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990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27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8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60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19904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80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56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65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9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8676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80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6EFA88B-EF9C-48D9-9EA7-7FA8192BE6F6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CA7CFB-2700-4B0D-85F2-FBE83376CC0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573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705D-C523-40B6-84B3-E751955304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Epedemiology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7F6D6-A1C3-4DCE-B505-816B181D45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81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FD75-F6BB-4083-85D4-3C952FD4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7ADCC-BA1D-4BE4-9939-78DEDDC1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Epidemiology </a:t>
            </a:r>
            <a:r>
              <a:rPr lang="en-US" dirty="0"/>
              <a:t>is the study of how often diseases occur in different groups of people and why. Epidemiological information is used to plan and evaluate strategies to prevent illness and as a guide to the management of patients in whom disease has already developed.</a:t>
            </a:r>
          </a:p>
          <a:p>
            <a:r>
              <a:rPr lang="en-US" dirty="0"/>
              <a:t>The branch of medicine which deals with the incidence, distribution, and possible control of diseases and other factors relating to health.</a:t>
            </a:r>
          </a:p>
          <a:p>
            <a:r>
              <a:rPr lang="en-US" dirty="0"/>
              <a:t>Epidemiology is the study and analysis of the distribution, patterns and determinants of health and disease conditions in defined populations.</a:t>
            </a:r>
          </a:p>
          <a:p>
            <a:r>
              <a:rPr lang="en-US" dirty="0"/>
              <a:t>The primary focus of the epidemiologist is not on the individuals, but on the health problem of larger group.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66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BF32-F8FD-4DFB-B31D-0CE081C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Epidemiological measure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1C1F2-E57C-4794-9F5D-7FCF27003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Case</a:t>
            </a:r>
            <a:r>
              <a:rPr lang="en-US" dirty="0"/>
              <a:t> : A Case in epidemiological terms, refer to an episode of a disorder, illness , or injury involving a person.</a:t>
            </a:r>
          </a:p>
          <a:p>
            <a:r>
              <a:rPr lang="en-US" b="1" dirty="0"/>
              <a:t>Incidence</a:t>
            </a:r>
            <a:r>
              <a:rPr lang="en-US" dirty="0"/>
              <a:t> refer to the number of ne cases of a specific health disorder occurring within a given population during a state period of time.</a:t>
            </a:r>
          </a:p>
          <a:p>
            <a:r>
              <a:rPr lang="en-US" b="1" dirty="0"/>
              <a:t>Prevalence i</a:t>
            </a:r>
            <a:r>
              <a:rPr lang="en-US" dirty="0"/>
              <a:t>n contrast would be the total number of cases of health disorder that exist at any given time. Prevalence would include new cases as well all previously existing cases.</a:t>
            </a:r>
          </a:p>
          <a:p>
            <a:r>
              <a:rPr lang="en-US" dirty="0"/>
              <a:t>Point prevalence the number of cases at certain point in time.</a:t>
            </a:r>
          </a:p>
          <a:p>
            <a:r>
              <a:rPr lang="en-US" b="1" dirty="0"/>
              <a:t>Period prevalence </a:t>
            </a:r>
            <a:r>
              <a:rPr lang="en-US" dirty="0"/>
              <a:t>the total number of cases during a specific period of time.</a:t>
            </a:r>
          </a:p>
          <a:p>
            <a:r>
              <a:rPr lang="en-US" b="1" dirty="0"/>
              <a:t>Lifetime prevalence </a:t>
            </a:r>
            <a:r>
              <a:rPr lang="en-US" dirty="0"/>
              <a:t>the number of people who had who have had the health problem at once during their lifetime.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43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9B18D-24F2-4389-8C9A-1BA7BBDE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35AE5-5867-49EF-87AC-4876051E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Ratio</a:t>
            </a:r>
            <a:r>
              <a:rPr lang="en-US" dirty="0"/>
              <a:t> is always expressed as the total number of cases of a disease compared the total number of people wit in population.</a:t>
            </a:r>
          </a:p>
          <a:p>
            <a:r>
              <a:rPr lang="en-US" b="1" dirty="0"/>
              <a:t>Formula</a:t>
            </a:r>
            <a:r>
              <a:rPr lang="en-US" dirty="0"/>
              <a:t>                                        case/population</a:t>
            </a:r>
          </a:p>
          <a:p>
            <a:r>
              <a:rPr lang="en-US" b="1" dirty="0"/>
              <a:t>Crude Death Rate</a:t>
            </a:r>
            <a:r>
              <a:rPr lang="en-US" dirty="0"/>
              <a:t>                        Total Number of Death/Total Population * 1000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00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D2EF-79B3-4549-9C1E-BEAC4E11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Pandemic VS Endemic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EA23E-04EB-4F0C-96E1-9102EBF99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disease can be declared an </a:t>
            </a:r>
            <a:r>
              <a:rPr lang="en-US" i="1" dirty="0"/>
              <a:t>epidemic</a:t>
            </a:r>
            <a:r>
              <a:rPr lang="en-US" dirty="0"/>
              <a:t> when it spreads over a wide area and many individuals are taken ill at the same time. If the spread escalates further, an epidemic can become a </a:t>
            </a:r>
            <a:r>
              <a:rPr lang="en-US" i="1" dirty="0"/>
              <a:t>pandemic</a:t>
            </a:r>
            <a:r>
              <a:rPr lang="en-US" dirty="0"/>
              <a:t>, which affects an even wider geographical area and a significant portion of the population becomes affected.</a:t>
            </a:r>
          </a:p>
          <a:p>
            <a:r>
              <a:rPr lang="en-US" b="1" dirty="0"/>
              <a:t>Pandemic </a:t>
            </a:r>
            <a:r>
              <a:rPr lang="en-US" dirty="0"/>
              <a:t>prevalent over a whole country or the world.</a:t>
            </a:r>
          </a:p>
          <a:p>
            <a:r>
              <a:rPr lang="en-US" b="1" dirty="0"/>
              <a:t>Endemic</a:t>
            </a:r>
            <a:r>
              <a:rPr lang="en-US" dirty="0"/>
              <a:t> ( disease or condition) regularly found among particular people or in a certain area.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88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AEBC-CB4C-462A-AC60-A259F79B8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Epidemiology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0DE3-6401-4861-B3BC-E5E2074CE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Being lived as nomads or in scattered and isolation communities, the danger form epidemic was slight.</a:t>
            </a:r>
          </a:p>
          <a:p>
            <a:r>
              <a:rPr lang="en-US" dirty="0"/>
              <a:t>Once people began to crowd into primitive cities with unsanitary living condition,  probability of infectious degasses increased.</a:t>
            </a:r>
          </a:p>
          <a:p>
            <a:r>
              <a:rPr lang="en-US" dirty="0"/>
              <a:t>Migration of people from one area to another also may causes of spread of disease from one area to another area.</a:t>
            </a:r>
          </a:p>
          <a:p>
            <a:r>
              <a:rPr lang="en-US" dirty="0"/>
              <a:t>The work of louis Pasteur during 19</a:t>
            </a:r>
            <a:r>
              <a:rPr lang="en-US" baseline="30000" dirty="0"/>
              <a:t>th</a:t>
            </a:r>
            <a:r>
              <a:rPr lang="en-US" dirty="0"/>
              <a:t> century , germ theory of disease stipulate that bacteria were the source of infection in the human body.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80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41DA-7858-497A-AACA-97765453E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 of Disease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5BB5B-52BE-44A5-B5D9-92819F87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Biological Agent </a:t>
            </a:r>
            <a:r>
              <a:rPr lang="en-US" dirty="0"/>
              <a:t>such a bacteria, virus and insects</a:t>
            </a:r>
          </a:p>
          <a:p>
            <a:r>
              <a:rPr lang="en-US" b="1" dirty="0"/>
              <a:t>Nutritional agent </a:t>
            </a:r>
            <a:r>
              <a:rPr lang="en-US" dirty="0"/>
              <a:t>such as fat and carbohydrate as producers of </a:t>
            </a:r>
            <a:r>
              <a:rPr lang="en-US" dirty="0" err="1"/>
              <a:t>cholestrol</a:t>
            </a:r>
            <a:r>
              <a:rPr lang="en-US" dirty="0"/>
              <a:t> </a:t>
            </a:r>
          </a:p>
          <a:p>
            <a:r>
              <a:rPr lang="en-US" b="1" dirty="0"/>
              <a:t>Chemical agent </a:t>
            </a:r>
            <a:r>
              <a:rPr lang="en-US" dirty="0"/>
              <a:t>such as gases , and toxic chemicals that pollute air, water and land.</a:t>
            </a:r>
          </a:p>
          <a:p>
            <a:r>
              <a:rPr lang="en-US" b="1" dirty="0"/>
              <a:t>Physical Agent </a:t>
            </a:r>
            <a:r>
              <a:rPr lang="en-US" dirty="0"/>
              <a:t>such as climate or </a:t>
            </a:r>
            <a:r>
              <a:rPr lang="en-US" dirty="0" err="1"/>
              <a:t>vegitaion</a:t>
            </a:r>
            <a:r>
              <a:rPr lang="en-US" dirty="0"/>
              <a:t> </a:t>
            </a:r>
          </a:p>
          <a:p>
            <a:r>
              <a:rPr lang="en-US" b="1" dirty="0"/>
              <a:t>Social agent </a:t>
            </a:r>
            <a:r>
              <a:rPr lang="en-US" dirty="0"/>
              <a:t>such as occupation , social class and </a:t>
            </a:r>
            <a:r>
              <a:rPr lang="en-US" dirty="0" err="1"/>
              <a:t>clas</a:t>
            </a:r>
            <a:r>
              <a:rPr lang="en-US" dirty="0"/>
              <a:t> based lifestyle.</a:t>
            </a:r>
          </a:p>
          <a:p>
            <a:endParaRPr lang="en-US" dirty="0"/>
          </a:p>
          <a:p>
            <a:r>
              <a:rPr lang="en-US" b="1" dirty="0"/>
              <a:t>Physical and social environment </a:t>
            </a:r>
            <a:r>
              <a:rPr lang="en-US" dirty="0"/>
              <a:t>refer to living condition such as poverty and also norms values and attitude that reflect social and cultural context of living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73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5C9D2-A3A7-4952-9BB7-E5809166D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Eras of epidemiology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39BDE-A8B6-4D4D-94FB-276188115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Sanitary era </a:t>
            </a:r>
            <a:r>
              <a:rPr lang="en-US" dirty="0"/>
              <a:t>of early 19</a:t>
            </a:r>
            <a:r>
              <a:rPr lang="en-US" baseline="30000" dirty="0"/>
              <a:t>th</a:t>
            </a:r>
            <a:r>
              <a:rPr lang="en-US" dirty="0"/>
              <a:t> century focused on sewage and drainage system and major preventive measure was the introduction of sanitary program.</a:t>
            </a:r>
          </a:p>
          <a:p>
            <a:r>
              <a:rPr lang="en-US" b="1" dirty="0"/>
              <a:t>Infectious disease </a:t>
            </a:r>
            <a:r>
              <a:rPr lang="en-US" dirty="0"/>
              <a:t>era in late 19</a:t>
            </a:r>
            <a:r>
              <a:rPr lang="en-US" baseline="30000" dirty="0"/>
              <a:t>th</a:t>
            </a:r>
            <a:r>
              <a:rPr lang="en-US" dirty="0"/>
              <a:t> century focused  was to break chain transmission between agent and host.</a:t>
            </a:r>
          </a:p>
          <a:p>
            <a:r>
              <a:rPr lang="en-US" b="1" dirty="0"/>
              <a:t>Chronic disease </a:t>
            </a:r>
            <a:r>
              <a:rPr lang="en-US" dirty="0"/>
              <a:t>era took place in 2</a:t>
            </a:r>
            <a:r>
              <a:rPr lang="en-US" baseline="30000" dirty="0"/>
              <a:t>nd</a:t>
            </a:r>
            <a:r>
              <a:rPr lang="en-US" dirty="0"/>
              <a:t> half of 20 </a:t>
            </a:r>
            <a:r>
              <a:rPr lang="en-US" dirty="0" err="1"/>
              <a:t>th</a:t>
            </a:r>
            <a:r>
              <a:rPr lang="en-US" dirty="0"/>
              <a:t> century focused on controlling risk factor by modifying lifestyle like diet exercise.</a:t>
            </a:r>
          </a:p>
          <a:p>
            <a:r>
              <a:rPr lang="en-US" b="1" dirty="0"/>
              <a:t>Eco-epidemiology</a:t>
            </a:r>
            <a:r>
              <a:rPr lang="en-US" dirty="0"/>
              <a:t> era focused on preventive measure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75154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211</TotalTime>
  <Words>616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Epedemiology</vt:lpstr>
      <vt:lpstr>Definition</vt:lpstr>
      <vt:lpstr>Epidemiological measure</vt:lpstr>
      <vt:lpstr>PowerPoint Presentation</vt:lpstr>
      <vt:lpstr>Pandemic VS Endemic</vt:lpstr>
      <vt:lpstr>Development of Epidemiology</vt:lpstr>
      <vt:lpstr>Agent of Disease </vt:lpstr>
      <vt:lpstr>Four Eras of epidemiology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Epedemiology</dc:title>
  <dc:creator>Windows User</dc:creator>
  <cp:lastModifiedBy>Windows User</cp:lastModifiedBy>
  <cp:revision>14</cp:revision>
  <dcterms:created xsi:type="dcterms:W3CDTF">2020-03-20T04:52:02Z</dcterms:created>
  <dcterms:modified xsi:type="dcterms:W3CDTF">2020-03-20T08:23:20Z</dcterms:modified>
</cp:coreProperties>
</file>