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.jpg" ContentType="image/jpeg"/>
  <Override PartName="/ppt/media/image1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912" r:id="rId4"/>
  </p:sldMasterIdLst>
  <p:sldIdLst>
    <p:sldId id="256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2" r:id="rId15"/>
    <p:sldId id="271" r:id="rId16"/>
    <p:sldId id="26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88952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21816" y="2437003"/>
            <a:ext cx="10348366" cy="1854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21816" y="4325239"/>
            <a:ext cx="10348366" cy="1886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4/14/2020</a:t>
            </a:fld>
            <a:endParaRPr lang="en-US" noProof="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283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374B8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467E70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162C4-EDD9-4389-A98B-B87ECEA2A816}" type="datetimeFigureOut">
              <a:rPr lang="en-US" noProof="0" smtClean="0"/>
              <a:t>4/14/2020</a:t>
            </a:fld>
            <a:endParaRPr lang="en-US" noProof="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493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374B8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4B2F-12DE-47F5-8894-472B206D2E1E}" type="datetimeFigureOut">
              <a:rPr lang="en-US" noProof="0" smtClean="0"/>
              <a:t>4/14/2020</a:t>
            </a:fld>
            <a:endParaRPr lang="en-US" noProof="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826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374B8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3416-4057-4DAA-829D-4CA07428D088}" type="datetimeFigureOut">
              <a:rPr lang="en-US" noProof="0" smtClean="0"/>
              <a:t>4/14/2020</a:t>
            </a:fld>
            <a:endParaRPr lang="en-US" noProof="0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3286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D9284-D300-4297-87F7-E791DCC15DB1}" type="datetimeFigureOut">
              <a:rPr lang="en-US" noProof="0" smtClean="0"/>
              <a:t>4/14/2020</a:t>
            </a:fld>
            <a:endParaRPr lang="en-US" noProof="0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886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88952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6616" y="198882"/>
            <a:ext cx="7734300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374B8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7816" y="1038224"/>
            <a:ext cx="8914130" cy="3922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467E7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4/14/2020</a:t>
            </a:fld>
            <a:endParaRPr lang="en-US" noProof="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38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</p:sldLayoutIdLst>
  <p:transition>
    <p:fade thruBlk="1"/>
  </p:transition>
  <p:timing>
    <p:tnLst>
      <p:par>
        <p:cTn id="1" dur="indefinite" restart="never" nodeType="tmRoot"/>
      </p:par>
    </p:tnLst>
  </p:timing>
  <p:hf sldNum="0"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1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/>
          </a:bodyPr>
          <a:lstStyle/>
          <a:p>
            <a:pPr marL="12700">
              <a:spcBef>
                <a:spcPts val="105"/>
              </a:spcBef>
            </a:pPr>
            <a:r>
              <a:rPr lang="en-US" sz="4800" spc="-195" dirty="0" smtClean="0">
                <a:latin typeface="Trebuchet MS"/>
                <a:cs typeface="Trebuchet MS"/>
              </a:rPr>
              <a:t>Multimedia skills</a:t>
            </a:r>
            <a:endParaRPr lang="en-US" sz="4800" dirty="0">
              <a:latin typeface="Trebuchet MS"/>
              <a:cs typeface="Trebuchet M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709530" y="5598293"/>
            <a:ext cx="8767860" cy="55369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Multimedia System &amp;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256540"/>
            <a:ext cx="11669119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8456" y="535656"/>
            <a:ext cx="5815983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245" dirty="0"/>
              <a:t>Producer of Multimedia for the Web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5" y="2170090"/>
            <a:ext cx="7878584" cy="447540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47018" y="1541260"/>
            <a:ext cx="4404575" cy="5086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66469"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lang="en-US" sz="2800" b="1" dirty="0">
                <a:cs typeface="Arial"/>
              </a:rPr>
              <a:t>Web site producer </a:t>
            </a:r>
            <a:r>
              <a:rPr lang="en-US" sz="2400" dirty="0">
                <a:cs typeface="Arial"/>
              </a:rPr>
              <a:t>is a new </a:t>
            </a:r>
            <a:r>
              <a:rPr lang="en-US" sz="2400" dirty="0" smtClean="0">
                <a:cs typeface="Arial"/>
              </a:rPr>
              <a:t>occupation, putting </a:t>
            </a:r>
            <a:r>
              <a:rPr lang="en-US" sz="2400" dirty="0">
                <a:cs typeface="Arial"/>
              </a:rPr>
              <a:t>together a coordinated set of pages for the </a:t>
            </a:r>
            <a:r>
              <a:rPr lang="en-US" sz="2800" u="sng" dirty="0">
                <a:cs typeface="Arial"/>
              </a:rPr>
              <a:t>World Wide </a:t>
            </a:r>
            <a:r>
              <a:rPr lang="en-US" sz="2800" dirty="0" smtClean="0">
                <a:cs typeface="Arial"/>
              </a:rPr>
              <a:t>Web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smtClean="0">
                <a:cs typeface="Arial"/>
              </a:rPr>
              <a:t>requires </a:t>
            </a:r>
            <a:r>
              <a:rPr lang="en-US" sz="2400" dirty="0">
                <a:cs typeface="Arial"/>
              </a:rPr>
              <a:t>the same creative process, skill sets, and (often) teamwork as any kind of multimedia does</a:t>
            </a:r>
            <a:r>
              <a:rPr lang="en-US" sz="2400" dirty="0" smtClean="0">
                <a:cs typeface="Arial"/>
              </a:rPr>
              <a:t>.</a:t>
            </a:r>
          </a:p>
          <a:p>
            <a:pPr marL="12700" marR="966469">
              <a:spcBef>
                <a:spcPts val="100"/>
              </a:spcBef>
              <a:tabLst>
                <a:tab pos="299085" algn="l"/>
                <a:tab pos="299720" algn="l"/>
              </a:tabLst>
            </a:pPr>
            <a:endParaRPr lang="en-US" sz="2800" dirty="0">
              <a:cs typeface="Arial"/>
            </a:endParaRPr>
          </a:p>
          <a:p>
            <a:pPr marL="12700" marR="966469"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lang="en-US" sz="2400" dirty="0">
                <a:cs typeface="Arial"/>
              </a:rPr>
              <a:t>A web site should never be finished, but </a:t>
            </a:r>
            <a:r>
              <a:rPr lang="en-US" sz="2400" dirty="0" smtClean="0">
                <a:cs typeface="Arial"/>
              </a:rPr>
              <a:t>should remain </a:t>
            </a:r>
            <a:r>
              <a:rPr lang="en-US" sz="2400" dirty="0">
                <a:cs typeface="Arial"/>
              </a:rPr>
              <a:t>dynamic, fluid, and alive. </a:t>
            </a:r>
            <a:endParaRPr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530247"/>
            <a:ext cx="10200068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3070" y="758113"/>
            <a:ext cx="3234407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245" dirty="0" smtClean="0"/>
              <a:t>PROJECT 8.1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85611" y="2083781"/>
            <a:ext cx="10431888" cy="30553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11760" algn="ctr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800" dirty="0">
                <a:cs typeface="Arial"/>
              </a:rPr>
              <a:t>Locate three web sites and locate the credits (sites should be large enough to have a professional web development team). </a:t>
            </a:r>
            <a:endParaRPr lang="en-US" sz="2800" dirty="0" smtClean="0">
              <a:cs typeface="Arial"/>
            </a:endParaRPr>
          </a:p>
          <a:p>
            <a:pPr marL="12700" marR="111760" algn="ctr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800" dirty="0" smtClean="0">
                <a:cs typeface="Arial"/>
              </a:rPr>
              <a:t>How </a:t>
            </a:r>
            <a:r>
              <a:rPr lang="en-US" sz="2800" dirty="0">
                <a:cs typeface="Arial"/>
              </a:rPr>
              <a:t>many members were on the team? </a:t>
            </a:r>
            <a:endParaRPr lang="en-US" sz="2800" dirty="0" smtClean="0">
              <a:cs typeface="Arial"/>
            </a:endParaRPr>
          </a:p>
          <a:p>
            <a:pPr marL="12700" marR="111760" algn="ctr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800" dirty="0" smtClean="0">
                <a:cs typeface="Arial"/>
              </a:rPr>
              <a:t>What </a:t>
            </a:r>
            <a:r>
              <a:rPr lang="en-US" sz="2800" dirty="0">
                <a:cs typeface="Arial"/>
              </a:rPr>
              <a:t>were their titles? </a:t>
            </a:r>
            <a:endParaRPr lang="en-US" sz="2800" dirty="0" smtClean="0">
              <a:cs typeface="Arial"/>
            </a:endParaRPr>
          </a:p>
          <a:p>
            <a:pPr marL="12700" marR="111760" algn="ctr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800" dirty="0" smtClean="0">
                <a:cs typeface="Arial"/>
              </a:rPr>
              <a:t>How </a:t>
            </a:r>
            <a:r>
              <a:rPr lang="en-US" sz="2800" dirty="0">
                <a:cs typeface="Arial"/>
              </a:rPr>
              <a:t>many team members performed more than one role? </a:t>
            </a:r>
            <a:endParaRPr lang="en-US" sz="2800" dirty="0" smtClean="0">
              <a:cs typeface="Arial"/>
            </a:endParaRPr>
          </a:p>
          <a:p>
            <a:pPr marL="12700" marR="111760" algn="ctr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800" dirty="0" smtClean="0">
                <a:cs typeface="Arial"/>
              </a:rPr>
              <a:t>What </a:t>
            </a:r>
            <a:r>
              <a:rPr lang="en-US" sz="2800" dirty="0">
                <a:cs typeface="Arial"/>
              </a:rPr>
              <a:t>tasks were “outsourced” (performed by outside companies)? Make a table that compares the titles for similar roles among the sites. </a:t>
            </a:r>
            <a:endParaRPr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7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69" y="2754628"/>
            <a:ext cx="5038844" cy="135636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Good Luck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1" y="243839"/>
            <a:ext cx="5409192" cy="63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4030" y="809630"/>
            <a:ext cx="3505279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80" dirty="0"/>
              <a:t>Overview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034182" y="1506225"/>
            <a:ext cx="7925434" cy="4859021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spcBef>
                <a:spcPts val="869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200" spc="-160" dirty="0" smtClean="0">
                <a:cs typeface="Arial"/>
              </a:rPr>
              <a:t>TEAM</a:t>
            </a:r>
          </a:p>
          <a:p>
            <a:pPr marL="927100" lvl="1" indent="-457200">
              <a:spcBef>
                <a:spcPts val="869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3200" spc="-160" dirty="0" smtClean="0">
                <a:cs typeface="Arial"/>
              </a:rPr>
              <a:t>PROJECT MANGER</a:t>
            </a:r>
          </a:p>
          <a:p>
            <a:pPr marL="927100" lvl="1" indent="-457200">
              <a:spcBef>
                <a:spcPts val="869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3200" spc="-160" dirty="0" smtClean="0">
                <a:cs typeface="Arial"/>
              </a:rPr>
              <a:t>MULTIMEDIA DESIGNER</a:t>
            </a:r>
          </a:p>
          <a:p>
            <a:pPr marL="927100" lvl="1" indent="-457200">
              <a:spcBef>
                <a:spcPts val="869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3200" spc="-160" dirty="0" smtClean="0">
                <a:cs typeface="Arial"/>
              </a:rPr>
              <a:t>INTERFACE DESIGNER</a:t>
            </a:r>
          </a:p>
          <a:p>
            <a:pPr marL="927100" lvl="1" indent="-457200">
              <a:spcBef>
                <a:spcPts val="869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3200" spc="-160" dirty="0" smtClean="0">
                <a:cs typeface="Arial"/>
              </a:rPr>
              <a:t>WRITER</a:t>
            </a:r>
          </a:p>
          <a:p>
            <a:pPr marL="927100" lvl="1" indent="-457200">
              <a:spcBef>
                <a:spcPts val="869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3200" spc="-160" dirty="0" smtClean="0">
                <a:cs typeface="Arial"/>
              </a:rPr>
              <a:t>VIDEO SPECIALIST</a:t>
            </a:r>
          </a:p>
          <a:p>
            <a:pPr marL="927100" lvl="1" indent="-457200">
              <a:spcBef>
                <a:spcPts val="869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3200" spc="-160" dirty="0" smtClean="0">
                <a:cs typeface="Arial"/>
              </a:rPr>
              <a:t>AUDIO SPECIALIST</a:t>
            </a:r>
          </a:p>
          <a:p>
            <a:pPr marL="927100" lvl="1" indent="-457200">
              <a:spcBef>
                <a:spcPts val="869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3200" spc="-160" dirty="0" smtClean="0">
                <a:cs typeface="Arial"/>
              </a:rPr>
              <a:t>MULTIMEDIA PROGRAMMER</a:t>
            </a:r>
            <a:endParaRPr sz="3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7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65" y="3463164"/>
            <a:ext cx="4903652" cy="339483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0730" y="427979"/>
            <a:ext cx="7743423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2261870" marR="5080" indent="-2249805">
              <a:lnSpc>
                <a:spcPct val="100000"/>
              </a:lnSpc>
              <a:spcBef>
                <a:spcPts val="95"/>
              </a:spcBef>
            </a:pPr>
            <a:r>
              <a:rPr lang="en-US" spc="-204" dirty="0" smtClean="0"/>
              <a:t>THE TEAM</a:t>
            </a:r>
            <a:endParaRPr spc="-55" dirty="0"/>
          </a:p>
        </p:txBody>
      </p:sp>
      <p:sp>
        <p:nvSpPr>
          <p:cNvPr id="3" name="object 3"/>
          <p:cNvSpPr txBox="1"/>
          <p:nvPr/>
        </p:nvSpPr>
        <p:spPr>
          <a:xfrm>
            <a:off x="950730" y="1117270"/>
            <a:ext cx="5321282" cy="50635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400" dirty="0">
                <a:cs typeface="Arial"/>
              </a:rPr>
              <a:t>A typical team for developing multimedia for DVD or the Web consists of people who bring various abilities to the table. </a:t>
            </a:r>
            <a:r>
              <a:rPr lang="en-US" sz="2400" dirty="0" smtClean="0">
                <a:cs typeface="Arial"/>
              </a:rPr>
              <a:t>Individual </a:t>
            </a:r>
            <a:r>
              <a:rPr lang="en-US" sz="2400" dirty="0">
                <a:cs typeface="Arial"/>
              </a:rPr>
              <a:t>members of multimedia production teams wear several hats</a:t>
            </a:r>
            <a:r>
              <a:rPr lang="en-US" sz="2400" dirty="0" smtClean="0">
                <a:cs typeface="Arial"/>
              </a:rPr>
              <a:t>:</a:t>
            </a:r>
          </a:p>
          <a:p>
            <a:pPr marL="12700" marR="5080">
              <a:spcBef>
                <a:spcPts val="105"/>
              </a:spcBef>
              <a:tabLst>
                <a:tab pos="354965" algn="l"/>
                <a:tab pos="355600" algn="l"/>
              </a:tabLst>
            </a:pPr>
            <a:endParaRPr lang="en-US" sz="2400" dirty="0" smtClean="0">
              <a:cs typeface="Arial"/>
            </a:endParaRPr>
          </a:p>
          <a:p>
            <a:pPr marL="469900" marR="5080" indent="-4572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>
                <a:cs typeface="Arial"/>
              </a:rPr>
              <a:t> graphic designers may also do interface design, scanning, and image processing. </a:t>
            </a:r>
            <a:endParaRPr lang="en-US" sz="2400" dirty="0" smtClean="0">
              <a:cs typeface="Arial"/>
            </a:endParaRPr>
          </a:p>
          <a:p>
            <a:pPr marL="469900" marR="5080" indent="-4572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>
                <a:cs typeface="Arial"/>
              </a:rPr>
              <a:t> project manager or producer may also be the video producer or scriptwriter</a:t>
            </a:r>
            <a:r>
              <a:rPr lang="en-US" sz="2400" dirty="0" smtClean="0">
                <a:cs typeface="Arial"/>
              </a:rPr>
              <a:t>.</a:t>
            </a:r>
          </a:p>
          <a:p>
            <a:pPr marL="12700" marR="508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 </a:t>
            </a:r>
          </a:p>
          <a:p>
            <a:pPr marL="12700" marR="5080" algn="ctr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dirty="0">
                <a:cs typeface="Arial"/>
              </a:rPr>
              <a:t>a multimedia production team may require as many as 18 discrete roles, including: </a:t>
            </a:r>
            <a:endParaRPr dirty="0"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5195" y="1117270"/>
            <a:ext cx="47394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Executive </a:t>
            </a:r>
            <a:r>
              <a:rPr lang="en-US" dirty="0" smtClean="0"/>
              <a:t>Producer</a:t>
            </a:r>
          </a:p>
          <a:p>
            <a:r>
              <a:rPr lang="en-US" dirty="0" smtClean="0"/>
              <a:t>Producer/Project </a:t>
            </a:r>
            <a:r>
              <a:rPr lang="en-US" dirty="0"/>
              <a:t>Manager </a:t>
            </a:r>
            <a:endParaRPr lang="en-US" dirty="0" smtClean="0"/>
          </a:p>
          <a:p>
            <a:r>
              <a:rPr lang="en-US" dirty="0" smtClean="0"/>
              <a:t>Creative </a:t>
            </a:r>
            <a:r>
              <a:rPr lang="en-US" dirty="0"/>
              <a:t>Director/Multimedia Designer </a:t>
            </a:r>
            <a:endParaRPr lang="en-US" dirty="0" smtClean="0"/>
          </a:p>
          <a:p>
            <a:r>
              <a:rPr lang="en-US" dirty="0" smtClean="0"/>
              <a:t>Art </a:t>
            </a:r>
            <a:r>
              <a:rPr lang="en-US" dirty="0"/>
              <a:t>Director/Visual Designer </a:t>
            </a:r>
            <a:endParaRPr lang="en-US" dirty="0" smtClean="0"/>
          </a:p>
          <a:p>
            <a:r>
              <a:rPr lang="en-US" dirty="0" smtClean="0"/>
              <a:t>Artist </a:t>
            </a:r>
          </a:p>
          <a:p>
            <a:r>
              <a:rPr lang="en-US" dirty="0" smtClean="0"/>
              <a:t>Interface </a:t>
            </a:r>
            <a:r>
              <a:rPr lang="en-US" dirty="0"/>
              <a:t>Designer </a:t>
            </a:r>
            <a:endParaRPr lang="en-US" dirty="0" smtClean="0"/>
          </a:p>
          <a:p>
            <a:r>
              <a:rPr lang="en-US" dirty="0" smtClean="0"/>
              <a:t>Game </a:t>
            </a:r>
            <a:r>
              <a:rPr lang="en-US" dirty="0"/>
              <a:t>Designer </a:t>
            </a:r>
            <a:endParaRPr lang="en-US" dirty="0" smtClean="0"/>
          </a:p>
          <a:p>
            <a:r>
              <a:rPr lang="en-US" dirty="0" smtClean="0"/>
              <a:t>Subject </a:t>
            </a:r>
            <a:r>
              <a:rPr lang="en-US" dirty="0"/>
              <a:t>Matter Expert </a:t>
            </a:r>
            <a:endParaRPr lang="en-US" dirty="0" smtClean="0"/>
          </a:p>
          <a:p>
            <a:r>
              <a:rPr lang="en-US" dirty="0" smtClean="0"/>
              <a:t>Instructional </a:t>
            </a:r>
            <a:r>
              <a:rPr lang="en-US" dirty="0"/>
              <a:t>Designer/Training Specialist </a:t>
            </a:r>
            <a:endParaRPr lang="en-US" dirty="0" smtClean="0"/>
          </a:p>
          <a:p>
            <a:r>
              <a:rPr lang="en-US" dirty="0" smtClean="0"/>
              <a:t>Scriptwriter </a:t>
            </a:r>
          </a:p>
          <a:p>
            <a:r>
              <a:rPr lang="en-US" dirty="0" smtClean="0"/>
              <a:t>Animator </a:t>
            </a:r>
            <a:r>
              <a:rPr lang="en-US" dirty="0"/>
              <a:t>(2-D/3-D) </a:t>
            </a:r>
            <a:endParaRPr lang="en-US" dirty="0" smtClean="0"/>
          </a:p>
          <a:p>
            <a:r>
              <a:rPr lang="en-US" dirty="0" smtClean="0"/>
              <a:t>Sound </a:t>
            </a:r>
            <a:r>
              <a:rPr lang="en-US" dirty="0"/>
              <a:t>Producer </a:t>
            </a:r>
            <a:endParaRPr lang="en-US" dirty="0" smtClean="0"/>
          </a:p>
          <a:p>
            <a:r>
              <a:rPr lang="en-US" dirty="0" smtClean="0"/>
              <a:t>Music </a:t>
            </a:r>
            <a:r>
              <a:rPr lang="en-US" dirty="0"/>
              <a:t>Composer </a:t>
            </a:r>
            <a:endParaRPr lang="en-US" dirty="0" smtClean="0"/>
          </a:p>
          <a:p>
            <a:r>
              <a:rPr lang="en-US" dirty="0" smtClean="0"/>
              <a:t>Video </a:t>
            </a:r>
            <a:r>
              <a:rPr lang="en-US" dirty="0"/>
              <a:t>Producer </a:t>
            </a:r>
            <a:endParaRPr lang="en-US" dirty="0" smtClean="0"/>
          </a:p>
          <a:p>
            <a:r>
              <a:rPr lang="en-US" dirty="0" smtClean="0"/>
              <a:t>Multimedia </a:t>
            </a:r>
            <a:r>
              <a:rPr lang="en-US" dirty="0"/>
              <a:t>Programmer </a:t>
            </a:r>
            <a:endParaRPr lang="en-US" dirty="0" smtClean="0"/>
          </a:p>
          <a:p>
            <a:r>
              <a:rPr lang="en-US" dirty="0" smtClean="0"/>
              <a:t>HTML </a:t>
            </a:r>
            <a:r>
              <a:rPr lang="en-US" dirty="0"/>
              <a:t>Coder </a:t>
            </a:r>
            <a:endParaRPr lang="en-US" dirty="0" smtClean="0"/>
          </a:p>
          <a:p>
            <a:r>
              <a:rPr lang="en-US" dirty="0" smtClean="0"/>
              <a:t>Lawyer/Media </a:t>
            </a:r>
            <a:r>
              <a:rPr lang="en-US" dirty="0"/>
              <a:t>Acquisition </a:t>
            </a:r>
            <a:endParaRPr lang="en-US" dirty="0" smtClean="0"/>
          </a:p>
          <a:p>
            <a:r>
              <a:rPr lang="en-US" dirty="0" smtClean="0"/>
              <a:t>Marketing </a:t>
            </a:r>
            <a:r>
              <a:rPr lang="en-US" dirty="0"/>
              <a:t>Director </a:t>
            </a:r>
          </a:p>
        </p:txBody>
      </p:sp>
    </p:spTree>
    <p:extLst>
      <p:ext uri="{BB962C8B-B14F-4D97-AF65-F5344CB8AC3E}">
        <p14:creationId xmlns:p14="http://schemas.microsoft.com/office/powerpoint/2010/main" val="35610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0593" y="698266"/>
            <a:ext cx="7614634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2261870" marR="5080" indent="-2249805">
              <a:lnSpc>
                <a:spcPct val="100000"/>
              </a:lnSpc>
              <a:spcBef>
                <a:spcPts val="95"/>
              </a:spcBef>
            </a:pPr>
            <a:r>
              <a:rPr lang="en-US" spc="-204" dirty="0" smtClean="0"/>
              <a:t>PROJECT MANAGER</a:t>
            </a:r>
            <a:endParaRPr spc="-55" dirty="0"/>
          </a:p>
        </p:txBody>
      </p:sp>
      <p:sp>
        <p:nvSpPr>
          <p:cNvPr id="4" name="object 3"/>
          <p:cNvSpPr txBox="1"/>
          <p:nvPr/>
        </p:nvSpPr>
        <p:spPr>
          <a:xfrm>
            <a:off x="970593" y="1670893"/>
            <a:ext cx="10620393" cy="38093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400" dirty="0">
                <a:cs typeface="Arial"/>
              </a:rPr>
              <a:t>He or she is responsible for the overall development and implementation of a project as well as for day-to-day operations. </a:t>
            </a:r>
            <a:endParaRPr lang="en-US" sz="2400" dirty="0" smtClean="0">
              <a:cs typeface="Arial"/>
            </a:endParaRPr>
          </a:p>
          <a:p>
            <a:pPr marL="355600" marR="508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Budgets</a:t>
            </a:r>
          </a:p>
          <a:p>
            <a:pPr marL="355600" marR="508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Schedules</a:t>
            </a:r>
          </a:p>
          <a:p>
            <a:pPr marL="355600" marR="508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creative sessions</a:t>
            </a:r>
          </a:p>
          <a:p>
            <a:pPr marL="355600" marR="508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time sheets</a:t>
            </a:r>
          </a:p>
          <a:p>
            <a:pPr marL="355600" marR="508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Illness</a:t>
            </a:r>
          </a:p>
          <a:p>
            <a:pPr marL="355600" marR="508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invoices</a:t>
            </a:r>
            <a:r>
              <a:rPr lang="en-US" sz="2400" dirty="0">
                <a:cs typeface="Arial"/>
              </a:rPr>
              <a:t>, and </a:t>
            </a:r>
            <a:endParaRPr lang="en-US" sz="2400" dirty="0" smtClean="0">
              <a:cs typeface="Arial"/>
            </a:endParaRPr>
          </a:p>
          <a:p>
            <a:pPr marL="355600" marR="508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team dynamics</a:t>
            </a:r>
          </a:p>
          <a:p>
            <a:pPr marL="12700" marR="508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—</a:t>
            </a:r>
            <a:r>
              <a:rPr lang="en-US" sz="2400" dirty="0">
                <a:cs typeface="Arial"/>
              </a:rPr>
              <a:t>the project manager is the glue </a:t>
            </a:r>
            <a:r>
              <a:rPr lang="en-US" sz="2400" dirty="0" smtClean="0">
                <a:cs typeface="Arial"/>
              </a:rPr>
              <a:t>that </a:t>
            </a:r>
            <a:r>
              <a:rPr lang="en-US" sz="2400" dirty="0">
                <a:cs typeface="Arial"/>
              </a:rPr>
              <a:t>holds it together.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43" y="2195165"/>
            <a:ext cx="4362357" cy="436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6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1918" y="629325"/>
            <a:ext cx="7122159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245" dirty="0" smtClean="0"/>
              <a:t>MULTIMEDIA DESIGNER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286250"/>
            <a:ext cx="8953500" cy="25717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1918" y="1517109"/>
            <a:ext cx="8130414" cy="41043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7018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000" dirty="0">
                <a:cs typeface="Arial"/>
              </a:rPr>
              <a:t>The look and feel of a multimedia project should be pleasing and aesthetic, as well as inviting and engaging. </a:t>
            </a:r>
            <a:endParaRPr lang="en-US" sz="2000" dirty="0" smtClean="0">
              <a:cs typeface="Arial"/>
            </a:endParaRPr>
          </a:p>
          <a:p>
            <a:pPr marL="527050" marR="170180" indent="-514350">
              <a:spcBef>
                <a:spcPts val="105"/>
              </a:spcBef>
              <a:buFont typeface="+mj-lt"/>
              <a:buAutoNum type="romanLcPeriod"/>
              <a:tabLst>
                <a:tab pos="354965" algn="l"/>
                <a:tab pos="355600" algn="l"/>
              </a:tabLst>
            </a:pPr>
            <a:r>
              <a:rPr lang="en-US" sz="2000" dirty="0" smtClean="0">
                <a:cs typeface="Arial"/>
              </a:rPr>
              <a:t>Screens </a:t>
            </a:r>
            <a:r>
              <a:rPr lang="en-US" sz="2000" dirty="0">
                <a:cs typeface="Arial"/>
              </a:rPr>
              <a:t>should present an appealing mix of color, shape, and </a:t>
            </a:r>
            <a:r>
              <a:rPr lang="en-US" sz="2000" dirty="0" smtClean="0">
                <a:cs typeface="Arial"/>
              </a:rPr>
              <a:t>type.</a:t>
            </a:r>
          </a:p>
          <a:p>
            <a:pPr marL="527050" marR="170180" indent="-514350">
              <a:spcBef>
                <a:spcPts val="105"/>
              </a:spcBef>
              <a:buFont typeface="+mj-lt"/>
              <a:buAutoNum type="romanLcPeriod"/>
              <a:tabLst>
                <a:tab pos="354965" algn="l"/>
                <a:tab pos="355600" algn="l"/>
              </a:tabLst>
            </a:pPr>
            <a:r>
              <a:rPr lang="en-US" sz="2000" dirty="0" smtClean="0">
                <a:cs typeface="Arial"/>
              </a:rPr>
              <a:t>The </a:t>
            </a:r>
            <a:r>
              <a:rPr lang="en-US" sz="2000" dirty="0">
                <a:cs typeface="Arial"/>
              </a:rPr>
              <a:t>project should maintain visual </a:t>
            </a:r>
            <a:r>
              <a:rPr lang="en-US" sz="2000" dirty="0" smtClean="0">
                <a:cs typeface="Arial"/>
              </a:rPr>
              <a:t>consistency.</a:t>
            </a:r>
          </a:p>
          <a:p>
            <a:pPr marL="527050" marR="170180" indent="-514350">
              <a:spcBef>
                <a:spcPts val="105"/>
              </a:spcBef>
              <a:buFont typeface="+mj-lt"/>
              <a:buAutoNum type="romanLcPeriod"/>
              <a:tabLst>
                <a:tab pos="354965" algn="l"/>
                <a:tab pos="355600" algn="l"/>
              </a:tabLst>
            </a:pPr>
            <a:r>
              <a:rPr lang="en-US" sz="2000" dirty="0">
                <a:cs typeface="Arial"/>
              </a:rPr>
              <a:t>Navigation clues should be clear and consistent, icons should be meaningful, and screen elements should be simple and straightforward. </a:t>
            </a:r>
          </a:p>
          <a:p>
            <a:pPr marL="12700" marR="170180">
              <a:spcBef>
                <a:spcPts val="105"/>
              </a:spcBef>
              <a:tabLst>
                <a:tab pos="354965" algn="l"/>
                <a:tab pos="355600" algn="l"/>
              </a:tabLst>
            </a:pPr>
            <a:endParaRPr lang="en-US" sz="2000" dirty="0">
              <a:cs typeface="Arial"/>
            </a:endParaRPr>
          </a:p>
          <a:p>
            <a:pPr marL="12700" marR="17018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000" b="1" dirty="0" smtClean="0">
                <a:cs typeface="Arial"/>
              </a:rPr>
              <a:t>Instructional </a:t>
            </a:r>
            <a:r>
              <a:rPr lang="en-US" sz="2000" b="1" dirty="0">
                <a:cs typeface="Arial"/>
              </a:rPr>
              <a:t>designers </a:t>
            </a:r>
            <a:r>
              <a:rPr lang="en-US" sz="2000" dirty="0">
                <a:cs typeface="Arial"/>
              </a:rPr>
              <a:t>are specialists in education or training and make sure that the subject matter is clear and properly presented for the intended audience. </a:t>
            </a:r>
            <a:endParaRPr lang="en-US" sz="2000" dirty="0" smtClean="0">
              <a:cs typeface="Arial"/>
            </a:endParaRPr>
          </a:p>
          <a:p>
            <a:pPr marL="12700" marR="17018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000" b="1" dirty="0">
                <a:cs typeface="Arial"/>
              </a:rPr>
              <a:t>Interface designers </a:t>
            </a:r>
            <a:r>
              <a:rPr lang="en-US" sz="2000" dirty="0">
                <a:cs typeface="Arial"/>
              </a:rPr>
              <a:t>devise the navigation pathways and content maps. </a:t>
            </a:r>
            <a:endParaRPr lang="en-US" sz="2000" dirty="0" smtClean="0">
              <a:cs typeface="Arial"/>
            </a:endParaRPr>
          </a:p>
          <a:p>
            <a:pPr marL="12700" marR="17018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000" b="1" dirty="0">
                <a:cs typeface="Arial"/>
              </a:rPr>
              <a:t>Information designers </a:t>
            </a:r>
            <a:r>
              <a:rPr lang="en-US" sz="2000" dirty="0">
                <a:cs typeface="Arial"/>
              </a:rPr>
              <a:t>structure content, determine user pathways and </a:t>
            </a:r>
            <a:r>
              <a:rPr lang="en-US" sz="2000" dirty="0" smtClean="0">
                <a:cs typeface="Arial"/>
              </a:rPr>
              <a:t>feedback.</a:t>
            </a:r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7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4799" y="655084"/>
            <a:ext cx="7122795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245" dirty="0" smtClean="0"/>
              <a:t>WRITER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25" y="1261527"/>
            <a:ext cx="6402804" cy="6348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4799" y="1497064"/>
            <a:ext cx="7331922" cy="3666387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spcBef>
                <a:spcPts val="869"/>
              </a:spcBef>
              <a:tabLst>
                <a:tab pos="354965" algn="l"/>
                <a:tab pos="355600" algn="l"/>
              </a:tabLst>
            </a:pPr>
            <a:r>
              <a:rPr lang="en-US" sz="2400" dirty="0">
                <a:cs typeface="Arial"/>
              </a:rPr>
              <a:t>Multimedia writers do everything writers of linear media do, and more. </a:t>
            </a:r>
            <a:r>
              <a:rPr lang="en-US" sz="2400" dirty="0" smtClean="0">
                <a:cs typeface="Arial"/>
              </a:rPr>
              <a:t>They </a:t>
            </a:r>
            <a:r>
              <a:rPr lang="en-US" sz="2400" dirty="0">
                <a:cs typeface="Arial"/>
              </a:rPr>
              <a:t>create </a:t>
            </a:r>
            <a:r>
              <a:rPr lang="en-US" sz="2400" b="1" dirty="0">
                <a:cs typeface="Arial"/>
              </a:rPr>
              <a:t>character</a:t>
            </a:r>
            <a:r>
              <a:rPr lang="en-US" sz="2400" dirty="0">
                <a:cs typeface="Arial"/>
              </a:rPr>
              <a:t>, </a:t>
            </a:r>
            <a:r>
              <a:rPr lang="en-US" sz="2400" b="1" dirty="0">
                <a:cs typeface="Arial"/>
              </a:rPr>
              <a:t>action</a:t>
            </a:r>
            <a:r>
              <a:rPr lang="en-US" sz="2400" dirty="0">
                <a:cs typeface="Arial"/>
              </a:rPr>
              <a:t>, and </a:t>
            </a:r>
            <a:r>
              <a:rPr lang="en-US" sz="2400" b="1" dirty="0">
                <a:cs typeface="Arial"/>
              </a:rPr>
              <a:t>point of </a:t>
            </a:r>
            <a:r>
              <a:rPr lang="en-US" sz="2400" b="1" dirty="0" smtClean="0">
                <a:cs typeface="Arial"/>
              </a:rPr>
              <a:t>view.</a:t>
            </a:r>
          </a:p>
          <a:p>
            <a:pPr marL="12700">
              <a:spcBef>
                <a:spcPts val="869"/>
              </a:spcBef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They </a:t>
            </a:r>
            <a:r>
              <a:rPr lang="en-US" sz="2400" dirty="0">
                <a:cs typeface="Arial"/>
              </a:rPr>
              <a:t>write </a:t>
            </a:r>
            <a:r>
              <a:rPr lang="en-US" sz="2400" b="1" dirty="0">
                <a:cs typeface="Arial"/>
              </a:rPr>
              <a:t>proposals</a:t>
            </a:r>
            <a:r>
              <a:rPr lang="en-US" sz="2400" dirty="0">
                <a:cs typeface="Arial"/>
              </a:rPr>
              <a:t>, they </a:t>
            </a:r>
            <a:r>
              <a:rPr lang="en-US" sz="2400" b="1" dirty="0">
                <a:cs typeface="Arial"/>
              </a:rPr>
              <a:t>script voice-overs </a:t>
            </a:r>
            <a:r>
              <a:rPr lang="en-US" sz="2400" dirty="0">
                <a:cs typeface="Arial"/>
              </a:rPr>
              <a:t>and </a:t>
            </a:r>
            <a:r>
              <a:rPr lang="en-US" sz="2400" b="1" dirty="0">
                <a:cs typeface="Arial"/>
              </a:rPr>
              <a:t>actors’ narrations</a:t>
            </a:r>
            <a:r>
              <a:rPr lang="en-US" sz="2400" dirty="0">
                <a:cs typeface="Arial"/>
              </a:rPr>
              <a:t>, they write text screens to deliver messages, and they </a:t>
            </a:r>
            <a:r>
              <a:rPr lang="en-US" sz="2400" b="1" dirty="0">
                <a:cs typeface="Arial"/>
              </a:rPr>
              <a:t>develop characters </a:t>
            </a:r>
            <a:r>
              <a:rPr lang="en-US" sz="2400" dirty="0">
                <a:cs typeface="Arial"/>
              </a:rPr>
              <a:t>designed for an interactive environment. </a:t>
            </a:r>
            <a:endParaRPr lang="en-US" sz="2400" dirty="0" smtClean="0">
              <a:cs typeface="Arial"/>
            </a:endParaRPr>
          </a:p>
          <a:p>
            <a:pPr marL="12700">
              <a:spcBef>
                <a:spcPts val="869"/>
              </a:spcBef>
              <a:tabLst>
                <a:tab pos="354965" algn="l"/>
                <a:tab pos="355600" algn="l"/>
              </a:tabLst>
            </a:pPr>
            <a:r>
              <a:rPr lang="en-US" sz="2400" dirty="0">
                <a:cs typeface="Arial"/>
              </a:rPr>
              <a:t>Writers of text screens are sometimes referred to as </a:t>
            </a:r>
            <a:r>
              <a:rPr lang="en-US" sz="2400" b="1" dirty="0">
                <a:cs typeface="Arial"/>
              </a:rPr>
              <a:t>content writers</a:t>
            </a:r>
            <a:r>
              <a:rPr lang="en-US" sz="2400" dirty="0">
                <a:cs typeface="Arial"/>
              </a:rPr>
              <a:t>. </a:t>
            </a:r>
            <a:endParaRPr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8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8196" y="758114"/>
            <a:ext cx="5365750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 smtClean="0"/>
              <a:t>VIDEO SPECIALIST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321" y="3052293"/>
            <a:ext cx="5097859" cy="37689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2144" y="1454709"/>
            <a:ext cx="9992019" cy="40043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5621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800" dirty="0">
                <a:cs typeface="Arial"/>
              </a:rPr>
              <a:t>For </a:t>
            </a:r>
            <a:r>
              <a:rPr lang="en-US" sz="2400" b="1" u="sng" dirty="0">
                <a:cs typeface="Arial"/>
              </a:rPr>
              <a:t>high-quality productions</a:t>
            </a:r>
            <a:r>
              <a:rPr lang="en-US" sz="2800" dirty="0">
                <a:cs typeface="Arial"/>
              </a:rPr>
              <a:t>, it may still be necessary for a video specialist to be responsible for an entire team of </a:t>
            </a:r>
            <a:r>
              <a:rPr lang="en-US" sz="2400" b="1" dirty="0">
                <a:cs typeface="Arial"/>
              </a:rPr>
              <a:t>videographers</a:t>
            </a:r>
            <a:r>
              <a:rPr lang="en-US" sz="2800" dirty="0">
                <a:cs typeface="Arial"/>
              </a:rPr>
              <a:t>, </a:t>
            </a:r>
            <a:r>
              <a:rPr lang="en-US" sz="2400" b="1" dirty="0">
                <a:cs typeface="Arial"/>
              </a:rPr>
              <a:t>sound technicians</a:t>
            </a:r>
            <a:r>
              <a:rPr lang="en-US" sz="2800" dirty="0">
                <a:cs typeface="Arial"/>
              </a:rPr>
              <a:t>, </a:t>
            </a:r>
            <a:r>
              <a:rPr lang="en-US" sz="2400" b="1" dirty="0">
                <a:cs typeface="Arial"/>
              </a:rPr>
              <a:t>lighting designers</a:t>
            </a:r>
            <a:r>
              <a:rPr lang="en-US" sz="2800" dirty="0">
                <a:cs typeface="Arial"/>
              </a:rPr>
              <a:t>, </a:t>
            </a:r>
            <a:r>
              <a:rPr lang="en-US" sz="2400" b="1" dirty="0">
                <a:cs typeface="Arial"/>
              </a:rPr>
              <a:t>set designers</a:t>
            </a:r>
            <a:r>
              <a:rPr lang="en-US" sz="2800" dirty="0">
                <a:cs typeface="Arial"/>
              </a:rPr>
              <a:t>, </a:t>
            </a:r>
            <a:r>
              <a:rPr lang="en-US" sz="2400" b="1" dirty="0">
                <a:cs typeface="Arial"/>
              </a:rPr>
              <a:t>script </a:t>
            </a:r>
            <a:r>
              <a:rPr lang="en-US" sz="2400" b="1" dirty="0" smtClean="0">
                <a:cs typeface="Arial"/>
              </a:rPr>
              <a:t>supervisors</a:t>
            </a:r>
            <a:r>
              <a:rPr lang="en-US" sz="2800" dirty="0" smtClean="0">
                <a:cs typeface="Arial"/>
              </a:rPr>
              <a:t>, </a:t>
            </a:r>
            <a:r>
              <a:rPr lang="en-US" sz="2400" b="1" dirty="0" smtClean="0">
                <a:cs typeface="Arial"/>
              </a:rPr>
              <a:t>production </a:t>
            </a:r>
            <a:r>
              <a:rPr lang="en-US" sz="2400" b="1" dirty="0">
                <a:cs typeface="Arial"/>
              </a:rPr>
              <a:t>assistants</a:t>
            </a:r>
            <a:r>
              <a:rPr lang="en-US" sz="2800" dirty="0">
                <a:cs typeface="Arial"/>
              </a:rPr>
              <a:t>, and </a:t>
            </a:r>
            <a:r>
              <a:rPr lang="en-US" sz="2400" b="1" dirty="0">
                <a:cs typeface="Arial"/>
              </a:rPr>
              <a:t>actors</a:t>
            </a:r>
            <a:r>
              <a:rPr lang="en-US" sz="2800" dirty="0" smtClean="0">
                <a:cs typeface="Arial"/>
              </a:rPr>
              <a:t>.</a:t>
            </a:r>
          </a:p>
          <a:p>
            <a:pPr marL="12700" marR="156210"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US" sz="2400" dirty="0">
                <a:cs typeface="Arial"/>
              </a:rPr>
              <a:t>Whether working individually or managing a large crew, </a:t>
            </a:r>
            <a:r>
              <a:rPr lang="en-US" sz="2400" dirty="0">
                <a:solidFill>
                  <a:srgbClr val="FFC000"/>
                </a:solidFill>
                <a:cs typeface="Arial"/>
              </a:rPr>
              <a:t>a video specialist </a:t>
            </a:r>
            <a:r>
              <a:rPr lang="en-US" sz="2400" dirty="0">
                <a:cs typeface="Arial"/>
              </a:rPr>
              <a:t>needs to understand </a:t>
            </a:r>
            <a:endParaRPr lang="en-US" sz="2400" dirty="0" smtClean="0">
              <a:cs typeface="Arial"/>
            </a:endParaRPr>
          </a:p>
          <a:p>
            <a:pPr marL="355600" marR="15621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how </a:t>
            </a:r>
            <a:r>
              <a:rPr lang="en-US" sz="2400" dirty="0">
                <a:cs typeface="Arial"/>
              </a:rPr>
              <a:t>to shoot quality video, </a:t>
            </a:r>
            <a:endParaRPr lang="en-US" sz="2400" dirty="0" smtClean="0">
              <a:cs typeface="Arial"/>
            </a:endParaRPr>
          </a:p>
          <a:p>
            <a:pPr marL="355600" marR="15621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how </a:t>
            </a:r>
            <a:r>
              <a:rPr lang="en-US" sz="2400" dirty="0">
                <a:cs typeface="Arial"/>
              </a:rPr>
              <a:t>to transfer the video footage to a computer, </a:t>
            </a:r>
            <a:endParaRPr lang="en-US" sz="2400" dirty="0" smtClean="0">
              <a:cs typeface="Arial"/>
            </a:endParaRPr>
          </a:p>
          <a:p>
            <a:pPr marL="355600" marR="156210" indent="-3429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how </a:t>
            </a:r>
            <a:r>
              <a:rPr lang="en-US" sz="2400" dirty="0">
                <a:cs typeface="Arial"/>
              </a:rPr>
              <a:t>to edit the footage down to the final product using </a:t>
            </a:r>
            <a:r>
              <a:rPr lang="en-US" sz="2400" dirty="0">
                <a:solidFill>
                  <a:srgbClr val="FFC000"/>
                </a:solidFill>
                <a:cs typeface="Arial"/>
              </a:rPr>
              <a:t>a digital nonlinear </a:t>
            </a:r>
            <a:r>
              <a:rPr lang="en-US" sz="2400" dirty="0">
                <a:cs typeface="Arial"/>
              </a:rPr>
              <a:t>editing system </a:t>
            </a:r>
            <a:endParaRPr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0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6504" y="673376"/>
            <a:ext cx="5365750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245" dirty="0" smtClean="0"/>
              <a:t>AUDIO SPECIALIST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487913" y="1500276"/>
            <a:ext cx="7128831" cy="451533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spcBef>
                <a:spcPts val="530"/>
              </a:spcBef>
              <a:tabLst>
                <a:tab pos="299085" algn="l"/>
                <a:tab pos="299720" algn="l"/>
              </a:tabLst>
            </a:pPr>
            <a:r>
              <a:rPr lang="en-US" sz="2400" dirty="0">
                <a:cs typeface="Arial"/>
              </a:rPr>
              <a:t>The quality of audio elements can make or break a multimedia project. </a:t>
            </a:r>
            <a:endParaRPr lang="en-US" sz="2400" dirty="0" smtClean="0">
              <a:cs typeface="Arial"/>
            </a:endParaRPr>
          </a:p>
          <a:p>
            <a:pPr marL="12700">
              <a:spcBef>
                <a:spcPts val="530"/>
              </a:spcBef>
              <a:tabLst>
                <a:tab pos="299085" algn="l"/>
                <a:tab pos="299720" algn="l"/>
              </a:tabLst>
            </a:pPr>
            <a:r>
              <a:rPr lang="en-US" sz="2400" dirty="0" smtClean="0">
                <a:cs typeface="Arial"/>
              </a:rPr>
              <a:t>Audio </a:t>
            </a:r>
            <a:r>
              <a:rPr lang="en-US" sz="2400" dirty="0">
                <a:cs typeface="Arial"/>
              </a:rPr>
              <a:t>specialists are the wizards who make a multimedia program come alive, by </a:t>
            </a:r>
            <a:r>
              <a:rPr lang="en-US" sz="2400" b="1" dirty="0">
                <a:cs typeface="Arial"/>
              </a:rPr>
              <a:t>designing</a:t>
            </a:r>
            <a:r>
              <a:rPr lang="en-US" sz="2400" dirty="0">
                <a:cs typeface="Arial"/>
              </a:rPr>
              <a:t> and </a:t>
            </a:r>
            <a:r>
              <a:rPr lang="en-US" sz="2400" b="1" dirty="0">
                <a:cs typeface="Arial"/>
              </a:rPr>
              <a:t>producing music</a:t>
            </a:r>
            <a:r>
              <a:rPr lang="en-US" sz="2400" dirty="0">
                <a:cs typeface="Arial"/>
              </a:rPr>
              <a:t>, </a:t>
            </a:r>
            <a:r>
              <a:rPr lang="en-US" sz="2400" b="1" dirty="0">
                <a:cs typeface="Arial"/>
              </a:rPr>
              <a:t>voice-over narrations</a:t>
            </a:r>
            <a:r>
              <a:rPr lang="en-US" sz="2400" dirty="0">
                <a:cs typeface="Arial"/>
              </a:rPr>
              <a:t>, and </a:t>
            </a:r>
            <a:r>
              <a:rPr lang="en-US" sz="2400" b="1" dirty="0">
                <a:cs typeface="Arial"/>
              </a:rPr>
              <a:t>sound effects</a:t>
            </a:r>
            <a:r>
              <a:rPr lang="en-US" sz="2400" dirty="0" smtClean="0">
                <a:cs typeface="Arial"/>
              </a:rPr>
              <a:t>.</a:t>
            </a:r>
          </a:p>
          <a:p>
            <a:pPr marL="12700">
              <a:spcBef>
                <a:spcPts val="530"/>
              </a:spcBef>
              <a:tabLst>
                <a:tab pos="299085" algn="l"/>
                <a:tab pos="299720" algn="l"/>
              </a:tabLst>
            </a:pPr>
            <a:endParaRPr lang="en-US" sz="2400" dirty="0">
              <a:cs typeface="Arial"/>
            </a:endParaRPr>
          </a:p>
          <a:p>
            <a:pPr marL="12700">
              <a:spcBef>
                <a:spcPts val="530"/>
              </a:spcBef>
              <a:tabLst>
                <a:tab pos="299085" algn="l"/>
                <a:tab pos="299720" algn="l"/>
              </a:tabLst>
            </a:pPr>
            <a:r>
              <a:rPr lang="en-US" sz="2400" dirty="0">
                <a:cs typeface="Arial"/>
              </a:rPr>
              <a:t>Audio specialists may be responsible for </a:t>
            </a:r>
            <a:endParaRPr lang="en-US" sz="2400" dirty="0" smtClean="0">
              <a:cs typeface="Arial"/>
            </a:endParaRPr>
          </a:p>
          <a:p>
            <a:pPr marL="355600" indent="-342900">
              <a:spcBef>
                <a:spcPts val="530"/>
              </a:spcBef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en-US" sz="2400" b="1" dirty="0" smtClean="0">
                <a:cs typeface="Arial"/>
              </a:rPr>
              <a:t>locating</a:t>
            </a:r>
            <a:r>
              <a:rPr lang="en-US" sz="2400" dirty="0" smtClean="0">
                <a:cs typeface="Arial"/>
              </a:rPr>
              <a:t> </a:t>
            </a:r>
            <a:r>
              <a:rPr lang="en-US" sz="2400" dirty="0">
                <a:cs typeface="Arial"/>
              </a:rPr>
              <a:t>and </a:t>
            </a:r>
            <a:r>
              <a:rPr lang="en-US" sz="2400" b="1" dirty="0">
                <a:cs typeface="Arial"/>
              </a:rPr>
              <a:t>selecting suitable music </a:t>
            </a:r>
            <a:r>
              <a:rPr lang="en-US" sz="2400" dirty="0">
                <a:cs typeface="Arial"/>
              </a:rPr>
              <a:t>and talent, </a:t>
            </a:r>
            <a:r>
              <a:rPr lang="en-US" sz="2400" b="1" dirty="0">
                <a:cs typeface="Arial"/>
              </a:rPr>
              <a:t>scheduling recording sessions</a:t>
            </a:r>
            <a:r>
              <a:rPr lang="en-US" sz="2400" dirty="0">
                <a:cs typeface="Arial"/>
              </a:rPr>
              <a:t>, </a:t>
            </a:r>
            <a:endParaRPr lang="en-US" sz="2400" dirty="0" smtClean="0">
              <a:cs typeface="Arial"/>
            </a:endParaRPr>
          </a:p>
          <a:p>
            <a:pPr marL="355600" indent="-342900">
              <a:spcBef>
                <a:spcPts val="530"/>
              </a:spcBef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en-US" sz="2400" b="1" dirty="0" smtClean="0">
                <a:cs typeface="Arial"/>
              </a:rPr>
              <a:t>Digitizing</a:t>
            </a:r>
            <a:r>
              <a:rPr lang="en-US" sz="2400" dirty="0">
                <a:cs typeface="Arial"/>
              </a:rPr>
              <a:t>,</a:t>
            </a:r>
            <a:endParaRPr lang="en-US" sz="2400" dirty="0" smtClean="0">
              <a:cs typeface="Arial"/>
            </a:endParaRPr>
          </a:p>
          <a:p>
            <a:pPr marL="355600" indent="-342900">
              <a:spcBef>
                <a:spcPts val="530"/>
              </a:spcBef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en-US" sz="2400" b="1" dirty="0" smtClean="0">
                <a:cs typeface="Arial"/>
              </a:rPr>
              <a:t>editing </a:t>
            </a:r>
            <a:r>
              <a:rPr lang="en-US" sz="2400" b="1" dirty="0">
                <a:cs typeface="Arial"/>
              </a:rPr>
              <a:t>recorded material </a:t>
            </a:r>
            <a:r>
              <a:rPr lang="en-US" sz="2400" dirty="0">
                <a:cs typeface="Arial"/>
              </a:rPr>
              <a:t>into computer files </a:t>
            </a:r>
            <a:endParaRPr sz="24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509" y="1926463"/>
            <a:ext cx="5437217" cy="36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5164" y="683852"/>
            <a:ext cx="7110947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245" dirty="0" smtClean="0"/>
              <a:t>MULTIMEDIA PROGRAMMER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45164" y="1484185"/>
            <a:ext cx="7981950" cy="442044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 algn="just">
              <a:tabLst>
                <a:tab pos="354965" algn="l"/>
                <a:tab pos="355600" algn="l"/>
              </a:tabLst>
            </a:pPr>
            <a:r>
              <a:rPr lang="en-US" sz="2400" dirty="0">
                <a:cs typeface="Arial"/>
              </a:rPr>
              <a:t>A</a:t>
            </a:r>
            <a:r>
              <a:rPr lang="en-US" sz="2800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multimedia programmer </a:t>
            </a:r>
            <a:r>
              <a:rPr lang="en-US" sz="2400" dirty="0">
                <a:cs typeface="Arial"/>
              </a:rPr>
              <a:t>or</a:t>
            </a:r>
            <a:r>
              <a:rPr lang="en-US" sz="280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software engineer integrates all the multimedia elements of a project into a seamless whole using an </a:t>
            </a:r>
            <a:r>
              <a:rPr lang="en-US" sz="2400" u="sng" dirty="0">
                <a:cs typeface="Arial"/>
              </a:rPr>
              <a:t>authoring system</a:t>
            </a:r>
            <a:r>
              <a:rPr lang="en-US" sz="2400" dirty="0">
                <a:cs typeface="Arial"/>
              </a:rPr>
              <a:t> or </a:t>
            </a:r>
            <a:r>
              <a:rPr lang="en-US" sz="2400" u="sng" dirty="0">
                <a:cs typeface="Arial"/>
              </a:rPr>
              <a:t>programming language</a:t>
            </a:r>
            <a:r>
              <a:rPr lang="en-US" sz="2400" dirty="0">
                <a:cs typeface="Arial"/>
              </a:rPr>
              <a:t>. </a:t>
            </a:r>
            <a:endParaRPr lang="en-US" sz="2400" dirty="0" smtClean="0">
              <a:cs typeface="Arial"/>
            </a:endParaRPr>
          </a:p>
          <a:p>
            <a:pPr marL="12700" algn="just">
              <a:tabLst>
                <a:tab pos="354965" algn="l"/>
                <a:tab pos="355600" algn="l"/>
              </a:tabLst>
            </a:pPr>
            <a:r>
              <a:rPr lang="en-US" sz="2400" dirty="0" smtClean="0">
                <a:cs typeface="Arial"/>
              </a:rPr>
              <a:t>-- Multimedia </a:t>
            </a:r>
            <a:r>
              <a:rPr lang="en-US" sz="2400" dirty="0">
                <a:cs typeface="Arial"/>
              </a:rPr>
              <a:t>programming functions range from </a:t>
            </a:r>
            <a:r>
              <a:rPr lang="en-US" sz="2400" b="1" dirty="0">
                <a:cs typeface="Arial"/>
              </a:rPr>
              <a:t>coding </a:t>
            </a:r>
            <a:r>
              <a:rPr lang="en-US" sz="2400" dirty="0">
                <a:cs typeface="Arial"/>
              </a:rPr>
              <a:t>simple displays of multimedia elements to </a:t>
            </a:r>
            <a:r>
              <a:rPr lang="en-US" sz="2400" b="1" dirty="0">
                <a:cs typeface="Arial"/>
              </a:rPr>
              <a:t>controlling peripheral devices </a:t>
            </a:r>
            <a:r>
              <a:rPr lang="en-US" sz="2400" dirty="0">
                <a:cs typeface="Arial"/>
              </a:rPr>
              <a:t>and managing complex timing, transitions, and record keeping</a:t>
            </a:r>
            <a:r>
              <a:rPr lang="en-US" sz="2400" dirty="0" smtClean="0">
                <a:cs typeface="Arial"/>
              </a:rPr>
              <a:t>.</a:t>
            </a:r>
          </a:p>
          <a:p>
            <a:pPr marL="12700" algn="just">
              <a:tabLst>
                <a:tab pos="354965" algn="l"/>
                <a:tab pos="355600" algn="l"/>
              </a:tabLst>
            </a:pPr>
            <a:endParaRPr lang="en-US" sz="2400" spc="-150" dirty="0">
              <a:cs typeface="Arial"/>
            </a:endParaRPr>
          </a:p>
          <a:p>
            <a:pPr marL="12700" algn="ctr">
              <a:tabLst>
                <a:tab pos="354965" algn="l"/>
                <a:tab pos="355600" algn="l"/>
              </a:tabLst>
            </a:pPr>
            <a:r>
              <a:rPr lang="en-US" sz="2400" spc="-150" dirty="0">
                <a:cs typeface="Arial"/>
              </a:rPr>
              <a:t> </a:t>
            </a:r>
            <a:r>
              <a:rPr lang="en-US" sz="2000" dirty="0">
                <a:cs typeface="Arial"/>
              </a:rPr>
              <a:t>Many times a producer will want to do </a:t>
            </a:r>
            <a:r>
              <a:rPr lang="en-US" sz="2000" u="sng" dirty="0">
                <a:cs typeface="Arial"/>
              </a:rPr>
              <a:t>something slightly beyond the built-in capabilities of the tools,</a:t>
            </a:r>
            <a:r>
              <a:rPr lang="en-US" sz="2000" dirty="0">
                <a:cs typeface="Arial"/>
              </a:rPr>
              <a:t> and the programmer will </a:t>
            </a:r>
            <a:r>
              <a:rPr lang="en-US" sz="2000" u="sng" dirty="0">
                <a:cs typeface="Arial"/>
              </a:rPr>
              <a:t>build extensions </a:t>
            </a:r>
            <a:r>
              <a:rPr lang="en-US" sz="2000" dirty="0">
                <a:cs typeface="Arial"/>
              </a:rPr>
              <a:t>to the authoring and presentation suite in order to add the desired capability or effect. </a:t>
            </a:r>
            <a:endParaRPr sz="20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46" y="1415325"/>
            <a:ext cx="3131328" cy="44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ht Blu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Blue Theme" id="{F7A69714-D649-44E5-A3C1-98281DED64B3}" vid="{7A32274B-501D-4094-8F36-A21FD6E577E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DCCF42-3ED4-4A8A-80FE-092B38A961FE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71af3243-3dd4-4a8d-8c0d-dd76da1f02a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439CE287-EE18-4AD0-8067-6C20C5EEFF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8472B1-F546-4A61-B96B-D2B0FAD3D1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Light Blue Theme</Template>
  <TotalTime>0</TotalTime>
  <Words>759</Words>
  <Application>Microsoft Office PowerPoint</Application>
  <PresentationFormat>Widescreen</PresentationFormat>
  <Paragraphs>89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Trebuchet MS</vt:lpstr>
      <vt:lpstr>Light Blue Theme</vt:lpstr>
      <vt:lpstr>Multimedia skills</vt:lpstr>
      <vt:lpstr>Overview</vt:lpstr>
      <vt:lpstr>THE TEAM</vt:lpstr>
      <vt:lpstr>PROJECT MANAGER</vt:lpstr>
      <vt:lpstr>MULTIMEDIA DESIGNER</vt:lpstr>
      <vt:lpstr>WRITER</vt:lpstr>
      <vt:lpstr>VIDEO SPECIALIST</vt:lpstr>
      <vt:lpstr>AUDIO SPECIALIST</vt:lpstr>
      <vt:lpstr>MULTIMEDIA PROGRAMMER</vt:lpstr>
      <vt:lpstr>Producer of Multimedia for the Web</vt:lpstr>
      <vt:lpstr>PowerPoint Presentation</vt:lpstr>
      <vt:lpstr>PROJECT 8.1</vt:lpstr>
      <vt:lpstr>Good Luck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2019-04-14T08:00:04Z</dcterms:created>
  <dcterms:modified xsi:type="dcterms:W3CDTF">2020-04-14T08:23:44Z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