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8" r:id="rId8"/>
    <p:sldId id="266" r:id="rId9"/>
    <p:sldId id="261" r:id="rId10"/>
    <p:sldId id="269" r:id="rId11"/>
    <p:sldId id="267" r:id="rId12"/>
    <p:sldId id="270" r:id="rId13"/>
    <p:sldId id="262" r:id="rId14"/>
    <p:sldId id="271" r:id="rId1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38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>
              <a:lnSpc>
                <a:spcPts val="1835"/>
              </a:lnSpc>
            </a:pPr>
            <a:r>
              <a:rPr spc="-114" dirty="0"/>
              <a:t>h</a:t>
            </a:r>
            <a:r>
              <a:rPr spc="25" dirty="0"/>
              <a:t>tt</a:t>
            </a:r>
            <a:r>
              <a:rPr spc="-80" dirty="0"/>
              <a:t>p</a:t>
            </a:r>
            <a:r>
              <a:rPr spc="-145" dirty="0"/>
              <a:t>s</a:t>
            </a:r>
            <a:r>
              <a:rPr spc="25" dirty="0"/>
              <a:t>:</a:t>
            </a:r>
            <a:r>
              <a:rPr spc="140" dirty="0"/>
              <a:t>//go</a:t>
            </a:r>
            <a:r>
              <a:rPr spc="-80" dirty="0"/>
              <a:t>o</a:t>
            </a:r>
            <a:r>
              <a:rPr spc="75" dirty="0"/>
              <a:t>.</a:t>
            </a:r>
            <a:r>
              <a:rPr spc="-145" dirty="0"/>
              <a:t>g</a:t>
            </a:r>
            <a:r>
              <a:rPr spc="-80" dirty="0"/>
              <a:t>l</a:t>
            </a:r>
            <a:r>
              <a:rPr spc="110" dirty="0"/>
              <a:t>/</a:t>
            </a:r>
            <a:r>
              <a:rPr spc="175" dirty="0"/>
              <a:t>c</a:t>
            </a:r>
            <a:r>
              <a:rPr spc="-295" dirty="0"/>
              <a:t>B</a:t>
            </a:r>
            <a:r>
              <a:rPr spc="-80" dirty="0"/>
              <a:t>2</a:t>
            </a:r>
            <a:r>
              <a:rPr spc="-95" dirty="0"/>
              <a:t>Z</a:t>
            </a:r>
            <a:r>
              <a:rPr spc="-80" dirty="0"/>
              <a:t>4</a:t>
            </a:r>
            <a:r>
              <a:rPr spc="-215" dirty="0"/>
              <a:t>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15-Mar-21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>
              <a:lnSpc>
                <a:spcPts val="1835"/>
              </a:lnSpc>
            </a:pPr>
            <a:r>
              <a:rPr spc="-114" dirty="0"/>
              <a:t>h</a:t>
            </a:r>
            <a:r>
              <a:rPr spc="25" dirty="0"/>
              <a:t>tt</a:t>
            </a:r>
            <a:r>
              <a:rPr spc="-80" dirty="0"/>
              <a:t>p</a:t>
            </a:r>
            <a:r>
              <a:rPr spc="-145" dirty="0"/>
              <a:t>s</a:t>
            </a:r>
            <a:r>
              <a:rPr spc="25" dirty="0"/>
              <a:t>:</a:t>
            </a:r>
            <a:r>
              <a:rPr spc="140" dirty="0"/>
              <a:t>//go</a:t>
            </a:r>
            <a:r>
              <a:rPr spc="-80" dirty="0"/>
              <a:t>o</a:t>
            </a:r>
            <a:r>
              <a:rPr spc="75" dirty="0"/>
              <a:t>.</a:t>
            </a:r>
            <a:r>
              <a:rPr spc="-145" dirty="0"/>
              <a:t>g</a:t>
            </a:r>
            <a:r>
              <a:rPr spc="-80" dirty="0"/>
              <a:t>l</a:t>
            </a:r>
            <a:r>
              <a:rPr spc="110" dirty="0"/>
              <a:t>/</a:t>
            </a:r>
            <a:r>
              <a:rPr spc="175" dirty="0"/>
              <a:t>c</a:t>
            </a:r>
            <a:r>
              <a:rPr spc="-295" dirty="0"/>
              <a:t>B</a:t>
            </a:r>
            <a:r>
              <a:rPr spc="-80" dirty="0"/>
              <a:t>2</a:t>
            </a:r>
            <a:r>
              <a:rPr spc="-95" dirty="0"/>
              <a:t>Z</a:t>
            </a:r>
            <a:r>
              <a:rPr spc="-80" dirty="0"/>
              <a:t>4</a:t>
            </a:r>
            <a:r>
              <a:rPr spc="-215" dirty="0"/>
              <a:t>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15-Mar-21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>
              <a:lnSpc>
                <a:spcPts val="1835"/>
              </a:lnSpc>
            </a:pPr>
            <a:r>
              <a:rPr spc="-114" dirty="0"/>
              <a:t>h</a:t>
            </a:r>
            <a:r>
              <a:rPr spc="25" dirty="0"/>
              <a:t>tt</a:t>
            </a:r>
            <a:r>
              <a:rPr spc="-80" dirty="0"/>
              <a:t>p</a:t>
            </a:r>
            <a:r>
              <a:rPr spc="-145" dirty="0"/>
              <a:t>s</a:t>
            </a:r>
            <a:r>
              <a:rPr spc="25" dirty="0"/>
              <a:t>:</a:t>
            </a:r>
            <a:r>
              <a:rPr spc="140" dirty="0"/>
              <a:t>//go</a:t>
            </a:r>
            <a:r>
              <a:rPr spc="-80" dirty="0"/>
              <a:t>o</a:t>
            </a:r>
            <a:r>
              <a:rPr spc="75" dirty="0"/>
              <a:t>.</a:t>
            </a:r>
            <a:r>
              <a:rPr spc="-145" dirty="0"/>
              <a:t>g</a:t>
            </a:r>
            <a:r>
              <a:rPr spc="-80" dirty="0"/>
              <a:t>l</a:t>
            </a:r>
            <a:r>
              <a:rPr spc="110" dirty="0"/>
              <a:t>/</a:t>
            </a:r>
            <a:r>
              <a:rPr spc="175" dirty="0"/>
              <a:t>c</a:t>
            </a:r>
            <a:r>
              <a:rPr spc="-295" dirty="0"/>
              <a:t>B</a:t>
            </a:r>
            <a:r>
              <a:rPr spc="-80" dirty="0"/>
              <a:t>2</a:t>
            </a:r>
            <a:r>
              <a:rPr spc="-95" dirty="0"/>
              <a:t>Z</a:t>
            </a:r>
            <a:r>
              <a:rPr spc="-80" dirty="0"/>
              <a:t>4</a:t>
            </a:r>
            <a:r>
              <a:rPr spc="-215" dirty="0"/>
              <a:t>M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15-Mar-21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>
              <a:lnSpc>
                <a:spcPts val="1835"/>
              </a:lnSpc>
            </a:pPr>
            <a:r>
              <a:rPr spc="-114" dirty="0"/>
              <a:t>h</a:t>
            </a:r>
            <a:r>
              <a:rPr spc="25" dirty="0"/>
              <a:t>tt</a:t>
            </a:r>
            <a:r>
              <a:rPr spc="-80" dirty="0"/>
              <a:t>p</a:t>
            </a:r>
            <a:r>
              <a:rPr spc="-145" dirty="0"/>
              <a:t>s</a:t>
            </a:r>
            <a:r>
              <a:rPr spc="25" dirty="0"/>
              <a:t>:</a:t>
            </a:r>
            <a:r>
              <a:rPr spc="140" dirty="0"/>
              <a:t>//go</a:t>
            </a:r>
            <a:r>
              <a:rPr spc="-80" dirty="0"/>
              <a:t>o</a:t>
            </a:r>
            <a:r>
              <a:rPr spc="75" dirty="0"/>
              <a:t>.</a:t>
            </a:r>
            <a:r>
              <a:rPr spc="-145" dirty="0"/>
              <a:t>g</a:t>
            </a:r>
            <a:r>
              <a:rPr spc="-80" dirty="0"/>
              <a:t>l</a:t>
            </a:r>
            <a:r>
              <a:rPr spc="110" dirty="0"/>
              <a:t>/</a:t>
            </a:r>
            <a:r>
              <a:rPr spc="175" dirty="0"/>
              <a:t>c</a:t>
            </a:r>
            <a:r>
              <a:rPr spc="-295" dirty="0"/>
              <a:t>B</a:t>
            </a:r>
            <a:r>
              <a:rPr spc="-80" dirty="0"/>
              <a:t>2</a:t>
            </a:r>
            <a:r>
              <a:rPr spc="-95" dirty="0"/>
              <a:t>Z</a:t>
            </a:r>
            <a:r>
              <a:rPr spc="-80" dirty="0"/>
              <a:t>4</a:t>
            </a:r>
            <a:r>
              <a:rPr spc="-215" dirty="0"/>
              <a:t>M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15-Mar-21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>
              <a:lnSpc>
                <a:spcPts val="1835"/>
              </a:lnSpc>
            </a:pPr>
            <a:r>
              <a:rPr spc="-114" dirty="0"/>
              <a:t>h</a:t>
            </a:r>
            <a:r>
              <a:rPr spc="25" dirty="0"/>
              <a:t>tt</a:t>
            </a:r>
            <a:r>
              <a:rPr spc="-80" dirty="0"/>
              <a:t>p</a:t>
            </a:r>
            <a:r>
              <a:rPr spc="-145" dirty="0"/>
              <a:t>s</a:t>
            </a:r>
            <a:r>
              <a:rPr spc="25" dirty="0"/>
              <a:t>:</a:t>
            </a:r>
            <a:r>
              <a:rPr spc="140" dirty="0"/>
              <a:t>//go</a:t>
            </a:r>
            <a:r>
              <a:rPr spc="-80" dirty="0"/>
              <a:t>o</a:t>
            </a:r>
            <a:r>
              <a:rPr spc="75" dirty="0"/>
              <a:t>.</a:t>
            </a:r>
            <a:r>
              <a:rPr spc="-145" dirty="0"/>
              <a:t>g</a:t>
            </a:r>
            <a:r>
              <a:rPr spc="-80" dirty="0"/>
              <a:t>l</a:t>
            </a:r>
            <a:r>
              <a:rPr spc="110" dirty="0"/>
              <a:t>/</a:t>
            </a:r>
            <a:r>
              <a:rPr spc="175" dirty="0"/>
              <a:t>c</a:t>
            </a:r>
            <a:r>
              <a:rPr spc="-295" dirty="0"/>
              <a:t>B</a:t>
            </a:r>
            <a:r>
              <a:rPr spc="-80" dirty="0"/>
              <a:t>2</a:t>
            </a:r>
            <a:r>
              <a:rPr spc="-95" dirty="0"/>
              <a:t>Z</a:t>
            </a:r>
            <a:r>
              <a:rPr spc="-80" dirty="0"/>
              <a:t>4</a:t>
            </a:r>
            <a:r>
              <a:rPr spc="-215" dirty="0"/>
              <a:t>M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15-Mar-21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3500" y="69850"/>
            <a:ext cx="9013190" cy="6692900"/>
          </a:xfrm>
          <a:custGeom>
            <a:avLst/>
            <a:gdLst/>
            <a:ahLst/>
            <a:cxnLst/>
            <a:rect l="l" t="t" r="r" b="b"/>
            <a:pathLst>
              <a:path w="9013190" h="6692900">
                <a:moveTo>
                  <a:pt x="328930" y="0"/>
                </a:moveTo>
                <a:lnTo>
                  <a:pt x="284056" y="3968"/>
                </a:lnTo>
                <a:lnTo>
                  <a:pt x="239978" y="15373"/>
                </a:lnTo>
                <a:lnTo>
                  <a:pt x="197429" y="33465"/>
                </a:lnTo>
                <a:lnTo>
                  <a:pt x="157141" y="57494"/>
                </a:lnTo>
                <a:lnTo>
                  <a:pt x="119847" y="86710"/>
                </a:lnTo>
                <a:lnTo>
                  <a:pt x="86280" y="120362"/>
                </a:lnTo>
                <a:lnTo>
                  <a:pt x="57173" y="157702"/>
                </a:lnTo>
                <a:lnTo>
                  <a:pt x="33259" y="197978"/>
                </a:lnTo>
                <a:lnTo>
                  <a:pt x="15270" y="240442"/>
                </a:lnTo>
                <a:lnTo>
                  <a:pt x="3939" y="284342"/>
                </a:lnTo>
                <a:lnTo>
                  <a:pt x="0" y="328929"/>
                </a:lnTo>
                <a:lnTo>
                  <a:pt x="0" y="6362700"/>
                </a:lnTo>
                <a:lnTo>
                  <a:pt x="3939" y="6407603"/>
                </a:lnTo>
                <a:lnTo>
                  <a:pt x="15270" y="6451762"/>
                </a:lnTo>
                <a:lnTo>
                  <a:pt x="33259" y="6494432"/>
                </a:lnTo>
                <a:lnTo>
                  <a:pt x="57173" y="6534870"/>
                </a:lnTo>
                <a:lnTo>
                  <a:pt x="86280" y="6572331"/>
                </a:lnTo>
                <a:lnTo>
                  <a:pt x="119847" y="6606070"/>
                </a:lnTo>
                <a:lnTo>
                  <a:pt x="157141" y="6635344"/>
                </a:lnTo>
                <a:lnTo>
                  <a:pt x="197429" y="6659408"/>
                </a:lnTo>
                <a:lnTo>
                  <a:pt x="239978" y="6677518"/>
                </a:lnTo>
                <a:lnTo>
                  <a:pt x="284056" y="6688930"/>
                </a:lnTo>
                <a:lnTo>
                  <a:pt x="328930" y="6692900"/>
                </a:lnTo>
                <a:lnTo>
                  <a:pt x="8684260" y="6692900"/>
                </a:lnTo>
                <a:lnTo>
                  <a:pt x="8728847" y="6688930"/>
                </a:lnTo>
                <a:lnTo>
                  <a:pt x="8772747" y="6677518"/>
                </a:lnTo>
                <a:lnTo>
                  <a:pt x="8815211" y="6659408"/>
                </a:lnTo>
                <a:lnTo>
                  <a:pt x="8855487" y="6635344"/>
                </a:lnTo>
                <a:lnTo>
                  <a:pt x="8892827" y="6606070"/>
                </a:lnTo>
                <a:lnTo>
                  <a:pt x="8926479" y="6572331"/>
                </a:lnTo>
                <a:lnTo>
                  <a:pt x="8955695" y="6534870"/>
                </a:lnTo>
                <a:lnTo>
                  <a:pt x="8979724" y="6494432"/>
                </a:lnTo>
                <a:lnTo>
                  <a:pt x="8997816" y="6451762"/>
                </a:lnTo>
                <a:lnTo>
                  <a:pt x="9009221" y="6407603"/>
                </a:lnTo>
                <a:lnTo>
                  <a:pt x="9013190" y="6362700"/>
                </a:lnTo>
                <a:lnTo>
                  <a:pt x="9013190" y="328929"/>
                </a:lnTo>
                <a:lnTo>
                  <a:pt x="9009221" y="284342"/>
                </a:lnTo>
                <a:lnTo>
                  <a:pt x="8997816" y="240442"/>
                </a:lnTo>
                <a:lnTo>
                  <a:pt x="8979724" y="197978"/>
                </a:lnTo>
                <a:lnTo>
                  <a:pt x="8955695" y="157702"/>
                </a:lnTo>
                <a:lnTo>
                  <a:pt x="8926479" y="120362"/>
                </a:lnTo>
                <a:lnTo>
                  <a:pt x="8892827" y="86710"/>
                </a:lnTo>
                <a:lnTo>
                  <a:pt x="8855487" y="57494"/>
                </a:lnTo>
                <a:lnTo>
                  <a:pt x="8815211" y="33465"/>
                </a:lnTo>
                <a:lnTo>
                  <a:pt x="8772747" y="15373"/>
                </a:lnTo>
                <a:lnTo>
                  <a:pt x="8728847" y="3968"/>
                </a:lnTo>
                <a:lnTo>
                  <a:pt x="8684260" y="0"/>
                </a:lnTo>
                <a:lnTo>
                  <a:pt x="328930" y="0"/>
                </a:lnTo>
                <a:close/>
              </a:path>
              <a:path w="9013190" h="6692900">
                <a:moveTo>
                  <a:pt x="0" y="0"/>
                </a:moveTo>
                <a:lnTo>
                  <a:pt x="0" y="0"/>
                </a:lnTo>
              </a:path>
            </a:pathLst>
          </a:custGeom>
          <a:ln w="6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34310" y="2396490"/>
            <a:ext cx="3675379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85140" y="2023109"/>
            <a:ext cx="8173719" cy="3365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75309" y="6560098"/>
            <a:ext cx="2061845" cy="262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>
              <a:lnSpc>
                <a:spcPts val="1835"/>
              </a:lnSpc>
            </a:pPr>
            <a:r>
              <a:rPr spc="-114" dirty="0"/>
              <a:t>h</a:t>
            </a:r>
            <a:r>
              <a:rPr spc="25" dirty="0"/>
              <a:t>tt</a:t>
            </a:r>
            <a:r>
              <a:rPr spc="-80" dirty="0"/>
              <a:t>p</a:t>
            </a:r>
            <a:r>
              <a:rPr spc="-145" dirty="0"/>
              <a:t>s</a:t>
            </a:r>
            <a:r>
              <a:rPr spc="25" dirty="0"/>
              <a:t>:</a:t>
            </a:r>
            <a:r>
              <a:rPr spc="140" dirty="0"/>
              <a:t>//go</a:t>
            </a:r>
            <a:r>
              <a:rPr spc="-80" dirty="0"/>
              <a:t>o</a:t>
            </a:r>
            <a:r>
              <a:rPr spc="75" dirty="0"/>
              <a:t>.</a:t>
            </a:r>
            <a:r>
              <a:rPr spc="-145" dirty="0"/>
              <a:t>g</a:t>
            </a:r>
            <a:r>
              <a:rPr spc="-80" dirty="0"/>
              <a:t>l</a:t>
            </a:r>
            <a:r>
              <a:rPr spc="110" dirty="0"/>
              <a:t>/</a:t>
            </a:r>
            <a:r>
              <a:rPr spc="175" dirty="0"/>
              <a:t>c</a:t>
            </a:r>
            <a:r>
              <a:rPr spc="-295" dirty="0"/>
              <a:t>B</a:t>
            </a:r>
            <a:r>
              <a:rPr spc="-80" dirty="0"/>
              <a:t>2</a:t>
            </a:r>
            <a:r>
              <a:rPr spc="-95" dirty="0"/>
              <a:t>Z</a:t>
            </a:r>
            <a:r>
              <a:rPr spc="-80" dirty="0"/>
              <a:t>4</a:t>
            </a:r>
            <a:r>
              <a:rPr spc="-215" dirty="0"/>
              <a:t>M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15-Mar-21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ldofchemicals.com/media/taking-concrete-steps-toward-lower-carbon-dioxide-emissions/622.html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ldofchemicals.com/media/eric-borgstedt-global-marketing-manager-solvents-aerosol-solvents-fluorine-products-group-honeywell/639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4769" y="69850"/>
            <a:ext cx="9014460" cy="6691630"/>
          </a:xfrm>
          <a:custGeom>
            <a:avLst/>
            <a:gdLst/>
            <a:ahLst/>
            <a:cxnLst/>
            <a:rect l="l" t="t" r="r" b="b"/>
            <a:pathLst>
              <a:path w="9014460" h="6691630">
                <a:moveTo>
                  <a:pt x="330200" y="0"/>
                </a:moveTo>
                <a:lnTo>
                  <a:pt x="285296" y="3968"/>
                </a:lnTo>
                <a:lnTo>
                  <a:pt x="241137" y="15373"/>
                </a:lnTo>
                <a:lnTo>
                  <a:pt x="198467" y="33465"/>
                </a:lnTo>
                <a:lnTo>
                  <a:pt x="158029" y="57494"/>
                </a:lnTo>
                <a:lnTo>
                  <a:pt x="120568" y="86710"/>
                </a:lnTo>
                <a:lnTo>
                  <a:pt x="86829" y="120362"/>
                </a:lnTo>
                <a:lnTo>
                  <a:pt x="57555" y="157702"/>
                </a:lnTo>
                <a:lnTo>
                  <a:pt x="33491" y="197978"/>
                </a:lnTo>
                <a:lnTo>
                  <a:pt x="15381" y="240442"/>
                </a:lnTo>
                <a:lnTo>
                  <a:pt x="3969" y="284342"/>
                </a:lnTo>
                <a:lnTo>
                  <a:pt x="0" y="328929"/>
                </a:lnTo>
                <a:lnTo>
                  <a:pt x="0" y="6361430"/>
                </a:lnTo>
                <a:lnTo>
                  <a:pt x="3969" y="6406333"/>
                </a:lnTo>
                <a:lnTo>
                  <a:pt x="15381" y="6450492"/>
                </a:lnTo>
                <a:lnTo>
                  <a:pt x="33491" y="6493162"/>
                </a:lnTo>
                <a:lnTo>
                  <a:pt x="57555" y="6533600"/>
                </a:lnTo>
                <a:lnTo>
                  <a:pt x="86829" y="6571061"/>
                </a:lnTo>
                <a:lnTo>
                  <a:pt x="120568" y="6604800"/>
                </a:lnTo>
                <a:lnTo>
                  <a:pt x="158029" y="6634074"/>
                </a:lnTo>
                <a:lnTo>
                  <a:pt x="198467" y="6658138"/>
                </a:lnTo>
                <a:lnTo>
                  <a:pt x="241137" y="6676248"/>
                </a:lnTo>
                <a:lnTo>
                  <a:pt x="285296" y="6687660"/>
                </a:lnTo>
                <a:lnTo>
                  <a:pt x="330200" y="6691630"/>
                </a:lnTo>
                <a:lnTo>
                  <a:pt x="8684260" y="6691630"/>
                </a:lnTo>
                <a:lnTo>
                  <a:pt x="8729163" y="6687660"/>
                </a:lnTo>
                <a:lnTo>
                  <a:pt x="8773322" y="6676248"/>
                </a:lnTo>
                <a:lnTo>
                  <a:pt x="8815992" y="6658138"/>
                </a:lnTo>
                <a:lnTo>
                  <a:pt x="8856430" y="6634074"/>
                </a:lnTo>
                <a:lnTo>
                  <a:pt x="8893891" y="6604800"/>
                </a:lnTo>
                <a:lnTo>
                  <a:pt x="8927630" y="6571061"/>
                </a:lnTo>
                <a:lnTo>
                  <a:pt x="8956904" y="6533600"/>
                </a:lnTo>
                <a:lnTo>
                  <a:pt x="8980968" y="6493162"/>
                </a:lnTo>
                <a:lnTo>
                  <a:pt x="8999078" y="6450492"/>
                </a:lnTo>
                <a:lnTo>
                  <a:pt x="9010490" y="6406333"/>
                </a:lnTo>
                <a:lnTo>
                  <a:pt x="9014460" y="6361430"/>
                </a:lnTo>
                <a:lnTo>
                  <a:pt x="9014460" y="328929"/>
                </a:lnTo>
                <a:lnTo>
                  <a:pt x="9010490" y="284342"/>
                </a:lnTo>
                <a:lnTo>
                  <a:pt x="8999078" y="240442"/>
                </a:lnTo>
                <a:lnTo>
                  <a:pt x="8980968" y="197978"/>
                </a:lnTo>
                <a:lnTo>
                  <a:pt x="8956904" y="157702"/>
                </a:lnTo>
                <a:lnTo>
                  <a:pt x="8927630" y="120362"/>
                </a:lnTo>
                <a:lnTo>
                  <a:pt x="8893891" y="86710"/>
                </a:lnTo>
                <a:lnTo>
                  <a:pt x="8856430" y="57494"/>
                </a:lnTo>
                <a:lnTo>
                  <a:pt x="8815992" y="33465"/>
                </a:lnTo>
                <a:lnTo>
                  <a:pt x="8773322" y="15373"/>
                </a:lnTo>
                <a:lnTo>
                  <a:pt x="8729163" y="3968"/>
                </a:lnTo>
                <a:lnTo>
                  <a:pt x="8684260" y="0"/>
                </a:lnTo>
                <a:lnTo>
                  <a:pt x="330200" y="0"/>
                </a:lnTo>
                <a:close/>
              </a:path>
              <a:path w="9014460" h="6691630">
                <a:moveTo>
                  <a:pt x="0" y="0"/>
                </a:moveTo>
                <a:lnTo>
                  <a:pt x="0" y="0"/>
                </a:lnTo>
              </a:path>
            </a:pathLst>
          </a:custGeom>
          <a:ln w="6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3500" y="1397000"/>
            <a:ext cx="9019540" cy="120650"/>
          </a:xfrm>
          <a:custGeom>
            <a:avLst/>
            <a:gdLst/>
            <a:ahLst/>
            <a:cxnLst/>
            <a:rect l="l" t="t" r="r" b="b"/>
            <a:pathLst>
              <a:path w="9019540" h="120650">
                <a:moveTo>
                  <a:pt x="9019540" y="0"/>
                </a:moveTo>
                <a:lnTo>
                  <a:pt x="0" y="0"/>
                </a:lnTo>
                <a:lnTo>
                  <a:pt x="0" y="120650"/>
                </a:lnTo>
                <a:lnTo>
                  <a:pt x="9019540" y="120650"/>
                </a:lnTo>
                <a:close/>
              </a:path>
            </a:pathLst>
          </a:custGeom>
          <a:solidFill>
            <a:srgbClr val="ACCD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500" y="2975610"/>
            <a:ext cx="9019540" cy="111760"/>
          </a:xfrm>
          <a:custGeom>
            <a:avLst/>
            <a:gdLst/>
            <a:ahLst/>
            <a:cxnLst/>
            <a:rect l="l" t="t" r="r" b="b"/>
            <a:pathLst>
              <a:path w="9019540" h="111760">
                <a:moveTo>
                  <a:pt x="9019540" y="0"/>
                </a:moveTo>
                <a:lnTo>
                  <a:pt x="0" y="0"/>
                </a:lnTo>
                <a:lnTo>
                  <a:pt x="0" y="111760"/>
                </a:lnTo>
                <a:lnTo>
                  <a:pt x="9019540" y="111760"/>
                </a:lnTo>
                <a:close/>
              </a:path>
            </a:pathLst>
          </a:custGeom>
          <a:solidFill>
            <a:srgbClr val="464A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3500" y="1517650"/>
            <a:ext cx="9019540" cy="981037"/>
          </a:xfrm>
          <a:prstGeom prst="rect">
            <a:avLst/>
          </a:prstGeom>
          <a:solidFill>
            <a:srgbClr val="2CA1BE"/>
          </a:solidFill>
        </p:spPr>
        <p:txBody>
          <a:bodyPr vert="horz" wrap="square" lIns="0" tIns="422909" rIns="0" bIns="0" rtlCol="0">
            <a:spAutoFit/>
          </a:bodyPr>
          <a:lstStyle/>
          <a:p>
            <a:pPr marL="22225" algn="ctr">
              <a:lnSpc>
                <a:spcPct val="100000"/>
              </a:lnSpc>
              <a:spcBef>
                <a:spcPts val="3329"/>
              </a:spcBef>
            </a:pPr>
            <a:r>
              <a:rPr lang="en-US" sz="3600" dirty="0"/>
              <a:t>Chlorofluorocarbons and its effects.</a:t>
            </a:r>
            <a:endParaRPr sz="3600" dirty="0"/>
          </a:p>
        </p:txBody>
      </p:sp>
      <p:grpSp>
        <p:nvGrpSpPr>
          <p:cNvPr id="6" name="object 6"/>
          <p:cNvGrpSpPr/>
          <p:nvPr/>
        </p:nvGrpSpPr>
        <p:grpSpPr>
          <a:xfrm>
            <a:off x="6052821" y="6409691"/>
            <a:ext cx="3110230" cy="467359"/>
            <a:chOff x="6052821" y="6409691"/>
            <a:chExt cx="3110230" cy="467359"/>
          </a:xfrm>
        </p:grpSpPr>
        <p:sp>
          <p:nvSpPr>
            <p:cNvPr id="7" name="object 7"/>
            <p:cNvSpPr/>
            <p:nvPr/>
          </p:nvSpPr>
          <p:spPr>
            <a:xfrm>
              <a:off x="6144259" y="6441440"/>
              <a:ext cx="2999740" cy="416559"/>
            </a:xfrm>
            <a:custGeom>
              <a:avLst/>
              <a:gdLst/>
              <a:ahLst/>
              <a:cxnLst/>
              <a:rect l="l" t="t" r="r" b="b"/>
              <a:pathLst>
                <a:path w="2999740" h="416559">
                  <a:moveTo>
                    <a:pt x="0" y="416560"/>
                  </a:moveTo>
                  <a:lnTo>
                    <a:pt x="0" y="0"/>
                  </a:lnTo>
                  <a:lnTo>
                    <a:pt x="2999740" y="0"/>
                  </a:lnTo>
                </a:path>
              </a:pathLst>
            </a:custGeom>
            <a:ln w="3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071869" y="6428740"/>
              <a:ext cx="3072130" cy="429259"/>
            </a:xfrm>
            <a:custGeom>
              <a:avLst/>
              <a:gdLst/>
              <a:ahLst/>
              <a:cxnLst/>
              <a:rect l="l" t="t" r="r" b="b"/>
              <a:pathLst>
                <a:path w="3072129" h="429259">
                  <a:moveTo>
                    <a:pt x="3072129" y="0"/>
                  </a:moveTo>
                  <a:lnTo>
                    <a:pt x="0" y="0"/>
                  </a:lnTo>
                  <a:lnTo>
                    <a:pt x="0" y="429260"/>
                  </a:lnTo>
                  <a:lnTo>
                    <a:pt x="3072129" y="4292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071869" y="6428740"/>
              <a:ext cx="3072130" cy="429259"/>
            </a:xfrm>
            <a:custGeom>
              <a:avLst/>
              <a:gdLst/>
              <a:ahLst/>
              <a:cxnLst/>
              <a:rect l="l" t="t" r="r" b="b"/>
              <a:pathLst>
                <a:path w="3072129" h="429259">
                  <a:moveTo>
                    <a:pt x="1535429" y="429260"/>
                  </a:moveTo>
                  <a:lnTo>
                    <a:pt x="0" y="429260"/>
                  </a:lnTo>
                  <a:lnTo>
                    <a:pt x="0" y="0"/>
                  </a:lnTo>
                  <a:lnTo>
                    <a:pt x="3072129" y="0"/>
                  </a:lnTo>
                  <a:lnTo>
                    <a:pt x="3072129" y="429260"/>
                  </a:lnTo>
                  <a:lnTo>
                    <a:pt x="1535429" y="429260"/>
                  </a:lnTo>
                  <a:close/>
                </a:path>
              </a:pathLst>
            </a:custGeom>
            <a:ln w="380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-19048" y="6409691"/>
            <a:ext cx="3181350" cy="467359"/>
            <a:chOff x="-19048" y="6409691"/>
            <a:chExt cx="3181350" cy="467359"/>
          </a:xfrm>
        </p:grpSpPr>
        <p:sp>
          <p:nvSpPr>
            <p:cNvPr id="11" name="object 11"/>
            <p:cNvSpPr/>
            <p:nvPr/>
          </p:nvSpPr>
          <p:spPr>
            <a:xfrm>
              <a:off x="3072130" y="6441440"/>
              <a:ext cx="71120" cy="416559"/>
            </a:xfrm>
            <a:custGeom>
              <a:avLst/>
              <a:gdLst/>
              <a:ahLst/>
              <a:cxnLst/>
              <a:rect l="l" t="t" r="r" b="b"/>
              <a:pathLst>
                <a:path w="71119" h="416559">
                  <a:moveTo>
                    <a:pt x="0" y="416560"/>
                  </a:moveTo>
                  <a:lnTo>
                    <a:pt x="71119" y="416560"/>
                  </a:lnTo>
                  <a:lnTo>
                    <a:pt x="71119" y="0"/>
                  </a:lnTo>
                  <a:lnTo>
                    <a:pt x="0" y="0"/>
                  </a:lnTo>
                  <a:lnTo>
                    <a:pt x="0" y="416560"/>
                  </a:ln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1119" y="6441440"/>
              <a:ext cx="3072130" cy="416559"/>
            </a:xfrm>
            <a:custGeom>
              <a:avLst/>
              <a:gdLst/>
              <a:ahLst/>
              <a:cxnLst/>
              <a:rect l="l" t="t" r="r" b="b"/>
              <a:pathLst>
                <a:path w="3072130" h="416559">
                  <a:moveTo>
                    <a:pt x="0" y="416560"/>
                  </a:moveTo>
                  <a:lnTo>
                    <a:pt x="0" y="0"/>
                  </a:lnTo>
                  <a:lnTo>
                    <a:pt x="3072130" y="0"/>
                  </a:lnTo>
                  <a:lnTo>
                    <a:pt x="3072130" y="416560"/>
                  </a:lnTo>
                </a:path>
              </a:pathLst>
            </a:custGeom>
            <a:ln w="3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6428740"/>
              <a:ext cx="3072130" cy="429259"/>
            </a:xfrm>
            <a:custGeom>
              <a:avLst/>
              <a:gdLst/>
              <a:ahLst/>
              <a:cxnLst/>
              <a:rect l="l" t="t" r="r" b="b"/>
              <a:pathLst>
                <a:path w="3072130" h="429259">
                  <a:moveTo>
                    <a:pt x="3072130" y="0"/>
                  </a:moveTo>
                  <a:lnTo>
                    <a:pt x="0" y="0"/>
                  </a:lnTo>
                  <a:lnTo>
                    <a:pt x="0" y="429260"/>
                  </a:lnTo>
                  <a:lnTo>
                    <a:pt x="3072130" y="4292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6428740"/>
              <a:ext cx="3072130" cy="429259"/>
            </a:xfrm>
            <a:custGeom>
              <a:avLst/>
              <a:gdLst/>
              <a:ahLst/>
              <a:cxnLst/>
              <a:rect l="l" t="t" r="r" b="b"/>
              <a:pathLst>
                <a:path w="3072130" h="429259">
                  <a:moveTo>
                    <a:pt x="1535430" y="429260"/>
                  </a:moveTo>
                  <a:lnTo>
                    <a:pt x="0" y="429260"/>
                  </a:lnTo>
                  <a:lnTo>
                    <a:pt x="0" y="0"/>
                  </a:lnTo>
                  <a:lnTo>
                    <a:pt x="3072130" y="0"/>
                  </a:lnTo>
                  <a:lnTo>
                    <a:pt x="3072130" y="429260"/>
                  </a:lnTo>
                  <a:lnTo>
                    <a:pt x="1535430" y="429260"/>
                  </a:lnTo>
                  <a:close/>
                </a:path>
              </a:pathLst>
            </a:custGeom>
            <a:ln w="38097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35"/>
              </a:lnSpc>
            </a:pPr>
            <a:r>
              <a:rPr spc="-114" dirty="0"/>
              <a:t>h</a:t>
            </a:r>
            <a:r>
              <a:rPr spc="25" dirty="0"/>
              <a:t>tt</a:t>
            </a:r>
            <a:r>
              <a:rPr spc="-80" dirty="0"/>
              <a:t>p</a:t>
            </a:r>
            <a:r>
              <a:rPr spc="-145" dirty="0"/>
              <a:t>s</a:t>
            </a:r>
            <a:r>
              <a:rPr spc="25" dirty="0"/>
              <a:t>:</a:t>
            </a:r>
            <a:r>
              <a:rPr spc="140" dirty="0"/>
              <a:t>//go</a:t>
            </a:r>
            <a:r>
              <a:rPr spc="-80" dirty="0"/>
              <a:t>o</a:t>
            </a:r>
            <a:r>
              <a:rPr spc="75" dirty="0"/>
              <a:t>.</a:t>
            </a:r>
            <a:r>
              <a:rPr spc="-145" dirty="0"/>
              <a:t>g</a:t>
            </a:r>
            <a:r>
              <a:rPr spc="-80" dirty="0"/>
              <a:t>l</a:t>
            </a:r>
            <a:r>
              <a:rPr spc="110" dirty="0"/>
              <a:t>/</a:t>
            </a:r>
            <a:r>
              <a:rPr spc="175" dirty="0"/>
              <a:t>c</a:t>
            </a:r>
            <a:r>
              <a:rPr spc="-295" dirty="0"/>
              <a:t>B</a:t>
            </a:r>
            <a:r>
              <a:rPr spc="-80" dirty="0"/>
              <a:t>2</a:t>
            </a:r>
            <a:r>
              <a:rPr spc="-95" dirty="0"/>
              <a:t>Z</a:t>
            </a:r>
            <a:r>
              <a:rPr spc="-80" dirty="0"/>
              <a:t>4</a:t>
            </a:r>
            <a:r>
              <a:rPr spc="-215" dirty="0"/>
              <a:t>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uses and Effects of Ozone depletion - Ozone hole | Ozone depletion, Ozone,  Cause and effe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1"/>
            <a:ext cx="8763000" cy="5319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2763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984885"/>
          </a:xfrm>
        </p:spPr>
        <p:txBody>
          <a:bodyPr/>
          <a:lstStyle/>
          <a:p>
            <a:r>
              <a:rPr lang="en-US" sz="3200" spc="-45" dirty="0">
                <a:latin typeface="Times New Roman"/>
                <a:cs typeface="Times New Roman"/>
              </a:rPr>
              <a:t>Various </a:t>
            </a:r>
            <a:r>
              <a:rPr lang="en-US" sz="3200" spc="-25" dirty="0">
                <a:latin typeface="Times New Roman"/>
                <a:cs typeface="Times New Roman"/>
              </a:rPr>
              <a:t>Environmental </a:t>
            </a:r>
            <a:r>
              <a:rPr lang="en-US" sz="3200" dirty="0">
                <a:latin typeface="Times New Roman"/>
                <a:cs typeface="Times New Roman"/>
              </a:rPr>
              <a:t>effects </a:t>
            </a:r>
            <a:r>
              <a:rPr lang="en-US" sz="3200" spc="20" dirty="0">
                <a:latin typeface="Times New Roman"/>
                <a:cs typeface="Times New Roman"/>
              </a:rPr>
              <a:t>of</a:t>
            </a:r>
            <a:r>
              <a:rPr lang="en-US" sz="3200" spc="-125" dirty="0">
                <a:latin typeface="Times New Roman"/>
                <a:cs typeface="Times New Roman"/>
              </a:rPr>
              <a:t> </a:t>
            </a:r>
            <a:r>
              <a:rPr lang="en-US" sz="3200" spc="-180" dirty="0">
                <a:latin typeface="Times New Roman"/>
                <a:cs typeface="Times New Roman"/>
              </a:rPr>
              <a:t>CFC’s</a:t>
            </a:r>
            <a:r>
              <a:rPr lang="en-US" sz="3200" dirty="0">
                <a:latin typeface="Times New Roman"/>
                <a:cs typeface="Times New Roman"/>
              </a:rPr>
              <a:t/>
            </a:r>
            <a:br>
              <a:rPr lang="en-US" sz="3200" dirty="0">
                <a:latin typeface="Times New Roman"/>
                <a:cs typeface="Times New Roman"/>
              </a:rPr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838200" y="1752600"/>
            <a:ext cx="7848600" cy="4739759"/>
          </a:xfrm>
        </p:spPr>
        <p:txBody>
          <a:bodyPr/>
          <a:lstStyle/>
          <a:p>
            <a:pPr marL="323850" marR="875030" indent="-273050" algn="just">
              <a:lnSpc>
                <a:spcPct val="100000"/>
              </a:lnSpc>
              <a:spcBef>
                <a:spcPts val="570"/>
              </a:spcBef>
              <a:buClr>
                <a:srgbClr val="2CA1BE"/>
              </a:buClr>
              <a:buSzPct val="85000"/>
              <a:buFont typeface="UnDotum"/>
              <a:buChar char=""/>
              <a:tabLst>
                <a:tab pos="323850" algn="l"/>
              </a:tabLst>
            </a:pPr>
            <a:r>
              <a:rPr lang="en-US" sz="3200" spc="-90" dirty="0">
                <a:latin typeface="Times New Roman"/>
                <a:cs typeface="Times New Roman"/>
              </a:rPr>
              <a:t>Stratospheric </a:t>
            </a:r>
            <a:r>
              <a:rPr lang="en-US" sz="3200" spc="-105" dirty="0">
                <a:latin typeface="Times New Roman"/>
                <a:cs typeface="Times New Roman"/>
              </a:rPr>
              <a:t>ozone </a:t>
            </a:r>
            <a:r>
              <a:rPr lang="en-US" sz="3200" spc="-130" dirty="0">
                <a:latin typeface="Times New Roman"/>
                <a:cs typeface="Times New Roman"/>
              </a:rPr>
              <a:t>damage </a:t>
            </a:r>
            <a:r>
              <a:rPr lang="en-US" sz="3200" spc="-125" dirty="0">
                <a:latin typeface="Times New Roman"/>
                <a:cs typeface="Times New Roman"/>
              </a:rPr>
              <a:t>can </a:t>
            </a:r>
            <a:r>
              <a:rPr lang="en-US" sz="3200" spc="-95" dirty="0">
                <a:latin typeface="Times New Roman"/>
                <a:cs typeface="Times New Roman"/>
              </a:rPr>
              <a:t>effect </a:t>
            </a:r>
            <a:r>
              <a:rPr lang="en-US" sz="3200" spc="-100" dirty="0">
                <a:latin typeface="Times New Roman"/>
                <a:cs typeface="Times New Roman"/>
              </a:rPr>
              <a:t>in harm </a:t>
            </a:r>
            <a:r>
              <a:rPr lang="en-US" sz="3200" spc="-30" dirty="0">
                <a:latin typeface="Times New Roman"/>
                <a:cs typeface="Times New Roman"/>
              </a:rPr>
              <a:t>to </a:t>
            </a:r>
            <a:r>
              <a:rPr lang="en-US" sz="3200" spc="-120" dirty="0">
                <a:latin typeface="Times New Roman"/>
                <a:cs typeface="Times New Roman"/>
              </a:rPr>
              <a:t>human </a:t>
            </a:r>
            <a:r>
              <a:rPr lang="en-US" sz="3200" spc="-90" dirty="0">
                <a:latin typeface="Times New Roman"/>
                <a:cs typeface="Times New Roman"/>
              </a:rPr>
              <a:t>health </a:t>
            </a:r>
            <a:r>
              <a:rPr lang="en-US" sz="3200" spc="-114" dirty="0">
                <a:latin typeface="Times New Roman"/>
                <a:cs typeface="Times New Roman"/>
              </a:rPr>
              <a:t>and </a:t>
            </a:r>
            <a:r>
              <a:rPr lang="en-US" sz="3200" spc="-30" dirty="0">
                <a:latin typeface="Times New Roman"/>
                <a:cs typeface="Times New Roman"/>
              </a:rPr>
              <a:t>to </a:t>
            </a:r>
            <a:r>
              <a:rPr lang="en-US" sz="3200" spc="-60" dirty="0">
                <a:latin typeface="Times New Roman"/>
                <a:cs typeface="Times New Roman"/>
              </a:rPr>
              <a:t>the  </a:t>
            </a:r>
            <a:r>
              <a:rPr lang="en-US" sz="3200" spc="-70" dirty="0">
                <a:latin typeface="Times New Roman"/>
                <a:cs typeface="Times New Roman"/>
              </a:rPr>
              <a:t>environment,</a:t>
            </a:r>
            <a:r>
              <a:rPr lang="en-US" sz="3200" spc="-55" dirty="0">
                <a:latin typeface="Times New Roman"/>
                <a:cs typeface="Times New Roman"/>
              </a:rPr>
              <a:t> </a:t>
            </a:r>
            <a:r>
              <a:rPr lang="en-US" sz="3200" spc="-95" dirty="0">
                <a:latin typeface="Times New Roman"/>
                <a:cs typeface="Times New Roman"/>
              </a:rPr>
              <a:t>including:</a:t>
            </a:r>
            <a:endParaRPr lang="en-US" sz="3200" dirty="0">
              <a:latin typeface="Times New Roman"/>
              <a:cs typeface="Times New Roman"/>
            </a:endParaRPr>
          </a:p>
          <a:p>
            <a:pPr marL="323850" indent="-273050" algn="just">
              <a:lnSpc>
                <a:spcPct val="100000"/>
              </a:lnSpc>
              <a:spcBef>
                <a:spcPts val="580"/>
              </a:spcBef>
              <a:buClr>
                <a:srgbClr val="2CA1BE"/>
              </a:buClr>
              <a:buSzPct val="85000"/>
              <a:buFont typeface="UnDotum"/>
              <a:buChar char=""/>
              <a:tabLst>
                <a:tab pos="323850" algn="l"/>
              </a:tabLst>
            </a:pPr>
            <a:r>
              <a:rPr lang="en-US" sz="3200" spc="-100" dirty="0">
                <a:latin typeface="Times New Roman"/>
                <a:cs typeface="Times New Roman"/>
              </a:rPr>
              <a:t>Increased in </a:t>
            </a:r>
            <a:r>
              <a:rPr lang="en-US" sz="3200" spc="-80" dirty="0">
                <a:latin typeface="Times New Roman"/>
                <a:cs typeface="Times New Roman"/>
              </a:rPr>
              <a:t>occurrence </a:t>
            </a:r>
            <a:r>
              <a:rPr lang="en-US" sz="3200" spc="-120" dirty="0">
                <a:latin typeface="Times New Roman"/>
                <a:cs typeface="Times New Roman"/>
              </a:rPr>
              <a:t>of skin </a:t>
            </a:r>
            <a:r>
              <a:rPr lang="en-US" sz="3200" spc="-95" dirty="0">
                <a:latin typeface="Times New Roman"/>
                <a:cs typeface="Times New Roman"/>
              </a:rPr>
              <a:t>cancer </a:t>
            </a:r>
            <a:r>
              <a:rPr lang="en-US" sz="3200" spc="-114" dirty="0">
                <a:latin typeface="Times New Roman"/>
                <a:cs typeface="Times New Roman"/>
              </a:rPr>
              <a:t>and</a:t>
            </a:r>
            <a:r>
              <a:rPr lang="en-US" sz="3200" spc="260" dirty="0">
                <a:latin typeface="Times New Roman"/>
                <a:cs typeface="Times New Roman"/>
              </a:rPr>
              <a:t> </a:t>
            </a:r>
            <a:r>
              <a:rPr lang="en-US" sz="3200" spc="-95" dirty="0">
                <a:latin typeface="Times New Roman"/>
                <a:cs typeface="Times New Roman"/>
              </a:rPr>
              <a:t>cataracts</a:t>
            </a:r>
            <a:endParaRPr lang="en-US" sz="3200" dirty="0">
              <a:latin typeface="Times New Roman"/>
              <a:cs typeface="Times New Roman"/>
            </a:endParaRPr>
          </a:p>
          <a:p>
            <a:pPr marL="323850" indent="-273050" algn="just">
              <a:lnSpc>
                <a:spcPct val="100000"/>
              </a:lnSpc>
              <a:spcBef>
                <a:spcPts val="570"/>
              </a:spcBef>
              <a:buClr>
                <a:srgbClr val="2CA1BE"/>
              </a:buClr>
              <a:buSzPct val="85000"/>
              <a:buFont typeface="UnDotum"/>
              <a:buChar char=""/>
              <a:tabLst>
                <a:tab pos="323850" algn="l"/>
              </a:tabLst>
            </a:pPr>
            <a:r>
              <a:rPr lang="en-US" sz="3200" spc="-100" dirty="0">
                <a:latin typeface="Times New Roman"/>
                <a:cs typeface="Times New Roman"/>
              </a:rPr>
              <a:t>I</a:t>
            </a:r>
            <a:r>
              <a:rPr lang="en-US" sz="3200" spc="-100" dirty="0" smtClean="0">
                <a:latin typeface="Times New Roman"/>
                <a:cs typeface="Times New Roman"/>
              </a:rPr>
              <a:t>mmune </a:t>
            </a:r>
            <a:r>
              <a:rPr lang="en-US" sz="3200" spc="-110" dirty="0">
                <a:latin typeface="Times New Roman"/>
                <a:cs typeface="Times New Roman"/>
              </a:rPr>
              <a:t>system</a:t>
            </a:r>
            <a:r>
              <a:rPr lang="en-US" sz="3200" spc="5" dirty="0">
                <a:latin typeface="Times New Roman"/>
                <a:cs typeface="Times New Roman"/>
              </a:rPr>
              <a:t> </a:t>
            </a:r>
            <a:r>
              <a:rPr lang="en-US" sz="3200" spc="-85" dirty="0">
                <a:latin typeface="Times New Roman"/>
                <a:cs typeface="Times New Roman"/>
              </a:rPr>
              <a:t>impairment</a:t>
            </a:r>
            <a:endParaRPr lang="en-US" sz="3200" dirty="0">
              <a:latin typeface="Times New Roman"/>
              <a:cs typeface="Times New Roman"/>
            </a:endParaRPr>
          </a:p>
          <a:p>
            <a:pPr marL="323850" indent="-273050" algn="just">
              <a:lnSpc>
                <a:spcPct val="100000"/>
              </a:lnSpc>
              <a:spcBef>
                <a:spcPts val="570"/>
              </a:spcBef>
              <a:buClr>
                <a:srgbClr val="2CA1BE"/>
              </a:buClr>
              <a:buSzPct val="85000"/>
              <a:buFont typeface="UnDotum"/>
              <a:buChar char=""/>
              <a:tabLst>
                <a:tab pos="323850" algn="l"/>
              </a:tabLst>
            </a:pPr>
            <a:r>
              <a:rPr lang="en-US" sz="3200" spc="-85" dirty="0" smtClean="0">
                <a:latin typeface="Times New Roman"/>
                <a:cs typeface="Times New Roman"/>
              </a:rPr>
              <a:t>Demolition </a:t>
            </a:r>
            <a:r>
              <a:rPr lang="en-US" sz="3200" spc="-30" dirty="0">
                <a:latin typeface="Times New Roman"/>
                <a:cs typeface="Times New Roman"/>
              </a:rPr>
              <a:t>to </a:t>
            </a:r>
            <a:r>
              <a:rPr lang="en-US" sz="3200" spc="-50" dirty="0">
                <a:latin typeface="Times New Roman"/>
                <a:cs typeface="Times New Roman"/>
              </a:rPr>
              <a:t>terrestrial </a:t>
            </a:r>
            <a:r>
              <a:rPr lang="en-US" sz="3200" spc="-114" dirty="0">
                <a:latin typeface="Times New Roman"/>
                <a:cs typeface="Times New Roman"/>
              </a:rPr>
              <a:t>and </a:t>
            </a:r>
            <a:r>
              <a:rPr lang="en-US" sz="3200" spc="-105" dirty="0">
                <a:latin typeface="Times New Roman"/>
                <a:cs typeface="Times New Roman"/>
              </a:rPr>
              <a:t>aquatic </a:t>
            </a:r>
            <a:r>
              <a:rPr lang="en-US" sz="3200" spc="-80" dirty="0">
                <a:latin typeface="Times New Roman"/>
                <a:cs typeface="Times New Roman"/>
              </a:rPr>
              <a:t>plant</a:t>
            </a:r>
            <a:r>
              <a:rPr lang="en-US" sz="3200" spc="75" dirty="0">
                <a:latin typeface="Times New Roman"/>
                <a:cs typeface="Times New Roman"/>
              </a:rPr>
              <a:t> </a:t>
            </a:r>
            <a:r>
              <a:rPr lang="en-US" sz="3200" spc="-110" dirty="0">
                <a:latin typeface="Times New Roman"/>
                <a:cs typeface="Times New Roman"/>
              </a:rPr>
              <a:t>life</a:t>
            </a:r>
            <a:endParaRPr lang="en-US" sz="3200" dirty="0">
              <a:latin typeface="Times New Roman"/>
              <a:cs typeface="Times New Roman"/>
            </a:endParaRPr>
          </a:p>
          <a:p>
            <a:pPr marL="323850" indent="-273050" algn="just">
              <a:lnSpc>
                <a:spcPct val="100000"/>
              </a:lnSpc>
              <a:spcBef>
                <a:spcPts val="580"/>
              </a:spcBef>
              <a:buClr>
                <a:srgbClr val="2CA1BE"/>
              </a:buClr>
              <a:buSzPct val="85000"/>
              <a:buFont typeface="UnDotum"/>
              <a:buChar char=""/>
              <a:tabLst>
                <a:tab pos="323850" algn="l"/>
              </a:tabLst>
            </a:pPr>
            <a:r>
              <a:rPr lang="en-US" sz="3200" spc="-85" dirty="0" smtClean="0">
                <a:latin typeface="Times New Roman"/>
                <a:cs typeface="Times New Roman"/>
              </a:rPr>
              <a:t>Formation </a:t>
            </a:r>
            <a:r>
              <a:rPr lang="en-US" sz="3200" spc="-125" dirty="0">
                <a:latin typeface="Times New Roman"/>
                <a:cs typeface="Times New Roman"/>
              </a:rPr>
              <a:t>of </a:t>
            </a:r>
            <a:r>
              <a:rPr lang="en-US" sz="3200" spc="-90" dirty="0">
                <a:latin typeface="Times New Roman"/>
                <a:cs typeface="Times New Roman"/>
              </a:rPr>
              <a:t>ground-level </a:t>
            </a:r>
            <a:r>
              <a:rPr lang="en-US" sz="3200" spc="-105" dirty="0">
                <a:latin typeface="Times New Roman"/>
                <a:cs typeface="Times New Roman"/>
              </a:rPr>
              <a:t>ozone</a:t>
            </a:r>
            <a:r>
              <a:rPr lang="en-US" sz="3200" spc="105" dirty="0">
                <a:latin typeface="Times New Roman"/>
                <a:cs typeface="Times New Roman"/>
              </a:rPr>
              <a:t> </a:t>
            </a:r>
            <a:r>
              <a:rPr lang="en-US" sz="3200" spc="-80" dirty="0">
                <a:latin typeface="Times New Roman"/>
                <a:cs typeface="Times New Roman"/>
              </a:rPr>
              <a:t>pollution</a:t>
            </a:r>
            <a:endParaRPr lang="en-US" sz="3200" dirty="0">
              <a:latin typeface="Times New Roman"/>
              <a:cs typeface="Times New Roman"/>
            </a:endParaRPr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13530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Banning the ′super′ greenhouse gas | Environment| All topics from climate  change to conservation | DW | 17.10.20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0"/>
            <a:ext cx="9753600" cy="76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7391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351663"/>
            <a:ext cx="444881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40" dirty="0">
                <a:latin typeface="Times New Roman"/>
                <a:cs typeface="Times New Roman"/>
              </a:rPr>
              <a:t>Climate</a:t>
            </a:r>
            <a:r>
              <a:rPr sz="4000" spc="-100" dirty="0">
                <a:latin typeface="Times New Roman"/>
                <a:cs typeface="Times New Roman"/>
              </a:rPr>
              <a:t> </a:t>
            </a:r>
            <a:r>
              <a:rPr sz="4000" spc="5" dirty="0">
                <a:latin typeface="Times New Roman"/>
                <a:cs typeface="Times New Roman"/>
              </a:rPr>
              <a:t>change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1000" y="980040"/>
            <a:ext cx="8059420" cy="56143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6550" marR="184150" indent="-273050" algn="just">
              <a:lnSpc>
                <a:spcPct val="100000"/>
              </a:lnSpc>
              <a:spcBef>
                <a:spcPts val="100"/>
              </a:spcBef>
              <a:buClr>
                <a:srgbClr val="2CA1BE"/>
              </a:buClr>
              <a:buSzPct val="85000"/>
              <a:buFont typeface="UnDotum"/>
              <a:buChar char=""/>
              <a:tabLst>
                <a:tab pos="336550" algn="l"/>
              </a:tabLst>
            </a:pPr>
            <a:r>
              <a:rPr sz="2800" spc="-90" dirty="0">
                <a:latin typeface="Times New Roman"/>
                <a:cs typeface="Times New Roman"/>
              </a:rPr>
              <a:t>When </a:t>
            </a:r>
            <a:r>
              <a:rPr sz="2800" spc="-105" dirty="0">
                <a:latin typeface="Times New Roman"/>
                <a:cs typeface="Times New Roman"/>
              </a:rPr>
              <a:t>acting </a:t>
            </a:r>
            <a:r>
              <a:rPr sz="2800" spc="-35" dirty="0">
                <a:latin typeface="Times New Roman"/>
                <a:cs typeface="Times New Roman"/>
              </a:rPr>
              <a:t>to </a:t>
            </a:r>
            <a:r>
              <a:rPr sz="2800" spc="-80" dirty="0">
                <a:latin typeface="Times New Roman"/>
                <a:cs typeface="Times New Roman"/>
              </a:rPr>
              <a:t>destroy </a:t>
            </a:r>
            <a:r>
              <a:rPr sz="2800" spc="-75" dirty="0">
                <a:latin typeface="Times New Roman"/>
                <a:cs typeface="Times New Roman"/>
              </a:rPr>
              <a:t>ozone, </a:t>
            </a:r>
            <a:r>
              <a:rPr sz="2800" spc="-140" dirty="0">
                <a:latin typeface="Times New Roman"/>
                <a:cs typeface="Times New Roman"/>
              </a:rPr>
              <a:t>CFCs </a:t>
            </a:r>
            <a:r>
              <a:rPr sz="2800" spc="-114" dirty="0">
                <a:latin typeface="Times New Roman"/>
                <a:cs typeface="Times New Roman"/>
              </a:rPr>
              <a:t>and </a:t>
            </a:r>
            <a:r>
              <a:rPr sz="2800" spc="-135" dirty="0">
                <a:latin typeface="Times New Roman"/>
                <a:cs typeface="Times New Roman"/>
              </a:rPr>
              <a:t>HCFCs </a:t>
            </a:r>
            <a:r>
              <a:rPr sz="2800" spc="-125" dirty="0">
                <a:latin typeface="Times New Roman"/>
                <a:cs typeface="Times New Roman"/>
              </a:rPr>
              <a:t>also </a:t>
            </a:r>
            <a:r>
              <a:rPr sz="2800" spc="-90" dirty="0">
                <a:latin typeface="Times New Roman"/>
                <a:cs typeface="Times New Roman"/>
              </a:rPr>
              <a:t>act </a:t>
            </a:r>
            <a:r>
              <a:rPr sz="2800" spc="-30" dirty="0">
                <a:latin typeface="Times New Roman"/>
                <a:cs typeface="Times New Roman"/>
              </a:rPr>
              <a:t>to </a:t>
            </a:r>
            <a:r>
              <a:rPr sz="2800" spc="-55" dirty="0">
                <a:latin typeface="Times New Roman"/>
                <a:cs typeface="Times New Roman"/>
              </a:rPr>
              <a:t>trap </a:t>
            </a:r>
            <a:r>
              <a:rPr sz="2800" spc="-85" dirty="0">
                <a:latin typeface="Times New Roman"/>
                <a:cs typeface="Times New Roman"/>
              </a:rPr>
              <a:t>heat </a:t>
            </a:r>
            <a:r>
              <a:rPr sz="2800" spc="-100" dirty="0">
                <a:latin typeface="Times New Roman"/>
                <a:cs typeface="Times New Roman"/>
              </a:rPr>
              <a:t>in </a:t>
            </a:r>
            <a:r>
              <a:rPr sz="2800" spc="-60" dirty="0">
                <a:latin typeface="Times New Roman"/>
                <a:cs typeface="Times New Roman"/>
              </a:rPr>
              <a:t>the </a:t>
            </a:r>
            <a:r>
              <a:rPr sz="2800" spc="-70" dirty="0">
                <a:latin typeface="Times New Roman"/>
                <a:cs typeface="Times New Roman"/>
              </a:rPr>
              <a:t>lower  </a:t>
            </a:r>
            <a:r>
              <a:rPr sz="2800" spc="-75" dirty="0">
                <a:latin typeface="Times New Roman"/>
                <a:cs typeface="Times New Roman"/>
              </a:rPr>
              <a:t>atmosphere, </a:t>
            </a:r>
            <a:r>
              <a:rPr sz="2800" spc="-130" dirty="0">
                <a:latin typeface="Times New Roman"/>
                <a:cs typeface="Times New Roman"/>
              </a:rPr>
              <a:t>making </a:t>
            </a:r>
            <a:r>
              <a:rPr sz="2800" spc="-60" dirty="0">
                <a:latin typeface="Times New Roman"/>
                <a:cs typeface="Times New Roman"/>
              </a:rPr>
              <a:t>the </a:t>
            </a:r>
            <a:r>
              <a:rPr sz="2800" spc="-65" dirty="0">
                <a:latin typeface="Times New Roman"/>
                <a:cs typeface="Times New Roman"/>
              </a:rPr>
              <a:t>earth </a:t>
            </a:r>
            <a:r>
              <a:rPr sz="2800" spc="-95" dirty="0">
                <a:latin typeface="Times New Roman"/>
                <a:cs typeface="Times New Roman"/>
              </a:rPr>
              <a:t>warm </a:t>
            </a:r>
            <a:r>
              <a:rPr sz="2800" spc="-114" dirty="0">
                <a:latin typeface="Times New Roman"/>
                <a:cs typeface="Times New Roman"/>
              </a:rPr>
              <a:t>and </a:t>
            </a:r>
            <a:r>
              <a:rPr sz="2800" spc="-130" dirty="0">
                <a:latin typeface="Times New Roman"/>
                <a:cs typeface="Times New Roman"/>
              </a:rPr>
              <a:t>changing </a:t>
            </a:r>
            <a:r>
              <a:rPr sz="2800" spc="-65" dirty="0">
                <a:latin typeface="Times New Roman"/>
                <a:cs typeface="Times New Roman"/>
              </a:rPr>
              <a:t>the </a:t>
            </a:r>
            <a:r>
              <a:rPr sz="2800" spc="-90" dirty="0">
                <a:latin typeface="Times New Roman"/>
                <a:cs typeface="Times New Roman"/>
              </a:rPr>
              <a:t>climate </a:t>
            </a:r>
            <a:r>
              <a:rPr sz="2800" spc="-114" dirty="0">
                <a:latin typeface="Times New Roman"/>
                <a:cs typeface="Times New Roman"/>
              </a:rPr>
              <a:t>and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Times New Roman"/>
                <a:cs typeface="Times New Roman"/>
              </a:rPr>
              <a:t>weather.</a:t>
            </a:r>
            <a:endParaRPr sz="28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40"/>
              </a:spcBef>
              <a:buClr>
                <a:srgbClr val="2CA1BE"/>
              </a:buClr>
              <a:buFont typeface="UnDotum"/>
              <a:buChar char=""/>
            </a:pPr>
            <a:endParaRPr sz="2800" dirty="0">
              <a:latin typeface="Times New Roman"/>
              <a:cs typeface="Times New Roman"/>
            </a:endParaRPr>
          </a:p>
          <a:p>
            <a:pPr marL="336550" marR="55880" indent="-273050" algn="just">
              <a:lnSpc>
                <a:spcPct val="100000"/>
              </a:lnSpc>
              <a:buClr>
                <a:srgbClr val="2CA1BE"/>
              </a:buClr>
              <a:buSzPct val="85000"/>
              <a:buFont typeface="UnDotum"/>
              <a:buChar char=""/>
              <a:tabLst>
                <a:tab pos="336550" algn="l"/>
              </a:tabLst>
            </a:pPr>
            <a:r>
              <a:rPr sz="2800" spc="-100" dirty="0">
                <a:latin typeface="Times New Roman"/>
                <a:cs typeface="Times New Roman"/>
              </a:rPr>
              <a:t>HFCs, </a:t>
            </a:r>
            <a:r>
              <a:rPr sz="2800" spc="-60" dirty="0">
                <a:latin typeface="Times New Roman"/>
                <a:cs typeface="Times New Roman"/>
              </a:rPr>
              <a:t>that </a:t>
            </a:r>
            <a:r>
              <a:rPr sz="2800" spc="-105" dirty="0">
                <a:latin typeface="Times New Roman"/>
                <a:cs typeface="Times New Roman"/>
              </a:rPr>
              <a:t>originally </a:t>
            </a:r>
            <a:r>
              <a:rPr sz="2800" spc="-65" dirty="0">
                <a:latin typeface="Times New Roman"/>
                <a:cs typeface="Times New Roman"/>
              </a:rPr>
              <a:t>were </a:t>
            </a:r>
            <a:r>
              <a:rPr sz="2800" spc="-90" dirty="0">
                <a:latin typeface="Times New Roman"/>
                <a:cs typeface="Times New Roman"/>
              </a:rPr>
              <a:t>industrialized </a:t>
            </a:r>
            <a:r>
              <a:rPr sz="2800" spc="-35" dirty="0">
                <a:latin typeface="Times New Roman"/>
                <a:cs typeface="Times New Roman"/>
              </a:rPr>
              <a:t>to </a:t>
            </a:r>
            <a:r>
              <a:rPr sz="2800" spc="-70" dirty="0">
                <a:latin typeface="Times New Roman"/>
                <a:cs typeface="Times New Roman"/>
              </a:rPr>
              <a:t>substitute </a:t>
            </a:r>
            <a:r>
              <a:rPr sz="2800" spc="-145" dirty="0">
                <a:latin typeface="Times New Roman"/>
                <a:cs typeface="Times New Roman"/>
              </a:rPr>
              <a:t>CFCs </a:t>
            </a:r>
            <a:r>
              <a:rPr sz="2800" spc="-114" dirty="0">
                <a:latin typeface="Times New Roman"/>
                <a:cs typeface="Times New Roman"/>
              </a:rPr>
              <a:t>and </a:t>
            </a:r>
            <a:r>
              <a:rPr sz="2800" spc="-100" dirty="0">
                <a:latin typeface="Times New Roman"/>
                <a:cs typeface="Times New Roman"/>
              </a:rPr>
              <a:t>HCFCs, </a:t>
            </a:r>
            <a:r>
              <a:rPr sz="2800" spc="-125" dirty="0">
                <a:latin typeface="Times New Roman"/>
                <a:cs typeface="Times New Roman"/>
              </a:rPr>
              <a:t>also </a:t>
            </a:r>
            <a:r>
              <a:rPr sz="2800" spc="-140" dirty="0">
                <a:latin typeface="Times New Roman"/>
                <a:cs typeface="Times New Roman"/>
              </a:rPr>
              <a:t>soaks  </a:t>
            </a:r>
            <a:r>
              <a:rPr sz="2800" spc="-114" dirty="0">
                <a:latin typeface="Times New Roman"/>
                <a:cs typeface="Times New Roman"/>
              </a:rPr>
              <a:t>and </a:t>
            </a:r>
            <a:r>
              <a:rPr sz="2800" spc="-50" dirty="0">
                <a:latin typeface="Times New Roman"/>
                <a:cs typeface="Times New Roman"/>
              </a:rPr>
              <a:t>trap </a:t>
            </a:r>
            <a:r>
              <a:rPr sz="2800" spc="-75" dirty="0">
                <a:latin typeface="Times New Roman"/>
                <a:cs typeface="Times New Roman"/>
              </a:rPr>
              <a:t>ultraviolet </a:t>
            </a:r>
            <a:r>
              <a:rPr sz="2800" spc="-85" dirty="0">
                <a:latin typeface="Times New Roman"/>
                <a:cs typeface="Times New Roman"/>
              </a:rPr>
              <a:t>radiation </a:t>
            </a:r>
            <a:r>
              <a:rPr sz="2800" spc="-40" dirty="0">
                <a:latin typeface="Times New Roman"/>
                <a:cs typeface="Times New Roman"/>
              </a:rPr>
              <a:t>or </a:t>
            </a:r>
            <a:r>
              <a:rPr sz="2800" spc="-85" dirty="0">
                <a:latin typeface="Times New Roman"/>
                <a:cs typeface="Times New Roman"/>
              </a:rPr>
              <a:t>heat </a:t>
            </a:r>
            <a:r>
              <a:rPr sz="2800" spc="-100" dirty="0">
                <a:latin typeface="Times New Roman"/>
                <a:cs typeface="Times New Roman"/>
              </a:rPr>
              <a:t>in </a:t>
            </a:r>
            <a:r>
              <a:rPr sz="2800" spc="-90" dirty="0">
                <a:latin typeface="Times New Roman"/>
                <a:cs typeface="Times New Roman"/>
              </a:rPr>
              <a:t>lesser atmosphere </a:t>
            </a:r>
            <a:r>
              <a:rPr sz="2800" spc="-125" dirty="0">
                <a:latin typeface="Times New Roman"/>
                <a:cs typeface="Times New Roman"/>
              </a:rPr>
              <a:t>of </a:t>
            </a:r>
            <a:r>
              <a:rPr sz="2800" spc="-65" dirty="0">
                <a:latin typeface="Times New Roman"/>
                <a:cs typeface="Times New Roman"/>
              </a:rPr>
              <a:t>the </a:t>
            </a:r>
            <a:r>
              <a:rPr sz="2800" spc="-45" dirty="0">
                <a:latin typeface="Times New Roman"/>
                <a:cs typeface="Times New Roman"/>
              </a:rPr>
              <a:t>earth. </a:t>
            </a:r>
            <a:r>
              <a:rPr sz="2800" spc="-100" dirty="0">
                <a:latin typeface="Times New Roman"/>
                <a:cs typeface="Times New Roman"/>
              </a:rPr>
              <a:t>HFCs, </a:t>
            </a:r>
            <a:r>
              <a:rPr sz="2800" spc="-140" dirty="0">
                <a:latin typeface="Times New Roman"/>
                <a:cs typeface="Times New Roman"/>
              </a:rPr>
              <a:t>CFCs  </a:t>
            </a:r>
            <a:r>
              <a:rPr sz="2800" spc="-114" dirty="0">
                <a:latin typeface="Times New Roman"/>
                <a:cs typeface="Times New Roman"/>
              </a:rPr>
              <a:t>and </a:t>
            </a:r>
            <a:r>
              <a:rPr sz="2800" spc="-135" dirty="0">
                <a:latin typeface="Times New Roman"/>
                <a:cs typeface="Times New Roman"/>
              </a:rPr>
              <a:t>HCFCs </a:t>
            </a:r>
            <a:r>
              <a:rPr sz="2800" spc="-80" dirty="0">
                <a:latin typeface="Times New Roman"/>
                <a:cs typeface="Times New Roman"/>
              </a:rPr>
              <a:t>are </a:t>
            </a:r>
            <a:r>
              <a:rPr sz="2800" spc="-160" dirty="0">
                <a:latin typeface="Times New Roman"/>
                <a:cs typeface="Times New Roman"/>
              </a:rPr>
              <a:t>a </a:t>
            </a:r>
            <a:r>
              <a:rPr sz="2800" spc="-100" dirty="0">
                <a:latin typeface="Times New Roman"/>
                <a:cs typeface="Times New Roman"/>
              </a:rPr>
              <a:t>subgroup </a:t>
            </a:r>
            <a:r>
              <a:rPr sz="2800" spc="-125" dirty="0">
                <a:latin typeface="Times New Roman"/>
                <a:cs typeface="Times New Roman"/>
              </a:rPr>
              <a:t>of </a:t>
            </a:r>
            <a:r>
              <a:rPr sz="2800" spc="-160" dirty="0">
                <a:latin typeface="Times New Roman"/>
                <a:cs typeface="Times New Roman"/>
              </a:rPr>
              <a:t>a </a:t>
            </a:r>
            <a:r>
              <a:rPr sz="2800" spc="-95" dirty="0">
                <a:latin typeface="Times New Roman"/>
                <a:cs typeface="Times New Roman"/>
              </a:rPr>
              <a:t>large </a:t>
            </a:r>
            <a:r>
              <a:rPr sz="2800" spc="-85" dirty="0">
                <a:latin typeface="Times New Roman"/>
                <a:cs typeface="Times New Roman"/>
              </a:rPr>
              <a:t>group </a:t>
            </a:r>
            <a:r>
              <a:rPr sz="2800" spc="-125" dirty="0">
                <a:latin typeface="Times New Roman"/>
                <a:cs typeface="Times New Roman"/>
              </a:rPr>
              <a:t>of </a:t>
            </a:r>
            <a:r>
              <a:rPr sz="2800" spc="-95" dirty="0">
                <a:latin typeface="Times New Roman"/>
                <a:cs typeface="Times New Roman"/>
              </a:rPr>
              <a:t>climate </a:t>
            </a:r>
            <a:r>
              <a:rPr sz="2800" spc="-130" dirty="0">
                <a:latin typeface="Times New Roman"/>
                <a:cs typeface="Times New Roman"/>
              </a:rPr>
              <a:t>changing </a:t>
            </a:r>
            <a:r>
              <a:rPr sz="2800" spc="-145" dirty="0">
                <a:latin typeface="Times New Roman"/>
                <a:cs typeface="Times New Roman"/>
              </a:rPr>
              <a:t>gases </a:t>
            </a:r>
            <a:r>
              <a:rPr sz="2800" spc="-105" dirty="0">
                <a:latin typeface="Times New Roman"/>
                <a:cs typeface="Times New Roman"/>
              </a:rPr>
              <a:t>called  </a:t>
            </a:r>
            <a:r>
              <a:rPr sz="2800" spc="-95" dirty="0">
                <a:latin typeface="Times New Roman"/>
                <a:cs typeface="Times New Roman"/>
              </a:rPr>
              <a:t>greenhouse </a:t>
            </a:r>
            <a:r>
              <a:rPr sz="2800" spc="-145" dirty="0">
                <a:latin typeface="Times New Roman"/>
                <a:cs typeface="Times New Roman"/>
              </a:rPr>
              <a:t>gases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80" dirty="0">
                <a:latin typeface="Times New Roman"/>
                <a:cs typeface="Times New Roman"/>
              </a:rPr>
              <a:t>(GHGs).</a:t>
            </a:r>
            <a:endParaRPr sz="28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45"/>
              </a:spcBef>
              <a:buClr>
                <a:srgbClr val="2CA1BE"/>
              </a:buClr>
              <a:buFont typeface="UnDotum"/>
              <a:buChar char=""/>
            </a:pPr>
            <a:endParaRPr sz="2800" dirty="0">
              <a:latin typeface="Times New Roman"/>
              <a:cs typeface="Times New Roman"/>
            </a:endParaRPr>
          </a:p>
          <a:p>
            <a:pPr marL="336550" marR="152400" indent="-273050" algn="just">
              <a:lnSpc>
                <a:spcPct val="100000"/>
              </a:lnSpc>
              <a:buClr>
                <a:srgbClr val="2CA1BE"/>
              </a:buClr>
              <a:buSzPct val="85000"/>
              <a:buFont typeface="UnDotum"/>
              <a:buChar char=""/>
              <a:tabLst>
                <a:tab pos="336550" algn="l"/>
              </a:tabLst>
            </a:pPr>
            <a:r>
              <a:rPr sz="2800" spc="-60" dirty="0">
                <a:latin typeface="Times New Roman"/>
                <a:cs typeface="Times New Roman"/>
              </a:rPr>
              <a:t>Put together </a:t>
            </a:r>
            <a:r>
              <a:rPr sz="2800" spc="-95" dirty="0">
                <a:latin typeface="Times New Roman"/>
                <a:cs typeface="Times New Roman"/>
              </a:rPr>
              <a:t>greenhouse </a:t>
            </a:r>
            <a:r>
              <a:rPr sz="2800" spc="-145" dirty="0">
                <a:latin typeface="Times New Roman"/>
                <a:cs typeface="Times New Roman"/>
              </a:rPr>
              <a:t>gases </a:t>
            </a:r>
            <a:r>
              <a:rPr sz="2800" spc="-80" dirty="0">
                <a:latin typeface="Times New Roman"/>
                <a:cs typeface="Times New Roman"/>
              </a:rPr>
              <a:t>are </a:t>
            </a:r>
            <a:r>
              <a:rPr sz="2800" spc="-90" dirty="0">
                <a:latin typeface="Times New Roman"/>
                <a:cs typeface="Times New Roman"/>
              </a:rPr>
              <a:t>probable </a:t>
            </a:r>
            <a:r>
              <a:rPr sz="2800" spc="-35" dirty="0">
                <a:latin typeface="Times New Roman"/>
                <a:cs typeface="Times New Roman"/>
              </a:rPr>
              <a:t>to </a:t>
            </a:r>
            <a:r>
              <a:rPr sz="2800" spc="-95" dirty="0">
                <a:latin typeface="Times New Roman"/>
                <a:cs typeface="Times New Roman"/>
              </a:rPr>
              <a:t>warm </a:t>
            </a:r>
            <a:r>
              <a:rPr sz="2800" spc="-60" dirty="0">
                <a:latin typeface="Times New Roman"/>
                <a:cs typeface="Times New Roman"/>
              </a:rPr>
              <a:t>the </a:t>
            </a:r>
            <a:r>
              <a:rPr sz="2800" spc="-80" dirty="0">
                <a:latin typeface="Times New Roman"/>
                <a:cs typeface="Times New Roman"/>
              </a:rPr>
              <a:t>planet with </a:t>
            </a:r>
            <a:r>
              <a:rPr sz="2800" spc="-50" dirty="0">
                <a:latin typeface="Times New Roman"/>
                <a:cs typeface="Times New Roman"/>
              </a:rPr>
              <a:t>2.5-8 </a:t>
            </a:r>
            <a:r>
              <a:rPr sz="2800" spc="-90" dirty="0">
                <a:latin typeface="Times New Roman"/>
                <a:cs typeface="Times New Roman"/>
              </a:rPr>
              <a:t>degrees  </a:t>
            </a:r>
            <a:r>
              <a:rPr sz="2800" spc="-95" dirty="0">
                <a:latin typeface="Times New Roman"/>
                <a:cs typeface="Times New Roman"/>
              </a:rPr>
              <a:t>Fahrenheit </a:t>
            </a:r>
            <a:r>
              <a:rPr sz="2800" spc="-140" dirty="0">
                <a:latin typeface="Times New Roman"/>
                <a:cs typeface="Times New Roman"/>
              </a:rPr>
              <a:t>by </a:t>
            </a:r>
            <a:r>
              <a:rPr sz="2800" spc="-65" dirty="0">
                <a:latin typeface="Times New Roman"/>
                <a:cs typeface="Times New Roman"/>
              </a:rPr>
              <a:t>the </a:t>
            </a:r>
            <a:r>
              <a:rPr sz="2800" spc="-90" dirty="0">
                <a:latin typeface="Times New Roman"/>
                <a:cs typeface="Times New Roman"/>
              </a:rPr>
              <a:t>end </a:t>
            </a:r>
            <a:r>
              <a:rPr sz="2800" spc="-125" dirty="0">
                <a:latin typeface="Times New Roman"/>
                <a:cs typeface="Times New Roman"/>
              </a:rPr>
              <a:t>of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Times New Roman"/>
                <a:cs typeface="Times New Roman"/>
              </a:rPr>
              <a:t>century.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90219" y="6534698"/>
            <a:ext cx="2087880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35"/>
              </a:lnSpc>
            </a:pPr>
            <a:r>
              <a:rPr sz="1800" spc="-20" dirty="0">
                <a:solidFill>
                  <a:srgbClr val="FFFFFF"/>
                </a:solidFill>
                <a:latin typeface="Times New Roman"/>
                <a:cs typeface="Times New Roman"/>
              </a:rPr>
              <a:t>https</a:t>
            </a:r>
            <a:r>
              <a:rPr sz="1800" spc="-20" dirty="0" smtClean="0">
                <a:solidFill>
                  <a:srgbClr val="FFFFFF"/>
                </a:solidFill>
                <a:latin typeface="Times New Roman"/>
                <a:cs typeface="Times New Roman"/>
              </a:rPr>
              <a:t>://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he Chlorofluorocarbon Issue And Global Warming | Global Truth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876300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6361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304800"/>
            <a:ext cx="7872730" cy="64145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5915" marR="55880" indent="-273050" algn="just">
              <a:lnSpc>
                <a:spcPct val="100000"/>
              </a:lnSpc>
              <a:spcBef>
                <a:spcPts val="100"/>
              </a:spcBef>
              <a:buClr>
                <a:srgbClr val="2CA1BE"/>
              </a:buClr>
              <a:buSzPct val="85000"/>
              <a:buFont typeface="UnDotum"/>
              <a:buChar char=""/>
              <a:tabLst>
                <a:tab pos="336550" algn="l"/>
              </a:tabLst>
            </a:pPr>
            <a:r>
              <a:rPr sz="3200" spc="-90" dirty="0">
                <a:latin typeface="Times New Roman"/>
                <a:cs typeface="Times New Roman"/>
              </a:rPr>
              <a:t>Chlorofluorocarbons </a:t>
            </a:r>
            <a:r>
              <a:rPr sz="3200" spc="-110" dirty="0">
                <a:latin typeface="Times New Roman"/>
                <a:cs typeface="Times New Roman"/>
              </a:rPr>
              <a:t>(CFCs) </a:t>
            </a:r>
            <a:r>
              <a:rPr sz="3200" spc="-75" dirty="0">
                <a:latin typeface="Times New Roman"/>
                <a:cs typeface="Times New Roman"/>
              </a:rPr>
              <a:t>are </a:t>
            </a:r>
            <a:r>
              <a:rPr sz="3200" spc="-105" dirty="0">
                <a:latin typeface="Times New Roman"/>
                <a:cs typeface="Times New Roman"/>
              </a:rPr>
              <a:t>organic </a:t>
            </a:r>
            <a:r>
              <a:rPr sz="3200" spc="-110" dirty="0">
                <a:latin typeface="Times New Roman"/>
                <a:cs typeface="Times New Roman"/>
              </a:rPr>
              <a:t>compounds </a:t>
            </a:r>
            <a:r>
              <a:rPr sz="3200" spc="-60" dirty="0">
                <a:latin typeface="Times New Roman"/>
                <a:cs typeface="Times New Roman"/>
              </a:rPr>
              <a:t>that </a:t>
            </a:r>
            <a:r>
              <a:rPr sz="3200" spc="-125" dirty="0">
                <a:latin typeface="Times New Roman"/>
                <a:cs typeface="Times New Roman"/>
              </a:rPr>
              <a:t>is </a:t>
            </a:r>
            <a:r>
              <a:rPr sz="3200" spc="-160" dirty="0">
                <a:latin typeface="Times New Roman"/>
                <a:cs typeface="Times New Roman"/>
              </a:rPr>
              <a:t>a </a:t>
            </a:r>
            <a:r>
              <a:rPr sz="3200" spc="-100" dirty="0">
                <a:latin typeface="Times New Roman"/>
                <a:cs typeface="Times New Roman"/>
              </a:rPr>
              <a:t>hydrocarbons </a:t>
            </a:r>
            <a:r>
              <a:rPr sz="3200" spc="-120" dirty="0">
                <a:latin typeface="Times New Roman"/>
                <a:cs typeface="Times New Roman"/>
              </a:rPr>
              <a:t>which  encompass </a:t>
            </a:r>
            <a:r>
              <a:rPr sz="3200" spc="-125" dirty="0">
                <a:latin typeface="Times New Roman"/>
                <a:cs typeface="Times New Roman"/>
              </a:rPr>
              <a:t>of </a:t>
            </a:r>
            <a:r>
              <a:rPr sz="3200" spc="-70" dirty="0">
                <a:solidFill>
                  <a:srgbClr val="FF8018"/>
                </a:solidFill>
                <a:latin typeface="Times New Roman"/>
                <a:cs typeface="Times New Roman"/>
                <a:hlinkClick r:id="rId2"/>
              </a:rPr>
              <a:t>carbon</a:t>
            </a:r>
            <a:r>
              <a:rPr sz="3200" spc="-70" dirty="0">
                <a:latin typeface="Times New Roman"/>
                <a:cs typeface="Times New Roman"/>
              </a:rPr>
              <a:t>, chlorine, </a:t>
            </a:r>
            <a:r>
              <a:rPr sz="3200" spc="-114" dirty="0">
                <a:latin typeface="Times New Roman"/>
                <a:cs typeface="Times New Roman"/>
              </a:rPr>
              <a:t>and </a:t>
            </a:r>
            <a:r>
              <a:rPr sz="3200" spc="-65" dirty="0">
                <a:latin typeface="Times New Roman"/>
                <a:cs typeface="Times New Roman"/>
              </a:rPr>
              <a:t>fluorine, </a:t>
            </a:r>
            <a:r>
              <a:rPr sz="3200" spc="-90" dirty="0">
                <a:latin typeface="Times New Roman"/>
                <a:cs typeface="Times New Roman"/>
              </a:rPr>
              <a:t>formed </a:t>
            </a:r>
            <a:r>
              <a:rPr sz="3200" spc="-155" dirty="0">
                <a:latin typeface="Times New Roman"/>
                <a:cs typeface="Times New Roman"/>
              </a:rPr>
              <a:t>as </a:t>
            </a:r>
            <a:r>
              <a:rPr sz="3200" spc="-90" dirty="0">
                <a:latin typeface="Times New Roman"/>
                <a:cs typeface="Times New Roman"/>
              </a:rPr>
              <a:t>volatile </a:t>
            </a:r>
            <a:r>
              <a:rPr sz="3200" spc="-80" dirty="0">
                <a:latin typeface="Times New Roman"/>
                <a:cs typeface="Times New Roman"/>
              </a:rPr>
              <a:t>byproduct </a:t>
            </a:r>
            <a:r>
              <a:rPr sz="3200" spc="-125" dirty="0">
                <a:latin typeface="Times New Roman"/>
                <a:cs typeface="Times New Roman"/>
              </a:rPr>
              <a:t>of  </a:t>
            </a:r>
            <a:r>
              <a:rPr sz="3200" spc="-70" dirty="0">
                <a:latin typeface="Times New Roman"/>
                <a:cs typeface="Times New Roman"/>
              </a:rPr>
              <a:t>methane, </a:t>
            </a:r>
            <a:r>
              <a:rPr sz="3200" spc="-60" dirty="0">
                <a:latin typeface="Times New Roman"/>
                <a:cs typeface="Times New Roman"/>
              </a:rPr>
              <a:t>ethane, </a:t>
            </a:r>
            <a:r>
              <a:rPr sz="3200" spc="-114" dirty="0">
                <a:latin typeface="Times New Roman"/>
                <a:cs typeface="Times New Roman"/>
              </a:rPr>
              <a:t>and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65" dirty="0">
                <a:latin typeface="Times New Roman"/>
                <a:cs typeface="Times New Roman"/>
              </a:rPr>
              <a:t>propane.</a:t>
            </a:r>
            <a:endParaRPr sz="32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40"/>
              </a:spcBef>
              <a:buClr>
                <a:srgbClr val="2CA1BE"/>
              </a:buClr>
              <a:buFont typeface="UnDotum"/>
              <a:buChar char=""/>
            </a:pPr>
            <a:endParaRPr sz="3200" dirty="0">
              <a:latin typeface="Times New Roman"/>
              <a:cs typeface="Times New Roman"/>
            </a:endParaRPr>
          </a:p>
          <a:p>
            <a:pPr marL="335915" marR="132715" indent="-273050" algn="just">
              <a:lnSpc>
                <a:spcPct val="100000"/>
              </a:lnSpc>
              <a:buClr>
                <a:srgbClr val="2CA1BE"/>
              </a:buClr>
              <a:buSzPct val="85000"/>
              <a:buFont typeface="UnDotum"/>
              <a:buChar char=""/>
              <a:tabLst>
                <a:tab pos="336550" algn="l"/>
              </a:tabLst>
            </a:pPr>
            <a:r>
              <a:rPr sz="3200" spc="-105" dirty="0">
                <a:latin typeface="Times New Roman"/>
                <a:cs typeface="Times New Roman"/>
              </a:rPr>
              <a:t>The </a:t>
            </a:r>
            <a:r>
              <a:rPr sz="3200" spc="-70" dirty="0">
                <a:latin typeface="Times New Roman"/>
                <a:cs typeface="Times New Roman"/>
              </a:rPr>
              <a:t>utmost </a:t>
            </a:r>
            <a:r>
              <a:rPr sz="3200" spc="-110" dirty="0">
                <a:latin typeface="Times New Roman"/>
                <a:cs typeface="Times New Roman"/>
              </a:rPr>
              <a:t>common </a:t>
            </a:r>
            <a:r>
              <a:rPr sz="3200" spc="-120" dirty="0">
                <a:latin typeface="Times New Roman"/>
                <a:cs typeface="Times New Roman"/>
              </a:rPr>
              <a:t>symbolic </a:t>
            </a:r>
            <a:r>
              <a:rPr sz="3200" spc="-125" dirty="0">
                <a:latin typeface="Times New Roman"/>
                <a:cs typeface="Times New Roman"/>
              </a:rPr>
              <a:t>of </a:t>
            </a:r>
            <a:r>
              <a:rPr sz="3200" spc="-130" dirty="0">
                <a:latin typeface="Times New Roman"/>
                <a:cs typeface="Times New Roman"/>
              </a:rPr>
              <a:t>CFC’s </a:t>
            </a:r>
            <a:r>
              <a:rPr sz="3200" spc="-80" dirty="0">
                <a:latin typeface="Times New Roman"/>
                <a:cs typeface="Times New Roman"/>
              </a:rPr>
              <a:t>are </a:t>
            </a:r>
            <a:r>
              <a:rPr sz="3200" spc="-90" dirty="0">
                <a:latin typeface="Times New Roman"/>
                <a:cs typeface="Times New Roman"/>
              </a:rPr>
              <a:t>dichlorodifluoromethane </a:t>
            </a:r>
            <a:r>
              <a:rPr sz="3200" spc="-40" dirty="0">
                <a:latin typeface="Times New Roman"/>
                <a:cs typeface="Times New Roman"/>
              </a:rPr>
              <a:t>or </a:t>
            </a:r>
            <a:r>
              <a:rPr sz="3200" spc="-95" dirty="0">
                <a:latin typeface="Times New Roman"/>
                <a:cs typeface="Times New Roman"/>
              </a:rPr>
              <a:t>R-12 </a:t>
            </a:r>
            <a:r>
              <a:rPr sz="3200" spc="-40" dirty="0">
                <a:latin typeface="Times New Roman"/>
                <a:cs typeface="Times New Roman"/>
              </a:rPr>
              <a:t>or  </a:t>
            </a:r>
            <a:r>
              <a:rPr sz="3200" spc="-70" dirty="0">
                <a:latin typeface="Times New Roman"/>
                <a:cs typeface="Times New Roman"/>
              </a:rPr>
              <a:t>Freon-12.</a:t>
            </a:r>
            <a:endParaRPr sz="32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45"/>
              </a:spcBef>
              <a:buClr>
                <a:srgbClr val="2CA1BE"/>
              </a:buClr>
              <a:buFont typeface="UnDotum"/>
              <a:buChar char=""/>
            </a:pPr>
            <a:endParaRPr sz="3200" dirty="0">
              <a:latin typeface="Times New Roman"/>
              <a:cs typeface="Times New Roman"/>
            </a:endParaRPr>
          </a:p>
          <a:p>
            <a:pPr marL="335915" marR="66040" indent="-273050" algn="just">
              <a:lnSpc>
                <a:spcPct val="100000"/>
              </a:lnSpc>
              <a:buClr>
                <a:srgbClr val="2CA1BE"/>
              </a:buClr>
              <a:buSzPct val="85000"/>
              <a:buFont typeface="UnDotum"/>
              <a:buChar char=""/>
              <a:tabLst>
                <a:tab pos="336550" algn="l"/>
              </a:tabLst>
            </a:pPr>
            <a:r>
              <a:rPr sz="3200" spc="-120" dirty="0">
                <a:latin typeface="Times New Roman"/>
                <a:cs typeface="Times New Roman"/>
              </a:rPr>
              <a:t>They </a:t>
            </a:r>
            <a:r>
              <a:rPr sz="3200" spc="-75" dirty="0">
                <a:latin typeface="Times New Roman"/>
                <a:cs typeface="Times New Roman"/>
              </a:rPr>
              <a:t>are </a:t>
            </a:r>
            <a:r>
              <a:rPr sz="3200" spc="-85" dirty="0">
                <a:latin typeface="Times New Roman"/>
                <a:cs typeface="Times New Roman"/>
              </a:rPr>
              <a:t>utilized </a:t>
            </a:r>
            <a:r>
              <a:rPr sz="3200" spc="-75" dirty="0">
                <a:latin typeface="Times New Roman"/>
                <a:cs typeface="Times New Roman"/>
              </a:rPr>
              <a:t>for </a:t>
            </a:r>
            <a:r>
              <a:rPr sz="3200" spc="-65" dirty="0">
                <a:latin typeface="Times New Roman"/>
                <a:cs typeface="Times New Roman"/>
              </a:rPr>
              <a:t>the </a:t>
            </a:r>
            <a:r>
              <a:rPr sz="3200" spc="-105" dirty="0">
                <a:latin typeface="Times New Roman"/>
                <a:cs typeface="Times New Roman"/>
              </a:rPr>
              <a:t>manufacturing </a:t>
            </a:r>
            <a:r>
              <a:rPr sz="3200" spc="-125" dirty="0">
                <a:latin typeface="Times New Roman"/>
                <a:cs typeface="Times New Roman"/>
              </a:rPr>
              <a:t>of </a:t>
            </a:r>
            <a:r>
              <a:rPr sz="3200" spc="-95" dirty="0">
                <a:latin typeface="Times New Roman"/>
                <a:cs typeface="Times New Roman"/>
              </a:rPr>
              <a:t>aerosol </a:t>
            </a:r>
            <a:r>
              <a:rPr sz="3200" spc="-90" dirty="0">
                <a:latin typeface="Times New Roman"/>
                <a:cs typeface="Times New Roman"/>
              </a:rPr>
              <a:t>sprays, </a:t>
            </a:r>
            <a:r>
              <a:rPr sz="3200" spc="-110" dirty="0">
                <a:latin typeface="Times New Roman"/>
                <a:cs typeface="Times New Roman"/>
              </a:rPr>
              <a:t>blowing </a:t>
            </a:r>
            <a:r>
              <a:rPr sz="3200" spc="-105" dirty="0">
                <a:latin typeface="Times New Roman"/>
                <a:cs typeface="Times New Roman"/>
              </a:rPr>
              <a:t>agents used </a:t>
            </a:r>
            <a:r>
              <a:rPr sz="3200" spc="-75" dirty="0">
                <a:latin typeface="Times New Roman"/>
                <a:cs typeface="Times New Roman"/>
              </a:rPr>
              <a:t>for  </a:t>
            </a:r>
            <a:r>
              <a:rPr sz="3200" spc="-140" dirty="0">
                <a:latin typeface="Times New Roman"/>
                <a:cs typeface="Times New Roman"/>
              </a:rPr>
              <a:t>foams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114" dirty="0">
                <a:latin typeface="Times New Roman"/>
                <a:cs typeface="Times New Roman"/>
              </a:rPr>
              <a:t>and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125" dirty="0">
                <a:latin typeface="Times New Roman"/>
                <a:cs typeface="Times New Roman"/>
              </a:rPr>
              <a:t>packing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75" dirty="0">
                <a:latin typeface="Times New Roman"/>
                <a:cs typeface="Times New Roman"/>
              </a:rPr>
              <a:t>materials,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80" dirty="0">
                <a:latin typeface="Times New Roman"/>
                <a:cs typeface="Times New Roman"/>
              </a:rPr>
              <a:t>solvents,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114" dirty="0">
                <a:latin typeface="Times New Roman"/>
                <a:cs typeface="Times New Roman"/>
              </a:rPr>
              <a:t>and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125" dirty="0">
                <a:latin typeface="Times New Roman"/>
                <a:cs typeface="Times New Roman"/>
              </a:rPr>
              <a:t>also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160" dirty="0">
                <a:latin typeface="Times New Roman"/>
                <a:cs typeface="Times New Roman"/>
              </a:rPr>
              <a:t>as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65" dirty="0">
                <a:latin typeface="Times New Roman"/>
                <a:cs typeface="Times New Roman"/>
              </a:rPr>
              <a:t>refrigerants</a:t>
            </a:r>
            <a:r>
              <a:rPr sz="2800" spc="-65" dirty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9780" y="389890"/>
            <a:ext cx="447802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0" dirty="0">
                <a:latin typeface="Times New Roman"/>
                <a:cs typeface="Times New Roman"/>
              </a:rPr>
              <a:t>Properties </a:t>
            </a:r>
            <a:r>
              <a:rPr sz="4000" spc="20" dirty="0">
                <a:latin typeface="Times New Roman"/>
                <a:cs typeface="Times New Roman"/>
              </a:rPr>
              <a:t>of</a:t>
            </a:r>
            <a:r>
              <a:rPr sz="4000" spc="-125" dirty="0">
                <a:latin typeface="Times New Roman"/>
                <a:cs typeface="Times New Roman"/>
              </a:rPr>
              <a:t> </a:t>
            </a:r>
            <a:r>
              <a:rPr sz="4000" spc="-185" dirty="0">
                <a:latin typeface="Times New Roman"/>
                <a:cs typeface="Times New Roman"/>
              </a:rPr>
              <a:t>CFC’s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1145540"/>
            <a:ext cx="8122284" cy="50141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5280" marR="280670" indent="-271780" algn="just">
              <a:lnSpc>
                <a:spcPct val="100000"/>
              </a:lnSpc>
              <a:spcBef>
                <a:spcPts val="100"/>
              </a:spcBef>
              <a:buClr>
                <a:srgbClr val="2CA1BE"/>
              </a:buClr>
              <a:buSzPct val="85000"/>
              <a:buFont typeface="UnDotum"/>
              <a:buChar char=""/>
              <a:tabLst>
                <a:tab pos="335280" algn="l"/>
              </a:tabLst>
            </a:pPr>
            <a:r>
              <a:rPr sz="3200" spc="-210" dirty="0">
                <a:latin typeface="Times New Roman"/>
                <a:cs typeface="Times New Roman"/>
              </a:rPr>
              <a:t>As </a:t>
            </a:r>
            <a:r>
              <a:rPr sz="3200" spc="-105" dirty="0">
                <a:latin typeface="Times New Roman"/>
                <a:cs typeface="Times New Roman"/>
              </a:rPr>
              <a:t>similar </a:t>
            </a:r>
            <a:r>
              <a:rPr sz="3200" spc="-30" dirty="0">
                <a:latin typeface="Times New Roman"/>
                <a:cs typeface="Times New Roman"/>
              </a:rPr>
              <a:t>to </a:t>
            </a:r>
            <a:r>
              <a:rPr sz="3200" spc="-100" dirty="0">
                <a:latin typeface="Times New Roman"/>
                <a:cs typeface="Times New Roman"/>
              </a:rPr>
              <a:t>alkanes, </a:t>
            </a:r>
            <a:r>
              <a:rPr sz="3200" spc="-95" dirty="0">
                <a:latin typeface="Times New Roman"/>
                <a:cs typeface="Times New Roman"/>
              </a:rPr>
              <a:t>carbon </a:t>
            </a:r>
            <a:r>
              <a:rPr sz="3200" spc="-100" dirty="0">
                <a:latin typeface="Times New Roman"/>
                <a:cs typeface="Times New Roman"/>
              </a:rPr>
              <a:t>in </a:t>
            </a:r>
            <a:r>
              <a:rPr sz="3200" spc="-60" dirty="0">
                <a:latin typeface="Times New Roman"/>
                <a:cs typeface="Times New Roman"/>
              </a:rPr>
              <a:t>the </a:t>
            </a:r>
            <a:r>
              <a:rPr sz="3200" spc="-145" dirty="0">
                <a:latin typeface="Times New Roman"/>
                <a:cs typeface="Times New Roman"/>
              </a:rPr>
              <a:t>CFCs </a:t>
            </a:r>
            <a:r>
              <a:rPr sz="3200" spc="-125" dirty="0">
                <a:latin typeface="Times New Roman"/>
                <a:cs typeface="Times New Roman"/>
              </a:rPr>
              <a:t>make </a:t>
            </a:r>
            <a:r>
              <a:rPr sz="3200" spc="-110" dirty="0">
                <a:latin typeface="Times New Roman"/>
                <a:cs typeface="Times New Roman"/>
              </a:rPr>
              <a:t>bonds </a:t>
            </a:r>
            <a:r>
              <a:rPr sz="3200" spc="-80" dirty="0">
                <a:latin typeface="Times New Roman"/>
                <a:cs typeface="Times New Roman"/>
              </a:rPr>
              <a:t>with </a:t>
            </a:r>
            <a:r>
              <a:rPr sz="3200" spc="-65" dirty="0">
                <a:latin typeface="Times New Roman"/>
                <a:cs typeface="Times New Roman"/>
              </a:rPr>
              <a:t>tetrahedral </a:t>
            </a:r>
            <a:r>
              <a:rPr sz="3200" spc="-80" dirty="0">
                <a:latin typeface="Times New Roman"/>
                <a:cs typeface="Times New Roman"/>
              </a:rPr>
              <a:t>symmetry.  </a:t>
            </a:r>
            <a:r>
              <a:rPr sz="3200" spc="-135" dirty="0">
                <a:latin typeface="Times New Roman"/>
                <a:cs typeface="Times New Roman"/>
              </a:rPr>
              <a:t>Since </a:t>
            </a:r>
            <a:r>
              <a:rPr sz="3200" spc="-60" dirty="0">
                <a:latin typeface="Times New Roman"/>
                <a:cs typeface="Times New Roman"/>
              </a:rPr>
              <a:t>the </a:t>
            </a:r>
            <a:r>
              <a:rPr sz="3200" u="sng" spc="-85" dirty="0">
                <a:latin typeface="Times New Roman"/>
                <a:cs typeface="Times New Roman"/>
                <a:hlinkClick r:id="rId2"/>
              </a:rPr>
              <a:t>fluorine</a:t>
            </a:r>
            <a:r>
              <a:rPr sz="3200" spc="-85" dirty="0">
                <a:solidFill>
                  <a:srgbClr val="FF8018"/>
                </a:solidFill>
                <a:latin typeface="Times New Roman"/>
                <a:cs typeface="Times New Roman"/>
                <a:hlinkClick r:id="rId2"/>
              </a:rPr>
              <a:t> </a:t>
            </a:r>
            <a:r>
              <a:rPr sz="3200" spc="-114" dirty="0">
                <a:latin typeface="Times New Roman"/>
                <a:cs typeface="Times New Roman"/>
              </a:rPr>
              <a:t>and </a:t>
            </a:r>
            <a:r>
              <a:rPr sz="3200" spc="-90" dirty="0">
                <a:latin typeface="Times New Roman"/>
                <a:cs typeface="Times New Roman"/>
              </a:rPr>
              <a:t>chlorine </a:t>
            </a:r>
            <a:r>
              <a:rPr sz="3200" spc="-100" dirty="0">
                <a:latin typeface="Times New Roman"/>
                <a:cs typeface="Times New Roman"/>
              </a:rPr>
              <a:t>atoms </a:t>
            </a:r>
            <a:r>
              <a:rPr sz="3200" spc="-125" dirty="0">
                <a:latin typeface="Times New Roman"/>
                <a:cs typeface="Times New Roman"/>
              </a:rPr>
              <a:t>change </a:t>
            </a:r>
            <a:r>
              <a:rPr sz="3200" spc="-114" dirty="0">
                <a:latin typeface="Times New Roman"/>
                <a:cs typeface="Times New Roman"/>
              </a:rPr>
              <a:t>significantly </a:t>
            </a:r>
            <a:r>
              <a:rPr sz="3200" spc="-95" dirty="0">
                <a:latin typeface="Times New Roman"/>
                <a:cs typeface="Times New Roman"/>
              </a:rPr>
              <a:t>in </a:t>
            </a:r>
            <a:r>
              <a:rPr sz="3200" spc="-125" dirty="0">
                <a:latin typeface="Times New Roman"/>
                <a:cs typeface="Times New Roman"/>
              </a:rPr>
              <a:t>size </a:t>
            </a:r>
            <a:r>
              <a:rPr sz="3200" spc="-114" dirty="0">
                <a:latin typeface="Times New Roman"/>
                <a:cs typeface="Times New Roman"/>
              </a:rPr>
              <a:t>and </a:t>
            </a:r>
            <a:r>
              <a:rPr sz="3200" spc="-100" dirty="0">
                <a:latin typeface="Times New Roman"/>
                <a:cs typeface="Times New Roman"/>
              </a:rPr>
              <a:t>actual </a:t>
            </a:r>
            <a:r>
              <a:rPr sz="3200" spc="-110" dirty="0">
                <a:latin typeface="Times New Roman"/>
                <a:cs typeface="Times New Roman"/>
              </a:rPr>
              <a:t>charge  </a:t>
            </a:r>
            <a:r>
              <a:rPr sz="3200" spc="-85" dirty="0">
                <a:latin typeface="Times New Roman"/>
                <a:cs typeface="Times New Roman"/>
              </a:rPr>
              <a:t>from </a:t>
            </a:r>
            <a:r>
              <a:rPr sz="3200" spc="-80" dirty="0">
                <a:latin typeface="Times New Roman"/>
                <a:cs typeface="Times New Roman"/>
              </a:rPr>
              <a:t>hydrogen, </a:t>
            </a:r>
            <a:r>
              <a:rPr sz="3200" spc="-65" dirty="0">
                <a:latin typeface="Times New Roman"/>
                <a:cs typeface="Times New Roman"/>
              </a:rPr>
              <a:t>the </a:t>
            </a:r>
            <a:r>
              <a:rPr sz="3200" spc="-85" dirty="0">
                <a:latin typeface="Times New Roman"/>
                <a:cs typeface="Times New Roman"/>
              </a:rPr>
              <a:t>methane-derived </a:t>
            </a:r>
            <a:r>
              <a:rPr sz="3200" spc="-145" dirty="0">
                <a:latin typeface="Times New Roman"/>
                <a:cs typeface="Times New Roman"/>
              </a:rPr>
              <a:t>CFCs </a:t>
            </a:r>
            <a:r>
              <a:rPr sz="3200" spc="-95" dirty="0">
                <a:latin typeface="Times New Roman"/>
                <a:cs typeface="Times New Roman"/>
              </a:rPr>
              <a:t>diverge </a:t>
            </a:r>
            <a:r>
              <a:rPr sz="3200" spc="-90" dirty="0">
                <a:latin typeface="Times New Roman"/>
                <a:cs typeface="Times New Roman"/>
              </a:rPr>
              <a:t>from </a:t>
            </a:r>
            <a:r>
              <a:rPr sz="3200" spc="-65" dirty="0">
                <a:latin typeface="Times New Roman"/>
                <a:cs typeface="Times New Roman"/>
              </a:rPr>
              <a:t>tetrahedral</a:t>
            </a:r>
            <a:r>
              <a:rPr sz="3200" spc="295" dirty="0">
                <a:latin typeface="Times New Roman"/>
                <a:cs typeface="Times New Roman"/>
              </a:rPr>
              <a:t> </a:t>
            </a:r>
            <a:r>
              <a:rPr sz="3200" spc="-80" dirty="0">
                <a:latin typeface="Times New Roman"/>
                <a:cs typeface="Times New Roman"/>
              </a:rPr>
              <a:t>symmetry.</a:t>
            </a:r>
            <a:endParaRPr sz="32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40"/>
              </a:spcBef>
              <a:buClr>
                <a:srgbClr val="2CA1BE"/>
              </a:buClr>
              <a:buFont typeface="UnDotum"/>
              <a:buChar char=""/>
            </a:pPr>
            <a:endParaRPr sz="3200" dirty="0">
              <a:latin typeface="Times New Roman"/>
              <a:cs typeface="Times New Roman"/>
            </a:endParaRPr>
          </a:p>
          <a:p>
            <a:pPr marL="335280" indent="-271780" algn="just">
              <a:lnSpc>
                <a:spcPct val="100000"/>
              </a:lnSpc>
              <a:buClr>
                <a:srgbClr val="2CA1BE"/>
              </a:buClr>
              <a:buSzPct val="85000"/>
              <a:buFont typeface="UnDotum"/>
              <a:buChar char=""/>
              <a:tabLst>
                <a:tab pos="335280" algn="l"/>
              </a:tabLst>
            </a:pPr>
            <a:r>
              <a:rPr sz="3200" spc="-100" dirty="0">
                <a:latin typeface="Times New Roman"/>
                <a:cs typeface="Times New Roman"/>
              </a:rPr>
              <a:t>The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140" dirty="0">
                <a:latin typeface="Times New Roman"/>
                <a:cs typeface="Times New Roman"/>
              </a:rPr>
              <a:t>CFCs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135" dirty="0">
                <a:latin typeface="Times New Roman"/>
                <a:cs typeface="Times New Roman"/>
              </a:rPr>
              <a:t>have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75" dirty="0">
                <a:latin typeface="Times New Roman"/>
                <a:cs typeface="Times New Roman"/>
              </a:rPr>
              <a:t>larger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110" dirty="0">
                <a:latin typeface="Times New Roman"/>
                <a:cs typeface="Times New Roman"/>
              </a:rPr>
              <a:t>boiling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85" dirty="0">
                <a:latin typeface="Times New Roman"/>
                <a:cs typeface="Times New Roman"/>
              </a:rPr>
              <a:t>points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160" dirty="0">
                <a:latin typeface="Times New Roman"/>
                <a:cs typeface="Times New Roman"/>
              </a:rPr>
              <a:t>as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60" dirty="0">
                <a:latin typeface="Times New Roman"/>
                <a:cs typeface="Times New Roman"/>
              </a:rPr>
              <a:t>the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90" dirty="0">
                <a:latin typeface="Times New Roman"/>
                <a:cs typeface="Times New Roman"/>
              </a:rPr>
              <a:t>chloride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130" dirty="0">
                <a:latin typeface="Times New Roman"/>
                <a:cs typeface="Times New Roman"/>
              </a:rPr>
              <a:t>is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70" dirty="0">
                <a:latin typeface="Times New Roman"/>
                <a:cs typeface="Times New Roman"/>
              </a:rPr>
              <a:t>more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100" dirty="0">
                <a:latin typeface="Times New Roman"/>
                <a:cs typeface="Times New Roman"/>
              </a:rPr>
              <a:t>polarizable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90" dirty="0">
                <a:latin typeface="Times New Roman"/>
                <a:cs typeface="Times New Roman"/>
              </a:rPr>
              <a:t>than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85" dirty="0">
                <a:latin typeface="Times New Roman"/>
                <a:cs typeface="Times New Roman"/>
              </a:rPr>
              <a:t>fluoride</a:t>
            </a:r>
            <a:endParaRPr sz="3200" dirty="0">
              <a:latin typeface="Times New Roman"/>
              <a:cs typeface="Times New Roman"/>
            </a:endParaRPr>
          </a:p>
          <a:p>
            <a:pPr marL="63500" algn="just">
              <a:lnSpc>
                <a:spcPct val="100000"/>
              </a:lnSpc>
              <a:spcBef>
                <a:spcPts val="570"/>
              </a:spcBef>
            </a:pPr>
            <a:endParaRPr sz="3200" spc="80" dirty="0" smtClean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90219" y="6534698"/>
            <a:ext cx="2087880" cy="287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35"/>
              </a:lnSpc>
            </a:pPr>
            <a:r>
              <a:rPr sz="1800" spc="-20" dirty="0">
                <a:solidFill>
                  <a:srgbClr val="FFFFFF"/>
                </a:solidFill>
                <a:latin typeface="Times New Roman"/>
                <a:cs typeface="Times New Roman"/>
              </a:rPr>
              <a:t>https://goo.gl/cB2Z4M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533400" y="1143000"/>
            <a:ext cx="8001000" cy="4708981"/>
          </a:xfrm>
        </p:spPr>
        <p:txBody>
          <a:bodyPr/>
          <a:lstStyle/>
          <a:p>
            <a:pPr marL="335280" marR="55880" indent="-271780" algn="just">
              <a:lnSpc>
                <a:spcPct val="100000"/>
              </a:lnSpc>
              <a:spcBef>
                <a:spcPts val="570"/>
              </a:spcBef>
              <a:buClr>
                <a:srgbClr val="2CA1BE"/>
              </a:buClr>
              <a:buSzPct val="85000"/>
              <a:buFont typeface="UnDotum"/>
              <a:buChar char=""/>
              <a:tabLst>
                <a:tab pos="335280" algn="l"/>
              </a:tabLst>
            </a:pPr>
            <a:r>
              <a:rPr lang="en-US" sz="3200" spc="-100" dirty="0">
                <a:latin typeface="Times New Roman"/>
                <a:cs typeface="Times New Roman"/>
              </a:rPr>
              <a:t>The </a:t>
            </a:r>
            <a:r>
              <a:rPr lang="en-US" sz="3200" spc="-140" dirty="0">
                <a:latin typeface="Times New Roman"/>
                <a:cs typeface="Times New Roman"/>
              </a:rPr>
              <a:t>CFCs </a:t>
            </a:r>
            <a:r>
              <a:rPr lang="en-US" sz="3200" spc="-80" dirty="0">
                <a:latin typeface="Times New Roman"/>
                <a:cs typeface="Times New Roman"/>
              </a:rPr>
              <a:t>are </a:t>
            </a:r>
            <a:r>
              <a:rPr lang="en-US" sz="3200" spc="-100" dirty="0">
                <a:latin typeface="Times New Roman"/>
                <a:cs typeface="Times New Roman"/>
              </a:rPr>
              <a:t>very </a:t>
            </a:r>
            <a:r>
              <a:rPr lang="en-US" sz="3200" spc="-120" dirty="0">
                <a:latin typeface="Times New Roman"/>
                <a:cs typeface="Times New Roman"/>
              </a:rPr>
              <a:t>less </a:t>
            </a:r>
            <a:r>
              <a:rPr lang="en-US" sz="3200" spc="-95" dirty="0">
                <a:latin typeface="Times New Roman"/>
                <a:cs typeface="Times New Roman"/>
              </a:rPr>
              <a:t>combustible </a:t>
            </a:r>
            <a:r>
              <a:rPr lang="en-US" sz="3200" spc="-90" dirty="0">
                <a:latin typeface="Times New Roman"/>
                <a:cs typeface="Times New Roman"/>
              </a:rPr>
              <a:t>than </a:t>
            </a:r>
            <a:r>
              <a:rPr lang="en-US" sz="3200" spc="-70" dirty="0">
                <a:latin typeface="Times New Roman"/>
                <a:cs typeface="Times New Roman"/>
              </a:rPr>
              <a:t>methane, </a:t>
            </a:r>
            <a:r>
              <a:rPr lang="en-US" sz="3200" spc="-120" dirty="0">
                <a:latin typeface="Times New Roman"/>
                <a:cs typeface="Times New Roman"/>
              </a:rPr>
              <a:t>which </a:t>
            </a:r>
            <a:r>
              <a:rPr lang="en-US" sz="3200" spc="-125" dirty="0">
                <a:latin typeface="Times New Roman"/>
                <a:cs typeface="Times New Roman"/>
              </a:rPr>
              <a:t>is </a:t>
            </a:r>
            <a:r>
              <a:rPr lang="en-US" sz="3200" spc="-114" dirty="0">
                <a:latin typeface="Times New Roman"/>
                <a:cs typeface="Times New Roman"/>
              </a:rPr>
              <a:t>because </a:t>
            </a:r>
            <a:r>
              <a:rPr lang="en-US" sz="3200" spc="-90" dirty="0">
                <a:latin typeface="Times New Roman"/>
                <a:cs typeface="Times New Roman"/>
              </a:rPr>
              <a:t>they </a:t>
            </a:r>
            <a:r>
              <a:rPr lang="en-US" sz="3200" spc="-135" dirty="0">
                <a:latin typeface="Times New Roman"/>
                <a:cs typeface="Times New Roman"/>
              </a:rPr>
              <a:t>have </a:t>
            </a:r>
            <a:r>
              <a:rPr lang="en-US" sz="3200" spc="-80" dirty="0">
                <a:latin typeface="Times New Roman"/>
                <a:cs typeface="Times New Roman"/>
              </a:rPr>
              <a:t>fewer  </a:t>
            </a:r>
            <a:r>
              <a:rPr lang="en-US" sz="3200" spc="-90" dirty="0">
                <a:latin typeface="Times New Roman"/>
                <a:cs typeface="Times New Roman"/>
              </a:rPr>
              <a:t>C-H</a:t>
            </a:r>
            <a:r>
              <a:rPr lang="en-US" sz="3200" spc="-55" dirty="0">
                <a:latin typeface="Times New Roman"/>
                <a:cs typeface="Times New Roman"/>
              </a:rPr>
              <a:t> </a:t>
            </a:r>
            <a:r>
              <a:rPr lang="en-US" sz="3200" spc="-80" dirty="0">
                <a:latin typeface="Times New Roman"/>
                <a:cs typeface="Times New Roman"/>
              </a:rPr>
              <a:t>bonds.</a:t>
            </a:r>
            <a:endParaRPr lang="en-US" sz="32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45"/>
              </a:spcBef>
              <a:buClr>
                <a:srgbClr val="2CA1BE"/>
              </a:buClr>
              <a:buFont typeface="UnDotum"/>
              <a:buChar char=""/>
            </a:pPr>
            <a:endParaRPr lang="en-US" sz="3200" dirty="0">
              <a:latin typeface="Times New Roman"/>
              <a:cs typeface="Times New Roman"/>
            </a:endParaRPr>
          </a:p>
          <a:p>
            <a:pPr marL="335280" indent="-271780" algn="just">
              <a:lnSpc>
                <a:spcPct val="100000"/>
              </a:lnSpc>
              <a:buClr>
                <a:srgbClr val="2CA1BE"/>
              </a:buClr>
              <a:buSzPct val="85000"/>
              <a:buFont typeface="UnDotum"/>
              <a:buChar char=""/>
              <a:tabLst>
                <a:tab pos="335280" algn="l"/>
              </a:tabLst>
            </a:pPr>
            <a:r>
              <a:rPr lang="en-US" sz="3200" spc="-100" dirty="0">
                <a:latin typeface="Times New Roman"/>
                <a:cs typeface="Times New Roman"/>
              </a:rPr>
              <a:t>The </a:t>
            </a:r>
            <a:r>
              <a:rPr lang="en-US" sz="3200" spc="-85" dirty="0">
                <a:latin typeface="Times New Roman"/>
                <a:cs typeface="Times New Roman"/>
              </a:rPr>
              <a:t>concentrations </a:t>
            </a:r>
            <a:r>
              <a:rPr lang="en-US" sz="3200" spc="-125" dirty="0">
                <a:latin typeface="Times New Roman"/>
                <a:cs typeface="Times New Roman"/>
              </a:rPr>
              <a:t>of </a:t>
            </a:r>
            <a:r>
              <a:rPr lang="en-US" sz="3200" spc="-140" dirty="0">
                <a:latin typeface="Times New Roman"/>
                <a:cs typeface="Times New Roman"/>
              </a:rPr>
              <a:t>CFCs </a:t>
            </a:r>
            <a:r>
              <a:rPr lang="en-US" sz="3200" spc="-80" dirty="0">
                <a:latin typeface="Times New Roman"/>
                <a:cs typeface="Times New Roman"/>
              </a:rPr>
              <a:t>are </a:t>
            </a:r>
            <a:r>
              <a:rPr lang="en-US" sz="3200" spc="-60" dirty="0">
                <a:latin typeface="Times New Roman"/>
                <a:cs typeface="Times New Roman"/>
              </a:rPr>
              <a:t>greater </a:t>
            </a:r>
            <a:r>
              <a:rPr lang="en-US" sz="3200" spc="-90" dirty="0">
                <a:latin typeface="Times New Roman"/>
                <a:cs typeface="Times New Roman"/>
              </a:rPr>
              <a:t>than </a:t>
            </a:r>
            <a:r>
              <a:rPr lang="en-US" sz="3200" spc="-35" dirty="0">
                <a:latin typeface="Times New Roman"/>
                <a:cs typeface="Times New Roman"/>
              </a:rPr>
              <a:t>to </a:t>
            </a:r>
            <a:r>
              <a:rPr lang="en-US" sz="3200" spc="-60" dirty="0">
                <a:latin typeface="Times New Roman"/>
                <a:cs typeface="Times New Roman"/>
              </a:rPr>
              <a:t>the </a:t>
            </a:r>
            <a:r>
              <a:rPr lang="en-US" sz="3200" spc="-90" dirty="0">
                <a:latin typeface="Times New Roman"/>
                <a:cs typeface="Times New Roman"/>
              </a:rPr>
              <a:t>corresponding</a:t>
            </a:r>
            <a:r>
              <a:rPr lang="en-US" sz="3200" spc="-85" dirty="0">
                <a:latin typeface="Times New Roman"/>
                <a:cs typeface="Times New Roman"/>
              </a:rPr>
              <a:t> </a:t>
            </a:r>
            <a:r>
              <a:rPr lang="en-US" sz="3200" spc="-100" dirty="0">
                <a:latin typeface="Times New Roman"/>
                <a:cs typeface="Times New Roman"/>
              </a:rPr>
              <a:t>alkanes.</a:t>
            </a:r>
            <a:endParaRPr lang="en-US" sz="3200" dirty="0">
              <a:latin typeface="Times New Roman"/>
              <a:cs typeface="Times New Roman"/>
            </a:endParaRPr>
          </a:p>
          <a:p>
            <a:pPr marL="335280" algn="just">
              <a:lnSpc>
                <a:spcPct val="100000"/>
              </a:lnSpc>
            </a:pPr>
            <a:r>
              <a:rPr lang="en-US" sz="3200" spc="-110" dirty="0">
                <a:latin typeface="Times New Roman"/>
                <a:cs typeface="Times New Roman"/>
              </a:rPr>
              <a:t>Commonly </a:t>
            </a:r>
            <a:r>
              <a:rPr lang="en-US" sz="3200" spc="-60" dirty="0">
                <a:latin typeface="Times New Roman"/>
                <a:cs typeface="Times New Roman"/>
              </a:rPr>
              <a:t>the </a:t>
            </a:r>
            <a:r>
              <a:rPr lang="en-US" sz="3200" spc="-95" dirty="0">
                <a:latin typeface="Times New Roman"/>
                <a:cs typeface="Times New Roman"/>
              </a:rPr>
              <a:t>density </a:t>
            </a:r>
            <a:r>
              <a:rPr lang="en-US" sz="3200" spc="-120" dirty="0">
                <a:latin typeface="Times New Roman"/>
                <a:cs typeface="Times New Roman"/>
              </a:rPr>
              <a:t>of </a:t>
            </a:r>
            <a:r>
              <a:rPr lang="en-US" sz="3200" spc="-60" dirty="0">
                <a:latin typeface="Times New Roman"/>
                <a:cs typeface="Times New Roman"/>
              </a:rPr>
              <a:t>the </a:t>
            </a:r>
            <a:r>
              <a:rPr lang="en-US" sz="3200" spc="-110" dirty="0">
                <a:latin typeface="Times New Roman"/>
                <a:cs typeface="Times New Roman"/>
              </a:rPr>
              <a:t>compounds </a:t>
            </a:r>
            <a:r>
              <a:rPr lang="en-US" sz="3200" spc="-75" dirty="0">
                <a:latin typeface="Times New Roman"/>
                <a:cs typeface="Times New Roman"/>
              </a:rPr>
              <a:t>correlates </a:t>
            </a:r>
            <a:r>
              <a:rPr lang="en-US" sz="3200" spc="-80" dirty="0">
                <a:latin typeface="Times New Roman"/>
                <a:cs typeface="Times New Roman"/>
              </a:rPr>
              <a:t>with </a:t>
            </a:r>
            <a:r>
              <a:rPr lang="en-US" sz="3200" spc="-60" dirty="0">
                <a:latin typeface="Times New Roman"/>
                <a:cs typeface="Times New Roman"/>
              </a:rPr>
              <a:t>the </a:t>
            </a:r>
            <a:r>
              <a:rPr lang="en-US" sz="3200" spc="-90" dirty="0">
                <a:latin typeface="Times New Roman"/>
                <a:cs typeface="Times New Roman"/>
              </a:rPr>
              <a:t>amount </a:t>
            </a:r>
            <a:r>
              <a:rPr lang="en-US" sz="3200" spc="-125" dirty="0">
                <a:latin typeface="Times New Roman"/>
                <a:cs typeface="Times New Roman"/>
              </a:rPr>
              <a:t>of</a:t>
            </a:r>
            <a:r>
              <a:rPr lang="en-US" sz="3200" dirty="0">
                <a:latin typeface="Times New Roman"/>
                <a:cs typeface="Times New Roman"/>
              </a:rPr>
              <a:t> </a:t>
            </a:r>
            <a:r>
              <a:rPr lang="en-US" sz="3200" spc="-75" dirty="0">
                <a:latin typeface="Times New Roman"/>
                <a:cs typeface="Times New Roman"/>
              </a:rPr>
              <a:t>chlorides.</a:t>
            </a:r>
            <a:endParaRPr lang="en-US" sz="32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072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549" y="685800"/>
            <a:ext cx="5636259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3845" algn="l"/>
              </a:tabLst>
            </a:pPr>
            <a:r>
              <a:rPr sz="2000" b="1" dirty="0">
                <a:latin typeface="Times New Roman"/>
                <a:cs typeface="Times New Roman"/>
              </a:rPr>
              <a:t>`	</a:t>
            </a:r>
            <a:r>
              <a:rPr sz="2800" b="1" spc="-10" dirty="0">
                <a:latin typeface="Times New Roman"/>
                <a:cs typeface="Times New Roman"/>
              </a:rPr>
              <a:t>Function </a:t>
            </a:r>
            <a:r>
              <a:rPr sz="2800" b="1" spc="-20" dirty="0">
                <a:latin typeface="Times New Roman"/>
                <a:cs typeface="Times New Roman"/>
              </a:rPr>
              <a:t>and </a:t>
            </a:r>
            <a:r>
              <a:rPr sz="2800" b="1" spc="10" dirty="0">
                <a:latin typeface="Times New Roman"/>
                <a:cs typeface="Times New Roman"/>
              </a:rPr>
              <a:t>Application </a:t>
            </a:r>
            <a:r>
              <a:rPr sz="2800" b="1" spc="20" dirty="0">
                <a:latin typeface="Times New Roman"/>
                <a:cs typeface="Times New Roman"/>
              </a:rPr>
              <a:t>of</a:t>
            </a:r>
            <a:r>
              <a:rPr sz="2800" b="1" spc="-204" dirty="0">
                <a:latin typeface="Times New Roman"/>
                <a:cs typeface="Times New Roman"/>
              </a:rPr>
              <a:t> </a:t>
            </a:r>
            <a:r>
              <a:rPr sz="2800" b="1" spc="-180" dirty="0">
                <a:latin typeface="Times New Roman"/>
                <a:cs typeface="Times New Roman"/>
              </a:rPr>
              <a:t>CFC’s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549" y="1295400"/>
            <a:ext cx="8105775" cy="47525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5280" marR="626110" indent="-271780" algn="just">
              <a:lnSpc>
                <a:spcPct val="100000"/>
              </a:lnSpc>
              <a:spcBef>
                <a:spcPts val="100"/>
              </a:spcBef>
              <a:buClr>
                <a:srgbClr val="2CA1BE"/>
              </a:buClr>
              <a:buSzPct val="85000"/>
              <a:buFont typeface="UnDotum"/>
              <a:buChar char=""/>
              <a:tabLst>
                <a:tab pos="335280" algn="l"/>
              </a:tabLst>
            </a:pPr>
            <a:r>
              <a:rPr sz="2800" spc="-140" dirty="0">
                <a:latin typeface="Times New Roman"/>
                <a:cs typeface="Times New Roman"/>
              </a:rPr>
              <a:t>CFCs </a:t>
            </a:r>
            <a:r>
              <a:rPr sz="2800" spc="-114" dirty="0">
                <a:latin typeface="Times New Roman"/>
                <a:cs typeface="Times New Roman"/>
              </a:rPr>
              <a:t>and </a:t>
            </a:r>
            <a:r>
              <a:rPr sz="2800" spc="-135" dirty="0">
                <a:latin typeface="Times New Roman"/>
                <a:cs typeface="Times New Roman"/>
              </a:rPr>
              <a:t>HCFCs </a:t>
            </a:r>
            <a:r>
              <a:rPr sz="2800" spc="-80" dirty="0">
                <a:latin typeface="Times New Roman"/>
                <a:cs typeface="Times New Roman"/>
              </a:rPr>
              <a:t>are </a:t>
            </a:r>
            <a:r>
              <a:rPr sz="2800" spc="-105" dirty="0">
                <a:latin typeface="Times New Roman"/>
                <a:cs typeface="Times New Roman"/>
              </a:rPr>
              <a:t>used </a:t>
            </a:r>
            <a:r>
              <a:rPr sz="2800" spc="-100" dirty="0">
                <a:latin typeface="Times New Roman"/>
                <a:cs typeface="Times New Roman"/>
              </a:rPr>
              <a:t>in </a:t>
            </a:r>
            <a:r>
              <a:rPr sz="2800" spc="-160" dirty="0">
                <a:latin typeface="Times New Roman"/>
                <a:cs typeface="Times New Roman"/>
              </a:rPr>
              <a:t>a </a:t>
            </a:r>
            <a:r>
              <a:rPr sz="2800" spc="-105" dirty="0">
                <a:latin typeface="Times New Roman"/>
                <a:cs typeface="Times New Roman"/>
              </a:rPr>
              <a:t>several applications </a:t>
            </a:r>
            <a:r>
              <a:rPr sz="2800" spc="-114" dirty="0">
                <a:latin typeface="Times New Roman"/>
                <a:cs typeface="Times New Roman"/>
              </a:rPr>
              <a:t>because </a:t>
            </a:r>
            <a:r>
              <a:rPr sz="2800" spc="-125" dirty="0">
                <a:latin typeface="Times New Roman"/>
                <a:cs typeface="Times New Roman"/>
              </a:rPr>
              <a:t>of </a:t>
            </a:r>
            <a:r>
              <a:rPr sz="2800" spc="-55" dirty="0">
                <a:latin typeface="Times New Roman"/>
                <a:cs typeface="Times New Roman"/>
              </a:rPr>
              <a:t>their </a:t>
            </a:r>
            <a:r>
              <a:rPr sz="2800" spc="-95" dirty="0">
                <a:latin typeface="Times New Roman"/>
                <a:cs typeface="Times New Roman"/>
              </a:rPr>
              <a:t>low </a:t>
            </a:r>
            <a:r>
              <a:rPr sz="2800" spc="-50" dirty="0">
                <a:latin typeface="Times New Roman"/>
                <a:cs typeface="Times New Roman"/>
              </a:rPr>
              <a:t>toxic,  </a:t>
            </a:r>
            <a:r>
              <a:rPr sz="2800" spc="-85" dirty="0">
                <a:latin typeface="Times New Roman"/>
                <a:cs typeface="Times New Roman"/>
              </a:rPr>
              <a:t>reactive </a:t>
            </a:r>
            <a:r>
              <a:rPr sz="2800" spc="-114" dirty="0">
                <a:latin typeface="Times New Roman"/>
                <a:cs typeface="Times New Roman"/>
              </a:rPr>
              <a:t>and </a:t>
            </a:r>
            <a:r>
              <a:rPr sz="2800" spc="-120" dirty="0">
                <a:latin typeface="Times New Roman"/>
                <a:cs typeface="Times New Roman"/>
              </a:rPr>
              <a:t>flammable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45" dirty="0">
                <a:latin typeface="Times New Roman"/>
                <a:cs typeface="Times New Roman"/>
              </a:rPr>
              <a:t>nature.</a:t>
            </a:r>
            <a:endParaRPr sz="28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40"/>
              </a:spcBef>
              <a:buClr>
                <a:srgbClr val="2CA1BE"/>
              </a:buClr>
              <a:buFont typeface="UnDotum"/>
              <a:buChar char=""/>
            </a:pPr>
            <a:endParaRPr sz="2800" dirty="0">
              <a:latin typeface="Times New Roman"/>
              <a:cs typeface="Times New Roman"/>
            </a:endParaRPr>
          </a:p>
          <a:p>
            <a:pPr marL="335280" marR="93345" indent="-271780" algn="just">
              <a:lnSpc>
                <a:spcPct val="100000"/>
              </a:lnSpc>
              <a:buClr>
                <a:srgbClr val="2CA1BE"/>
              </a:buClr>
              <a:buSzPct val="85000"/>
              <a:buFont typeface="UnDotum"/>
              <a:buChar char=""/>
              <a:tabLst>
                <a:tab pos="335280" algn="l"/>
              </a:tabLst>
            </a:pPr>
            <a:r>
              <a:rPr sz="2800" spc="-120" dirty="0">
                <a:latin typeface="Times New Roman"/>
                <a:cs typeface="Times New Roman"/>
              </a:rPr>
              <a:t>Every </a:t>
            </a:r>
            <a:r>
              <a:rPr sz="2800" spc="-95" dirty="0">
                <a:latin typeface="Times New Roman"/>
                <a:cs typeface="Times New Roman"/>
              </a:rPr>
              <a:t>variation </a:t>
            </a:r>
            <a:r>
              <a:rPr sz="2800" spc="-125" dirty="0">
                <a:latin typeface="Times New Roman"/>
                <a:cs typeface="Times New Roman"/>
              </a:rPr>
              <a:t>of </a:t>
            </a:r>
            <a:r>
              <a:rPr sz="2800" spc="-70" dirty="0">
                <a:latin typeface="Times New Roman"/>
                <a:cs typeface="Times New Roman"/>
              </a:rPr>
              <a:t>fluorine, </a:t>
            </a:r>
            <a:r>
              <a:rPr sz="2800" spc="-90" dirty="0">
                <a:latin typeface="Times New Roman"/>
                <a:cs typeface="Times New Roman"/>
              </a:rPr>
              <a:t>chlorine </a:t>
            </a:r>
            <a:r>
              <a:rPr sz="2800" spc="-114" dirty="0">
                <a:latin typeface="Times New Roman"/>
                <a:cs typeface="Times New Roman"/>
              </a:rPr>
              <a:t>and </a:t>
            </a:r>
            <a:r>
              <a:rPr sz="2800" spc="-100" dirty="0">
                <a:latin typeface="Times New Roman"/>
                <a:cs typeface="Times New Roman"/>
              </a:rPr>
              <a:t>hydrogen </a:t>
            </a:r>
            <a:r>
              <a:rPr sz="2800" spc="-120" dirty="0">
                <a:latin typeface="Times New Roman"/>
                <a:cs typeface="Times New Roman"/>
              </a:rPr>
              <a:t>based </a:t>
            </a:r>
            <a:r>
              <a:rPr sz="2800" spc="-85" dirty="0">
                <a:latin typeface="Times New Roman"/>
                <a:cs typeface="Times New Roman"/>
              </a:rPr>
              <a:t>on </a:t>
            </a:r>
            <a:r>
              <a:rPr sz="2800" spc="-90" dirty="0">
                <a:latin typeface="Times New Roman"/>
                <a:cs typeface="Times New Roman"/>
              </a:rPr>
              <a:t>methane </a:t>
            </a:r>
            <a:r>
              <a:rPr sz="2800" spc="-114" dirty="0">
                <a:latin typeface="Times New Roman"/>
                <a:cs typeface="Times New Roman"/>
              </a:rPr>
              <a:t>and </a:t>
            </a:r>
            <a:r>
              <a:rPr sz="2800" spc="-85" dirty="0">
                <a:latin typeface="Times New Roman"/>
                <a:cs typeface="Times New Roman"/>
              </a:rPr>
              <a:t>ethane </a:t>
            </a:r>
            <a:r>
              <a:rPr sz="2800" spc="-150" dirty="0">
                <a:latin typeface="Times New Roman"/>
                <a:cs typeface="Times New Roman"/>
              </a:rPr>
              <a:t>has  </a:t>
            </a:r>
            <a:r>
              <a:rPr sz="2800" spc="-85" dirty="0">
                <a:latin typeface="Times New Roman"/>
                <a:cs typeface="Times New Roman"/>
              </a:rPr>
              <a:t>been </a:t>
            </a:r>
            <a:r>
              <a:rPr sz="2800" spc="-90" dirty="0">
                <a:latin typeface="Times New Roman"/>
                <a:cs typeface="Times New Roman"/>
              </a:rPr>
              <a:t>inspected </a:t>
            </a:r>
            <a:r>
              <a:rPr sz="2800" spc="-114" dirty="0">
                <a:latin typeface="Times New Roman"/>
                <a:cs typeface="Times New Roman"/>
              </a:rPr>
              <a:t>and </a:t>
            </a:r>
            <a:r>
              <a:rPr sz="2800" spc="-90" dirty="0">
                <a:latin typeface="Times New Roman"/>
                <a:cs typeface="Times New Roman"/>
              </a:rPr>
              <a:t>most </a:t>
            </a:r>
            <a:r>
              <a:rPr sz="2800" spc="-125" dirty="0">
                <a:latin typeface="Times New Roman"/>
                <a:cs typeface="Times New Roman"/>
              </a:rPr>
              <a:t>of </a:t>
            </a:r>
            <a:r>
              <a:rPr sz="2800" spc="-75" dirty="0">
                <a:latin typeface="Times New Roman"/>
                <a:cs typeface="Times New Roman"/>
              </a:rPr>
              <a:t>them </a:t>
            </a:r>
            <a:r>
              <a:rPr sz="2800" spc="-135" dirty="0">
                <a:latin typeface="Times New Roman"/>
                <a:cs typeface="Times New Roman"/>
              </a:rPr>
              <a:t>have </a:t>
            </a:r>
            <a:r>
              <a:rPr sz="2800" spc="-90" dirty="0">
                <a:latin typeface="Times New Roman"/>
                <a:cs typeface="Times New Roman"/>
              </a:rPr>
              <a:t>been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90" dirty="0">
                <a:latin typeface="Times New Roman"/>
                <a:cs typeface="Times New Roman"/>
              </a:rPr>
              <a:t>commercialized.</a:t>
            </a:r>
            <a:endParaRPr sz="28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45"/>
              </a:spcBef>
              <a:buClr>
                <a:srgbClr val="2CA1BE"/>
              </a:buClr>
              <a:buFont typeface="UnDotum"/>
              <a:buChar char=""/>
            </a:pPr>
            <a:endParaRPr sz="2800" dirty="0">
              <a:latin typeface="Times New Roman"/>
              <a:cs typeface="Times New Roman"/>
            </a:endParaRPr>
          </a:p>
          <a:p>
            <a:pPr marL="335280" marR="43180" indent="-271780" algn="just">
              <a:lnSpc>
                <a:spcPct val="100000"/>
              </a:lnSpc>
              <a:buClr>
                <a:srgbClr val="2CA1BE"/>
              </a:buClr>
              <a:buSzPct val="85000"/>
              <a:buFont typeface="UnDotum"/>
              <a:buChar char=""/>
              <a:tabLst>
                <a:tab pos="335280" algn="l"/>
              </a:tabLst>
            </a:pPr>
            <a:r>
              <a:rPr sz="2800" spc="-130" dirty="0">
                <a:latin typeface="Times New Roman"/>
                <a:cs typeface="Times New Roman"/>
              </a:rPr>
              <a:t>Billions </a:t>
            </a:r>
            <a:r>
              <a:rPr sz="2800" spc="-125" dirty="0">
                <a:latin typeface="Times New Roman"/>
                <a:cs typeface="Times New Roman"/>
              </a:rPr>
              <a:t>of </a:t>
            </a:r>
            <a:r>
              <a:rPr sz="2800" spc="-110" dirty="0">
                <a:latin typeface="Times New Roman"/>
                <a:cs typeface="Times New Roman"/>
              </a:rPr>
              <a:t>kilograms </a:t>
            </a:r>
            <a:r>
              <a:rPr sz="2800" spc="-120" dirty="0">
                <a:latin typeface="Times New Roman"/>
                <a:cs typeface="Times New Roman"/>
              </a:rPr>
              <a:t>of </a:t>
            </a:r>
            <a:r>
              <a:rPr sz="2800" spc="-90" dirty="0">
                <a:latin typeface="Times New Roman"/>
                <a:cs typeface="Times New Roman"/>
              </a:rPr>
              <a:t>chlorodifluoromethane </a:t>
            </a:r>
            <a:r>
              <a:rPr sz="2800" spc="-75" dirty="0">
                <a:latin typeface="Times New Roman"/>
                <a:cs typeface="Times New Roman"/>
              </a:rPr>
              <a:t>are </a:t>
            </a:r>
            <a:r>
              <a:rPr sz="2800" spc="-95" dirty="0">
                <a:latin typeface="Times New Roman"/>
                <a:cs typeface="Times New Roman"/>
              </a:rPr>
              <a:t>manufactured </a:t>
            </a:r>
            <a:r>
              <a:rPr sz="2800" spc="-110" dirty="0">
                <a:latin typeface="Times New Roman"/>
                <a:cs typeface="Times New Roman"/>
              </a:rPr>
              <a:t>yearly </a:t>
            </a:r>
            <a:r>
              <a:rPr sz="2800" spc="-160" dirty="0">
                <a:latin typeface="Times New Roman"/>
                <a:cs typeface="Times New Roman"/>
              </a:rPr>
              <a:t>as </a:t>
            </a:r>
            <a:r>
              <a:rPr sz="2800" spc="-65" dirty="0">
                <a:latin typeface="Times New Roman"/>
                <a:cs typeface="Times New Roman"/>
              </a:rPr>
              <a:t>precursor  </a:t>
            </a:r>
            <a:r>
              <a:rPr sz="2800" spc="-30" dirty="0">
                <a:latin typeface="Times New Roman"/>
                <a:cs typeface="Times New Roman"/>
              </a:rPr>
              <a:t>to </a:t>
            </a:r>
            <a:r>
              <a:rPr sz="2800" spc="-65" dirty="0">
                <a:latin typeface="Times New Roman"/>
                <a:cs typeface="Times New Roman"/>
              </a:rPr>
              <a:t>tetrafluoroethylene, </a:t>
            </a:r>
            <a:r>
              <a:rPr sz="2800" spc="-60" dirty="0">
                <a:latin typeface="Times New Roman"/>
                <a:cs typeface="Times New Roman"/>
              </a:rPr>
              <a:t>the </a:t>
            </a:r>
            <a:r>
              <a:rPr sz="2800" spc="-85" dirty="0">
                <a:latin typeface="Times New Roman"/>
                <a:cs typeface="Times New Roman"/>
              </a:rPr>
              <a:t>monomer </a:t>
            </a:r>
            <a:r>
              <a:rPr sz="2800" spc="-120" dirty="0">
                <a:latin typeface="Times New Roman"/>
                <a:cs typeface="Times New Roman"/>
              </a:rPr>
              <a:t>which </a:t>
            </a:r>
            <a:r>
              <a:rPr sz="2800" spc="-125" dirty="0">
                <a:latin typeface="Times New Roman"/>
                <a:cs typeface="Times New Roman"/>
              </a:rPr>
              <a:t>is </a:t>
            </a:r>
            <a:r>
              <a:rPr sz="2800" spc="-75" dirty="0">
                <a:latin typeface="Times New Roman"/>
                <a:cs typeface="Times New Roman"/>
              </a:rPr>
              <a:t>converted </a:t>
            </a:r>
            <a:r>
              <a:rPr sz="2800" spc="-65" dirty="0">
                <a:latin typeface="Times New Roman"/>
                <a:cs typeface="Times New Roman"/>
              </a:rPr>
              <a:t>into</a:t>
            </a:r>
            <a:r>
              <a:rPr sz="2800" spc="165" dirty="0">
                <a:latin typeface="Times New Roman"/>
                <a:cs typeface="Times New Roman"/>
              </a:rPr>
              <a:t> </a:t>
            </a:r>
            <a:r>
              <a:rPr sz="2800" spc="-75" dirty="0">
                <a:latin typeface="Times New Roman"/>
                <a:cs typeface="Times New Roman"/>
              </a:rPr>
              <a:t>Teflon.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199" y="838200"/>
            <a:ext cx="530605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20" dirty="0">
                <a:latin typeface="Times New Roman"/>
                <a:cs typeface="Times New Roman"/>
              </a:rPr>
              <a:t>Impact </a:t>
            </a:r>
            <a:r>
              <a:rPr sz="3200" spc="25" dirty="0">
                <a:latin typeface="Times New Roman"/>
                <a:cs typeface="Times New Roman"/>
              </a:rPr>
              <a:t>of </a:t>
            </a:r>
            <a:r>
              <a:rPr sz="3200" spc="-185" dirty="0">
                <a:latin typeface="Times New Roman"/>
                <a:cs typeface="Times New Roman"/>
              </a:rPr>
              <a:t>CFC’s</a:t>
            </a:r>
            <a:r>
              <a:rPr sz="3200" spc="-17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Environment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2600" y="1717040"/>
            <a:ext cx="8072120" cy="4134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9880" marR="389255" indent="-271780" algn="just">
              <a:lnSpc>
                <a:spcPct val="100000"/>
              </a:lnSpc>
              <a:spcBef>
                <a:spcPts val="100"/>
              </a:spcBef>
              <a:buClr>
                <a:srgbClr val="2CA1BE"/>
              </a:buClr>
              <a:buSzPct val="85000"/>
              <a:buFont typeface="UnDotum"/>
              <a:buChar char=""/>
              <a:tabLst>
                <a:tab pos="309880" algn="l"/>
              </a:tabLst>
            </a:pPr>
            <a:r>
              <a:rPr sz="28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CFCs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were </a:t>
            </a: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scaled backed </a:t>
            </a:r>
            <a:r>
              <a:rPr sz="28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Montreal 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Protocol </a:t>
            </a:r>
            <a:r>
              <a:rPr sz="28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</a:t>
            </a:r>
            <a:r>
              <a:rPr sz="28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8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part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 </a:t>
            </a:r>
            <a:r>
              <a:rPr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ozone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depletion</a:t>
            </a:r>
            <a:r>
              <a:rPr sz="2800" spc="-6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spc="-6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880" marR="389255" indent="-271780" algn="just">
              <a:lnSpc>
                <a:spcPct val="100000"/>
              </a:lnSpc>
              <a:spcBef>
                <a:spcPts val="100"/>
              </a:spcBef>
              <a:buClr>
                <a:srgbClr val="2CA1BE"/>
              </a:buClr>
              <a:buSzPct val="85000"/>
              <a:buFont typeface="UnDotum"/>
              <a:buChar char=""/>
              <a:tabLst>
                <a:tab pos="309880" algn="l"/>
              </a:tabLst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880" marR="86360" indent="-271780" algn="just">
              <a:lnSpc>
                <a:spcPct val="100000"/>
              </a:lnSpc>
              <a:spcBef>
                <a:spcPts val="570"/>
              </a:spcBef>
              <a:buClr>
                <a:srgbClr val="2CA1BE"/>
              </a:buClr>
              <a:buSzPct val="85000"/>
              <a:buFont typeface="UnDotum"/>
              <a:buChar char=""/>
              <a:tabLst>
                <a:tab pos="36830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Yet,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atmospheric </a:t>
            </a:r>
            <a:r>
              <a:rPr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impacts </a:t>
            </a:r>
            <a:r>
              <a:rPr sz="28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8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CFCs </a:t>
            </a:r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8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controlled 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sz="28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sz="2800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active  </a:t>
            </a:r>
            <a:r>
              <a:rPr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ozone</a:t>
            </a:r>
            <a:r>
              <a:rPr sz="28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reducer</a:t>
            </a:r>
            <a:r>
              <a:rPr sz="2800" spc="-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spc="-4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880" marR="86360" indent="-271780" algn="just">
              <a:lnSpc>
                <a:spcPct val="100000"/>
              </a:lnSpc>
              <a:spcBef>
                <a:spcPts val="570"/>
              </a:spcBef>
              <a:buClr>
                <a:srgbClr val="2CA1BE"/>
              </a:buClr>
              <a:buSzPct val="85000"/>
              <a:buFont typeface="UnDotum"/>
              <a:buChar char=""/>
              <a:tabLst>
                <a:tab pos="368300" algn="l"/>
              </a:tabLst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880" marR="835025" indent="-271780" algn="just">
              <a:lnSpc>
                <a:spcPct val="100000"/>
              </a:lnSpc>
              <a:spcBef>
                <a:spcPts val="580"/>
              </a:spcBef>
              <a:buClr>
                <a:srgbClr val="2CA1BE"/>
              </a:buClr>
              <a:buSzPct val="85000"/>
              <a:buFont typeface="UnDotum"/>
              <a:buChar char=""/>
              <a:tabLst>
                <a:tab pos="309880" algn="l"/>
              </a:tabLst>
            </a:pPr>
            <a:r>
              <a:rPr sz="28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anthropogenic composite </a:t>
            </a:r>
            <a:r>
              <a:rPr sz="28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8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</a:t>
            </a:r>
            <a:r>
              <a:rPr sz="2800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greenhouse </a:t>
            </a:r>
            <a:r>
              <a:rPr sz="28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gas, </a:t>
            </a:r>
            <a:r>
              <a:rPr sz="28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sz="2800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8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much </a:t>
            </a:r>
            <a:r>
              <a:rPr sz="28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greater  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</a:t>
            </a:r>
            <a:r>
              <a:rPr sz="28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greenhouse effect </a:t>
            </a:r>
            <a:r>
              <a:rPr sz="28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carbon</a:t>
            </a:r>
            <a:r>
              <a:rPr sz="2800" spc="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dioxide</a:t>
            </a:r>
            <a:r>
              <a:rPr sz="2800" spc="-7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rchive - California Agricul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9154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7707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615553"/>
          </a:xfrm>
        </p:spPr>
        <p:txBody>
          <a:bodyPr/>
          <a:lstStyle/>
          <a:p>
            <a:r>
              <a:rPr lang="en-US" sz="4000" spc="-20" dirty="0">
                <a:latin typeface="Times New Roman"/>
                <a:cs typeface="Times New Roman"/>
              </a:rPr>
              <a:t>Impact </a:t>
            </a:r>
            <a:r>
              <a:rPr lang="en-US" sz="4000" spc="25" dirty="0">
                <a:latin typeface="Times New Roman"/>
                <a:cs typeface="Times New Roman"/>
              </a:rPr>
              <a:t>of </a:t>
            </a:r>
            <a:r>
              <a:rPr lang="en-US" sz="4000" spc="-185" dirty="0">
                <a:latin typeface="Times New Roman"/>
                <a:cs typeface="Times New Roman"/>
              </a:rPr>
              <a:t>CFC’s</a:t>
            </a:r>
            <a:r>
              <a:rPr lang="en-US" sz="4000" spc="-175" dirty="0">
                <a:latin typeface="Times New Roman"/>
                <a:cs typeface="Times New Roman"/>
              </a:rPr>
              <a:t> </a:t>
            </a:r>
            <a:r>
              <a:rPr lang="en-US" sz="4000" spc="-25" dirty="0">
                <a:latin typeface="Times New Roman"/>
                <a:cs typeface="Times New Roman"/>
              </a:rPr>
              <a:t>Environment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876300" y="1905000"/>
            <a:ext cx="7658100" cy="4231928"/>
          </a:xfrm>
        </p:spPr>
        <p:txBody>
          <a:bodyPr/>
          <a:lstStyle/>
          <a:p>
            <a:pPr marL="309880" marR="593090" indent="-271780" algn="just">
              <a:lnSpc>
                <a:spcPct val="100000"/>
              </a:lnSpc>
              <a:spcBef>
                <a:spcPts val="570"/>
              </a:spcBef>
              <a:buClr>
                <a:srgbClr val="2CA1BE"/>
              </a:buClr>
              <a:buSzPct val="85000"/>
              <a:buFont typeface="UnDotum"/>
              <a:buChar char=""/>
              <a:tabLst>
                <a:tab pos="309880" algn="l"/>
              </a:tabLst>
            </a:pPr>
            <a:r>
              <a:rPr lang="en-US" sz="3600" spc="-140" dirty="0">
                <a:latin typeface="Times New Roman"/>
                <a:cs typeface="Times New Roman"/>
              </a:rPr>
              <a:t>CFCs </a:t>
            </a:r>
            <a:r>
              <a:rPr lang="en-US" sz="3600" spc="-80" dirty="0">
                <a:latin typeface="Times New Roman"/>
                <a:cs typeface="Times New Roman"/>
              </a:rPr>
              <a:t>are </a:t>
            </a:r>
            <a:r>
              <a:rPr lang="en-US" sz="3600" spc="-120" dirty="0">
                <a:latin typeface="Times New Roman"/>
                <a:cs typeface="Times New Roman"/>
              </a:rPr>
              <a:t>less </a:t>
            </a:r>
            <a:r>
              <a:rPr lang="en-US" sz="3600" spc="-105" dirty="0">
                <a:latin typeface="Times New Roman"/>
                <a:cs typeface="Times New Roman"/>
              </a:rPr>
              <a:t>likely </a:t>
            </a:r>
            <a:r>
              <a:rPr lang="en-US" sz="3600" spc="-30" dirty="0">
                <a:latin typeface="Times New Roman"/>
                <a:cs typeface="Times New Roman"/>
              </a:rPr>
              <a:t>to </a:t>
            </a:r>
            <a:r>
              <a:rPr lang="en-US" sz="3600" spc="-135" dirty="0">
                <a:latin typeface="Times New Roman"/>
                <a:cs typeface="Times New Roman"/>
              </a:rPr>
              <a:t>have </a:t>
            </a:r>
            <a:r>
              <a:rPr lang="en-US" sz="3600" spc="-145" dirty="0">
                <a:latin typeface="Times New Roman"/>
                <a:cs typeface="Times New Roman"/>
              </a:rPr>
              <a:t>any </a:t>
            </a:r>
            <a:r>
              <a:rPr lang="en-US" sz="3600" spc="-60" dirty="0">
                <a:latin typeface="Times New Roman"/>
                <a:cs typeface="Times New Roman"/>
              </a:rPr>
              <a:t>direct </a:t>
            </a:r>
            <a:r>
              <a:rPr lang="en-US" sz="3600" spc="-95" dirty="0">
                <a:latin typeface="Times New Roman"/>
                <a:cs typeface="Times New Roman"/>
              </a:rPr>
              <a:t>effect </a:t>
            </a:r>
            <a:r>
              <a:rPr lang="en-US" sz="3600" spc="-90" dirty="0">
                <a:latin typeface="Times New Roman"/>
                <a:cs typeface="Times New Roman"/>
              </a:rPr>
              <a:t>on </a:t>
            </a:r>
            <a:r>
              <a:rPr lang="en-US" sz="3600" spc="-60" dirty="0">
                <a:latin typeface="Times New Roman"/>
                <a:cs typeface="Times New Roman"/>
              </a:rPr>
              <a:t>the </a:t>
            </a:r>
            <a:r>
              <a:rPr lang="en-US" sz="3600" spc="-80" dirty="0">
                <a:latin typeface="Times New Roman"/>
                <a:cs typeface="Times New Roman"/>
              </a:rPr>
              <a:t>environment </a:t>
            </a:r>
            <a:r>
              <a:rPr lang="en-US" sz="3600" spc="-95" dirty="0">
                <a:latin typeface="Times New Roman"/>
                <a:cs typeface="Times New Roman"/>
              </a:rPr>
              <a:t>in </a:t>
            </a:r>
            <a:r>
              <a:rPr lang="en-US" sz="3600" spc="-65" dirty="0">
                <a:latin typeface="Times New Roman"/>
                <a:cs typeface="Times New Roman"/>
              </a:rPr>
              <a:t>the </a:t>
            </a:r>
            <a:r>
              <a:rPr lang="en-US" sz="3600" spc="-80" dirty="0">
                <a:latin typeface="Times New Roman"/>
                <a:cs typeface="Times New Roman"/>
              </a:rPr>
              <a:t>instant  </a:t>
            </a:r>
            <a:r>
              <a:rPr lang="en-US" sz="3600" spc="-105" dirty="0">
                <a:latin typeface="Times New Roman"/>
                <a:cs typeface="Times New Roman"/>
              </a:rPr>
              <a:t>vicinity </a:t>
            </a:r>
            <a:r>
              <a:rPr lang="en-US" sz="3600" spc="-125" dirty="0">
                <a:latin typeface="Times New Roman"/>
                <a:cs typeface="Times New Roman"/>
              </a:rPr>
              <a:t>of </a:t>
            </a:r>
            <a:r>
              <a:rPr lang="en-US" sz="3600" spc="-55" dirty="0">
                <a:latin typeface="Times New Roman"/>
                <a:cs typeface="Times New Roman"/>
              </a:rPr>
              <a:t>their</a:t>
            </a:r>
            <a:r>
              <a:rPr lang="en-US" sz="3600" spc="80" dirty="0">
                <a:latin typeface="Times New Roman"/>
                <a:cs typeface="Times New Roman"/>
              </a:rPr>
              <a:t> </a:t>
            </a:r>
            <a:r>
              <a:rPr lang="en-US" sz="3600" spc="-70" dirty="0">
                <a:latin typeface="Times New Roman"/>
                <a:cs typeface="Times New Roman"/>
              </a:rPr>
              <a:t>release.</a:t>
            </a:r>
            <a:endParaRPr lang="en-US" sz="3600" dirty="0">
              <a:latin typeface="Times New Roman"/>
              <a:cs typeface="Times New Roman"/>
            </a:endParaRPr>
          </a:p>
          <a:p>
            <a:pPr marL="309880" indent="-271780" algn="just">
              <a:lnSpc>
                <a:spcPct val="100000"/>
              </a:lnSpc>
              <a:spcBef>
                <a:spcPts val="580"/>
              </a:spcBef>
              <a:buClr>
                <a:srgbClr val="2CA1BE"/>
              </a:buClr>
              <a:buSzPct val="85000"/>
              <a:buFont typeface="UnDotum"/>
              <a:buChar char=""/>
              <a:tabLst>
                <a:tab pos="309880" algn="l"/>
              </a:tabLst>
            </a:pPr>
            <a:r>
              <a:rPr lang="en-US" sz="3600" spc="-120" dirty="0">
                <a:latin typeface="Times New Roman"/>
                <a:cs typeface="Times New Roman"/>
              </a:rPr>
              <a:t>At </a:t>
            </a:r>
            <a:r>
              <a:rPr lang="en-US" sz="3600" spc="-160" dirty="0">
                <a:latin typeface="Times New Roman"/>
                <a:cs typeface="Times New Roman"/>
              </a:rPr>
              <a:t>a </a:t>
            </a:r>
            <a:r>
              <a:rPr lang="en-US" sz="3600" spc="-114" dirty="0">
                <a:latin typeface="Times New Roman"/>
                <a:cs typeface="Times New Roman"/>
              </a:rPr>
              <a:t>global </a:t>
            </a:r>
            <a:r>
              <a:rPr lang="en-US" sz="3600" spc="-95" dirty="0">
                <a:latin typeface="Times New Roman"/>
                <a:cs typeface="Times New Roman"/>
              </a:rPr>
              <a:t>level </a:t>
            </a:r>
            <a:r>
              <a:rPr lang="en-US" sz="3600" spc="-70" dirty="0">
                <a:latin typeface="Times New Roman"/>
                <a:cs typeface="Times New Roman"/>
              </a:rPr>
              <a:t>however, </a:t>
            </a:r>
            <a:r>
              <a:rPr lang="en-US" sz="3600" spc="-100" dirty="0">
                <a:latin typeface="Times New Roman"/>
                <a:cs typeface="Times New Roman"/>
              </a:rPr>
              <a:t>releases </a:t>
            </a:r>
            <a:r>
              <a:rPr lang="en-US" sz="3600" spc="-125" dirty="0">
                <a:latin typeface="Times New Roman"/>
                <a:cs typeface="Times New Roman"/>
              </a:rPr>
              <a:t>of </a:t>
            </a:r>
            <a:r>
              <a:rPr lang="en-US" sz="3600" spc="-140" dirty="0">
                <a:latin typeface="Times New Roman"/>
                <a:cs typeface="Times New Roman"/>
              </a:rPr>
              <a:t>CFCs </a:t>
            </a:r>
            <a:r>
              <a:rPr lang="en-US" sz="3600" spc="-135" dirty="0">
                <a:latin typeface="Times New Roman"/>
                <a:cs typeface="Times New Roman"/>
              </a:rPr>
              <a:t>have </a:t>
            </a:r>
            <a:r>
              <a:rPr lang="en-US" sz="3600" spc="-85" dirty="0">
                <a:latin typeface="Times New Roman"/>
                <a:cs typeface="Times New Roman"/>
              </a:rPr>
              <a:t>critical environmental </a:t>
            </a:r>
            <a:r>
              <a:rPr lang="en-US" sz="3600" spc="-70" dirty="0">
                <a:latin typeface="Times New Roman"/>
                <a:cs typeface="Times New Roman"/>
              </a:rPr>
              <a:t>after</a:t>
            </a:r>
            <a:r>
              <a:rPr lang="en-US" sz="3600" spc="350" dirty="0">
                <a:latin typeface="Times New Roman"/>
                <a:cs typeface="Times New Roman"/>
              </a:rPr>
              <a:t> </a:t>
            </a:r>
            <a:r>
              <a:rPr lang="en-US" sz="3600" spc="-80" dirty="0">
                <a:latin typeface="Times New Roman"/>
                <a:cs typeface="Times New Roman"/>
              </a:rPr>
              <a:t>effects.</a:t>
            </a:r>
            <a:endParaRPr lang="en-US" sz="3600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777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7840" y="533400"/>
            <a:ext cx="7968615" cy="59452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850">
              <a:lnSpc>
                <a:spcPct val="100000"/>
              </a:lnSpc>
              <a:spcBef>
                <a:spcPts val="100"/>
              </a:spcBef>
            </a:pPr>
            <a:r>
              <a:rPr sz="3200" b="1" spc="-45" dirty="0">
                <a:latin typeface="Times New Roman"/>
                <a:cs typeface="Times New Roman"/>
              </a:rPr>
              <a:t>Various </a:t>
            </a:r>
            <a:r>
              <a:rPr sz="3200" b="1" spc="-25" dirty="0">
                <a:latin typeface="Times New Roman"/>
                <a:cs typeface="Times New Roman"/>
              </a:rPr>
              <a:t>Environmental </a:t>
            </a:r>
            <a:r>
              <a:rPr sz="3200" b="1" dirty="0">
                <a:latin typeface="Times New Roman"/>
                <a:cs typeface="Times New Roman"/>
              </a:rPr>
              <a:t>effects </a:t>
            </a:r>
            <a:r>
              <a:rPr sz="3200" b="1" spc="20" dirty="0">
                <a:latin typeface="Times New Roman"/>
                <a:cs typeface="Times New Roman"/>
              </a:rPr>
              <a:t>of</a:t>
            </a:r>
            <a:r>
              <a:rPr sz="3200" b="1" spc="-125" dirty="0">
                <a:latin typeface="Times New Roman"/>
                <a:cs typeface="Times New Roman"/>
              </a:rPr>
              <a:t> </a:t>
            </a:r>
            <a:r>
              <a:rPr sz="3200" b="1" spc="-180" dirty="0">
                <a:latin typeface="Times New Roman"/>
                <a:cs typeface="Times New Roman"/>
              </a:rPr>
              <a:t>CFC’s</a:t>
            </a:r>
            <a:endParaRPr sz="3200" dirty="0">
              <a:latin typeface="Times New Roman"/>
              <a:cs typeface="Times New Roman"/>
            </a:endParaRPr>
          </a:p>
          <a:p>
            <a:pPr marL="323850" algn="just">
              <a:lnSpc>
                <a:spcPct val="100000"/>
              </a:lnSpc>
            </a:pPr>
            <a:endParaRPr lang="en-US" sz="3050" dirty="0">
              <a:latin typeface="Times New Roman"/>
              <a:cs typeface="Times New Roman"/>
            </a:endParaRPr>
          </a:p>
          <a:p>
            <a:pPr marL="323850" algn="just">
              <a:lnSpc>
                <a:spcPct val="100000"/>
              </a:lnSpc>
            </a:pPr>
            <a:r>
              <a:rPr sz="2800" b="1" spc="5" dirty="0" smtClean="0">
                <a:latin typeface="Times New Roman"/>
                <a:cs typeface="Times New Roman"/>
              </a:rPr>
              <a:t>Ozone</a:t>
            </a:r>
            <a:r>
              <a:rPr sz="2800" b="1" spc="-60" dirty="0" smtClean="0">
                <a:latin typeface="Times New Roman"/>
                <a:cs typeface="Times New Roman"/>
              </a:rPr>
              <a:t> </a:t>
            </a:r>
            <a:r>
              <a:rPr sz="2800" b="1" spc="35" dirty="0">
                <a:latin typeface="Times New Roman"/>
                <a:cs typeface="Times New Roman"/>
              </a:rPr>
              <a:t>depletion</a:t>
            </a:r>
            <a:endParaRPr sz="2800" dirty="0">
              <a:latin typeface="Times New Roman"/>
              <a:cs typeface="Times New Roman"/>
            </a:endParaRPr>
          </a:p>
          <a:p>
            <a:pPr marL="323850" marR="163830" indent="-273050" algn="just">
              <a:lnSpc>
                <a:spcPct val="100000"/>
              </a:lnSpc>
              <a:spcBef>
                <a:spcPts val="570"/>
              </a:spcBef>
              <a:buClr>
                <a:srgbClr val="2CA1BE"/>
              </a:buClr>
              <a:buSzPct val="85000"/>
              <a:buFont typeface="UnDotum"/>
              <a:buChar char=""/>
              <a:tabLst>
                <a:tab pos="323850" algn="l"/>
              </a:tabLst>
            </a:pPr>
            <a:r>
              <a:rPr sz="2800" spc="-90" dirty="0">
                <a:latin typeface="Times New Roman"/>
                <a:cs typeface="Times New Roman"/>
              </a:rPr>
              <a:t>Chlorofluorocarbons </a:t>
            </a:r>
            <a:r>
              <a:rPr sz="2800" spc="-110" dirty="0">
                <a:latin typeface="Times New Roman"/>
                <a:cs typeface="Times New Roman"/>
              </a:rPr>
              <a:t>(CFCs) </a:t>
            </a:r>
            <a:r>
              <a:rPr sz="2800" spc="-114" dirty="0">
                <a:latin typeface="Times New Roman"/>
                <a:cs typeface="Times New Roman"/>
              </a:rPr>
              <a:t>and </a:t>
            </a:r>
            <a:r>
              <a:rPr sz="2800" spc="-95" dirty="0">
                <a:latin typeface="Times New Roman"/>
                <a:cs typeface="Times New Roman"/>
              </a:rPr>
              <a:t>hydrofluorocarbons </a:t>
            </a:r>
            <a:r>
              <a:rPr sz="2800" spc="-114" dirty="0">
                <a:latin typeface="Times New Roman"/>
                <a:cs typeface="Times New Roman"/>
              </a:rPr>
              <a:t>(HCFCs) </a:t>
            </a:r>
            <a:r>
              <a:rPr sz="2800" spc="-80" dirty="0">
                <a:latin typeface="Times New Roman"/>
                <a:cs typeface="Times New Roman"/>
              </a:rPr>
              <a:t>are </a:t>
            </a:r>
            <a:r>
              <a:rPr sz="2800" spc="-110" dirty="0">
                <a:latin typeface="Times New Roman"/>
                <a:cs typeface="Times New Roman"/>
              </a:rPr>
              <a:t>man-made  compounds </a:t>
            </a:r>
            <a:r>
              <a:rPr sz="2800" spc="-114" dirty="0">
                <a:latin typeface="Times New Roman"/>
                <a:cs typeface="Times New Roman"/>
              </a:rPr>
              <a:t>and </a:t>
            </a:r>
            <a:r>
              <a:rPr sz="2800" spc="-120" dirty="0">
                <a:latin typeface="Times New Roman"/>
                <a:cs typeface="Times New Roman"/>
              </a:rPr>
              <a:t>halons </a:t>
            </a:r>
            <a:r>
              <a:rPr sz="2800" spc="-85" dirty="0">
                <a:latin typeface="Times New Roman"/>
                <a:cs typeface="Times New Roman"/>
              </a:rPr>
              <a:t>eradicate </a:t>
            </a:r>
            <a:r>
              <a:rPr sz="2800" spc="-105" dirty="0">
                <a:latin typeface="Times New Roman"/>
                <a:cs typeface="Times New Roman"/>
              </a:rPr>
              <a:t>ozone </a:t>
            </a:r>
            <a:r>
              <a:rPr sz="2800" spc="-95" dirty="0">
                <a:latin typeface="Times New Roman"/>
                <a:cs typeface="Times New Roman"/>
              </a:rPr>
              <a:t>in </a:t>
            </a:r>
            <a:r>
              <a:rPr sz="2800" spc="-60" dirty="0">
                <a:latin typeface="Times New Roman"/>
                <a:cs typeface="Times New Roman"/>
              </a:rPr>
              <a:t>the </a:t>
            </a:r>
            <a:r>
              <a:rPr sz="2800" spc="-70" dirty="0">
                <a:latin typeface="Times New Roman"/>
                <a:cs typeface="Times New Roman"/>
              </a:rPr>
              <a:t>upper </a:t>
            </a:r>
            <a:r>
              <a:rPr sz="2800" spc="-85" dirty="0">
                <a:latin typeface="Times New Roman"/>
                <a:cs typeface="Times New Roman"/>
              </a:rPr>
              <a:t>atmosphere </a:t>
            </a:r>
            <a:r>
              <a:rPr sz="2800" spc="-5" dirty="0">
                <a:latin typeface="Times New Roman"/>
                <a:cs typeface="Times New Roman"/>
              </a:rPr>
              <a:t>i.e.</a:t>
            </a:r>
            <a:r>
              <a:rPr sz="2800" spc="409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Times New Roman"/>
                <a:cs typeface="Times New Roman"/>
              </a:rPr>
              <a:t>stratosphere.</a:t>
            </a:r>
            <a:endParaRPr sz="2800" dirty="0">
              <a:latin typeface="Times New Roman"/>
              <a:cs typeface="Times New Roman"/>
            </a:endParaRPr>
          </a:p>
          <a:p>
            <a:pPr marL="323850" marR="43180" indent="-273050" algn="just">
              <a:lnSpc>
                <a:spcPct val="100000"/>
              </a:lnSpc>
              <a:spcBef>
                <a:spcPts val="570"/>
              </a:spcBef>
              <a:buClr>
                <a:srgbClr val="2CA1BE"/>
              </a:buClr>
              <a:buSzPct val="85000"/>
              <a:buFont typeface="UnDotum"/>
              <a:buChar char=""/>
              <a:tabLst>
                <a:tab pos="323850" algn="l"/>
              </a:tabLst>
            </a:pPr>
            <a:r>
              <a:rPr sz="2800" spc="-105" dirty="0">
                <a:latin typeface="Times New Roman"/>
                <a:cs typeface="Times New Roman"/>
              </a:rPr>
              <a:t>The </a:t>
            </a:r>
            <a:r>
              <a:rPr sz="2800" spc="-80" dirty="0">
                <a:latin typeface="Times New Roman"/>
                <a:cs typeface="Times New Roman"/>
              </a:rPr>
              <a:t>stratospheric </a:t>
            </a:r>
            <a:r>
              <a:rPr sz="2800" spc="-105" dirty="0">
                <a:latin typeface="Times New Roman"/>
                <a:cs typeface="Times New Roman"/>
              </a:rPr>
              <a:t>ozone </a:t>
            </a:r>
            <a:r>
              <a:rPr sz="2800" spc="-95" dirty="0">
                <a:latin typeface="Times New Roman"/>
                <a:cs typeface="Times New Roman"/>
              </a:rPr>
              <a:t>layer </a:t>
            </a:r>
            <a:r>
              <a:rPr sz="2800" spc="-125" dirty="0">
                <a:latin typeface="Times New Roman"/>
                <a:cs typeface="Times New Roman"/>
              </a:rPr>
              <a:t>is </a:t>
            </a:r>
            <a:r>
              <a:rPr sz="2800" spc="-60" dirty="0">
                <a:latin typeface="Times New Roman"/>
                <a:cs typeface="Times New Roman"/>
              </a:rPr>
              <a:t>that </a:t>
            </a:r>
            <a:r>
              <a:rPr sz="2800" spc="-130" dirty="0">
                <a:latin typeface="Times New Roman"/>
                <a:cs typeface="Times New Roman"/>
              </a:rPr>
              <a:t>makes </a:t>
            </a:r>
            <a:r>
              <a:rPr sz="2800" spc="-105" dirty="0">
                <a:latin typeface="Times New Roman"/>
                <a:cs typeface="Times New Roman"/>
              </a:rPr>
              <a:t>life </a:t>
            </a:r>
            <a:r>
              <a:rPr sz="2800" spc="-110" dirty="0">
                <a:latin typeface="Times New Roman"/>
                <a:cs typeface="Times New Roman"/>
              </a:rPr>
              <a:t>possible </a:t>
            </a:r>
            <a:r>
              <a:rPr sz="2800" spc="-140" dirty="0">
                <a:latin typeface="Times New Roman"/>
                <a:cs typeface="Times New Roman"/>
              </a:rPr>
              <a:t>by </a:t>
            </a:r>
            <a:r>
              <a:rPr sz="2800" spc="-70" dirty="0">
                <a:latin typeface="Times New Roman"/>
                <a:cs typeface="Times New Roman"/>
              </a:rPr>
              <a:t>protecting </a:t>
            </a:r>
            <a:r>
              <a:rPr sz="2800" spc="-114" dirty="0">
                <a:latin typeface="Times New Roman"/>
                <a:cs typeface="Times New Roman"/>
              </a:rPr>
              <a:t>and shielding  </a:t>
            </a:r>
            <a:r>
              <a:rPr sz="2800" spc="-65" dirty="0">
                <a:latin typeface="Times New Roman"/>
                <a:cs typeface="Times New Roman"/>
              </a:rPr>
              <a:t>the earth </a:t>
            </a:r>
            <a:r>
              <a:rPr sz="2800" spc="-90" dirty="0">
                <a:latin typeface="Times New Roman"/>
                <a:cs typeface="Times New Roman"/>
              </a:rPr>
              <a:t>from </a:t>
            </a:r>
            <a:r>
              <a:rPr sz="2800" spc="-75" dirty="0">
                <a:latin typeface="Times New Roman"/>
                <a:cs typeface="Times New Roman"/>
              </a:rPr>
              <a:t>destructive </a:t>
            </a:r>
            <a:r>
              <a:rPr sz="2800" spc="-70" dirty="0">
                <a:latin typeface="Times New Roman"/>
                <a:cs typeface="Times New Roman"/>
              </a:rPr>
              <a:t>ultraviolet </a:t>
            </a:r>
            <a:r>
              <a:rPr sz="2800" spc="-140" dirty="0">
                <a:latin typeface="Times New Roman"/>
                <a:cs typeface="Times New Roman"/>
              </a:rPr>
              <a:t>(UV-B) </a:t>
            </a:r>
            <a:r>
              <a:rPr sz="2800" spc="-120" dirty="0">
                <a:latin typeface="Times New Roman"/>
                <a:cs typeface="Times New Roman"/>
              </a:rPr>
              <a:t>rays </a:t>
            </a:r>
            <a:r>
              <a:rPr sz="2800" spc="-90" dirty="0">
                <a:latin typeface="Times New Roman"/>
                <a:cs typeface="Times New Roman"/>
              </a:rPr>
              <a:t>produces from </a:t>
            </a:r>
            <a:r>
              <a:rPr sz="2800" spc="-60" dirty="0">
                <a:latin typeface="Times New Roman"/>
                <a:cs typeface="Times New Roman"/>
              </a:rPr>
              <a:t>the</a:t>
            </a:r>
            <a:r>
              <a:rPr sz="2800" spc="340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Times New Roman"/>
                <a:cs typeface="Times New Roman"/>
              </a:rPr>
              <a:t>sun.</a:t>
            </a:r>
            <a:endParaRPr sz="2800" dirty="0">
              <a:latin typeface="Times New Roman"/>
              <a:cs typeface="Times New Roman"/>
            </a:endParaRPr>
          </a:p>
          <a:p>
            <a:pPr marL="323850" marR="146685" indent="-273050" algn="just">
              <a:lnSpc>
                <a:spcPct val="100000"/>
              </a:lnSpc>
              <a:spcBef>
                <a:spcPts val="580"/>
              </a:spcBef>
              <a:buClr>
                <a:srgbClr val="2CA1BE"/>
              </a:buClr>
              <a:buSzPct val="85000"/>
              <a:buFont typeface="UnDotum"/>
              <a:buChar char=""/>
              <a:tabLst>
                <a:tab pos="323850" algn="l"/>
              </a:tabLst>
            </a:pPr>
            <a:r>
              <a:rPr sz="2800" spc="-110" dirty="0">
                <a:latin typeface="Times New Roman"/>
                <a:cs typeface="Times New Roman"/>
              </a:rPr>
              <a:t>Diminished </a:t>
            </a:r>
            <a:r>
              <a:rPr sz="2800" spc="-75" dirty="0">
                <a:latin typeface="Times New Roman"/>
                <a:cs typeface="Times New Roman"/>
              </a:rPr>
              <a:t>concentration </a:t>
            </a:r>
            <a:r>
              <a:rPr sz="2800" spc="-125" dirty="0">
                <a:latin typeface="Times New Roman"/>
                <a:cs typeface="Times New Roman"/>
              </a:rPr>
              <a:t>of </a:t>
            </a:r>
            <a:r>
              <a:rPr sz="2800" spc="-80" dirty="0">
                <a:latin typeface="Times New Roman"/>
                <a:cs typeface="Times New Roman"/>
              </a:rPr>
              <a:t>stratospheric </a:t>
            </a:r>
            <a:r>
              <a:rPr sz="2800" spc="-105" dirty="0">
                <a:latin typeface="Times New Roman"/>
                <a:cs typeface="Times New Roman"/>
              </a:rPr>
              <a:t>ozone </a:t>
            </a:r>
            <a:r>
              <a:rPr sz="2800" spc="-114" dirty="0">
                <a:latin typeface="Times New Roman"/>
                <a:cs typeface="Times New Roman"/>
              </a:rPr>
              <a:t>allows </a:t>
            </a:r>
            <a:r>
              <a:rPr sz="2800" spc="-30" dirty="0">
                <a:latin typeface="Times New Roman"/>
                <a:cs typeface="Times New Roman"/>
              </a:rPr>
              <a:t>to </a:t>
            </a:r>
            <a:r>
              <a:rPr sz="2800" spc="-130" dirty="0">
                <a:latin typeface="Times New Roman"/>
                <a:cs typeface="Times New Roman"/>
              </a:rPr>
              <a:t>amplify </a:t>
            </a:r>
            <a:r>
              <a:rPr sz="2800" spc="-65" dirty="0">
                <a:latin typeface="Times New Roman"/>
                <a:cs typeface="Times New Roman"/>
              </a:rPr>
              <a:t>the </a:t>
            </a:r>
            <a:r>
              <a:rPr sz="2800" spc="-100" dirty="0">
                <a:latin typeface="Times New Roman"/>
                <a:cs typeface="Times New Roman"/>
              </a:rPr>
              <a:t>amounts </a:t>
            </a:r>
            <a:r>
              <a:rPr sz="2800" spc="-125" dirty="0">
                <a:latin typeface="Times New Roman"/>
                <a:cs typeface="Times New Roman"/>
              </a:rPr>
              <a:t>of  </a:t>
            </a:r>
            <a:r>
              <a:rPr sz="2800" spc="-185" dirty="0">
                <a:latin typeface="Times New Roman"/>
                <a:cs typeface="Times New Roman"/>
              </a:rPr>
              <a:t>UV-B </a:t>
            </a:r>
            <a:r>
              <a:rPr sz="2800" spc="-30" dirty="0">
                <a:latin typeface="Times New Roman"/>
                <a:cs typeface="Times New Roman"/>
              </a:rPr>
              <a:t>to </a:t>
            </a:r>
            <a:r>
              <a:rPr sz="2800" spc="-95" dirty="0">
                <a:latin typeface="Times New Roman"/>
                <a:cs typeface="Times New Roman"/>
              </a:rPr>
              <a:t>spread </a:t>
            </a:r>
            <a:r>
              <a:rPr sz="2800" spc="-65" dirty="0">
                <a:latin typeface="Times New Roman"/>
                <a:cs typeface="Times New Roman"/>
              </a:rPr>
              <a:t>the </a:t>
            </a:r>
            <a:r>
              <a:rPr sz="2800" spc="-70" dirty="0">
                <a:latin typeface="Times New Roman"/>
                <a:cs typeface="Times New Roman"/>
              </a:rPr>
              <a:t>earth's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85" dirty="0">
                <a:latin typeface="Times New Roman"/>
                <a:cs typeface="Times New Roman"/>
              </a:rPr>
              <a:t>surface</a:t>
            </a:r>
            <a:r>
              <a:rPr sz="2800" spc="-85" dirty="0" smtClean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531</Words>
  <Application>Microsoft Office PowerPoint</Application>
  <PresentationFormat>On-screen Show (4:3)</PresentationFormat>
  <Paragraphs>50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Georgia</vt:lpstr>
      <vt:lpstr>Times New Roman</vt:lpstr>
      <vt:lpstr>UnDotum</vt:lpstr>
      <vt:lpstr>Office Theme</vt:lpstr>
      <vt:lpstr>Chlorofluorocarbons and its effects.</vt:lpstr>
      <vt:lpstr>PowerPoint Presentation</vt:lpstr>
      <vt:lpstr>Properties of CFC’s</vt:lpstr>
      <vt:lpstr>PowerPoint Presentation</vt:lpstr>
      <vt:lpstr>PowerPoint Presentation</vt:lpstr>
      <vt:lpstr>Impact of CFC’s Environment</vt:lpstr>
      <vt:lpstr>PowerPoint Presentation</vt:lpstr>
      <vt:lpstr>Impact of CFC’s Environment</vt:lpstr>
      <vt:lpstr>PowerPoint Presentation</vt:lpstr>
      <vt:lpstr>PowerPoint Presentation</vt:lpstr>
      <vt:lpstr>Various Environmental effects of CFC’s </vt:lpstr>
      <vt:lpstr>PowerPoint Presentation</vt:lpstr>
      <vt:lpstr>Climate change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Chlorofluorocarbons and its effects.</dc:title>
  <cp:lastModifiedBy>Mehmood</cp:lastModifiedBy>
  <cp:revision>18</cp:revision>
  <dcterms:created xsi:type="dcterms:W3CDTF">2021-03-13T11:40:55Z</dcterms:created>
  <dcterms:modified xsi:type="dcterms:W3CDTF">2021-03-15T06:21:59Z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2017-12-12T00:00:00Z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2021-03-13T00:00:00Z</vt:filetime>
  </property>
</Properties>
</file>