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79" r:id="rId3"/>
    <p:sldId id="280" r:id="rId4"/>
    <p:sldId id="281" r:id="rId5"/>
    <p:sldId id="283" r:id="rId6"/>
    <p:sldId id="284" r:id="rId7"/>
    <p:sldId id="263" r:id="rId8"/>
    <p:sldId id="257" r:id="rId9"/>
    <p:sldId id="262" r:id="rId10"/>
    <p:sldId id="258" r:id="rId11"/>
    <p:sldId id="259" r:id="rId12"/>
    <p:sldId id="260" r:id="rId13"/>
    <p:sldId id="264" r:id="rId14"/>
    <p:sldId id="265" r:id="rId15"/>
    <p:sldId id="261" r:id="rId16"/>
    <p:sldId id="266" r:id="rId17"/>
    <p:sldId id="267" r:id="rId18"/>
    <p:sldId id="268" r:id="rId19"/>
    <p:sldId id="269" r:id="rId20"/>
    <p:sldId id="270" r:id="rId21"/>
    <p:sldId id="271" r:id="rId22"/>
    <p:sldId id="272" r:id="rId23"/>
    <p:sldId id="273" r:id="rId24"/>
    <p:sldId id="274" r:id="rId25"/>
    <p:sldId id="27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0676" autoAdjust="0"/>
  </p:normalViewPr>
  <p:slideViewPr>
    <p:cSldViewPr>
      <p:cViewPr varScale="1">
        <p:scale>
          <a:sx n="43" d="100"/>
          <a:sy n="43" d="100"/>
        </p:scale>
        <p:origin x="-213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4C9AA1-A62C-484A-9E01-E812B65D8627}" type="datetimeFigureOut">
              <a:rPr lang="en-US" smtClean="0"/>
              <a:t>11/26/2020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AAF205-AD87-4498-8617-05739CFEFF1A}" type="slidenum">
              <a:rPr lang="en-US" smtClean="0"/>
              <a:t>‹#›</a:t>
            </a:fld>
            <a:endParaRPr lang="en-US"/>
          </a:p>
        </p:txBody>
      </p:sp>
    </p:spTree>
    <p:extLst>
      <p:ext uri="{BB962C8B-B14F-4D97-AF65-F5344CB8AC3E}">
        <p14:creationId xmlns:p14="http://schemas.microsoft.com/office/powerpoint/2010/main" val="467909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investopedia.com/terms/b/btoc.asp"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www.investopedia.com/terms/b/business-to-government.asp"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thebalancesmb.com/entrepreneur-simple-business-plan-template-4126711"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thebalancesmb.com/stakeholder-2502118"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investopedia.com/terms/b/bidder.asp"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thebalancesmb.com/entrepreneur-simple-business-plan-template-4126711"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s://www.thebalancesmb.com/stakeholder-2502118"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Customer</a:t>
            </a:r>
            <a:r>
              <a:rPr lang="en-US" sz="1200" b="0" i="0" kern="1200" dirty="0" smtClean="0">
                <a:solidFill>
                  <a:schemeClr val="tx1"/>
                </a:solidFill>
                <a:effectLst/>
                <a:latin typeface="+mn-lt"/>
                <a:ea typeface="+mn-ea"/>
                <a:cs typeface="+mn-cs"/>
              </a:rPr>
              <a:t> is the one who is purchasing the goods. </a:t>
            </a:r>
            <a:r>
              <a:rPr lang="en-US" sz="1200" b="1" i="0" kern="1200" dirty="0" smtClean="0">
                <a:solidFill>
                  <a:schemeClr val="tx1"/>
                </a:solidFill>
                <a:effectLst/>
                <a:latin typeface="+mn-lt"/>
                <a:ea typeface="+mn-ea"/>
                <a:cs typeface="+mn-cs"/>
              </a:rPr>
              <a:t>Consumer</a:t>
            </a:r>
            <a:r>
              <a:rPr lang="en-US" sz="1200" b="0" i="0" kern="1200" dirty="0" smtClean="0">
                <a:solidFill>
                  <a:schemeClr val="tx1"/>
                </a:solidFill>
                <a:effectLst/>
                <a:latin typeface="+mn-lt"/>
                <a:ea typeface="+mn-ea"/>
                <a:cs typeface="+mn-cs"/>
              </a:rPr>
              <a:t> is the one who is the end user of any goods or services. </a:t>
            </a:r>
            <a:r>
              <a:rPr lang="en-US" sz="1200" b="1" i="0" kern="1200" dirty="0" smtClean="0">
                <a:solidFill>
                  <a:schemeClr val="tx1"/>
                </a:solidFill>
                <a:effectLst/>
                <a:latin typeface="+mn-lt"/>
                <a:ea typeface="+mn-ea"/>
                <a:cs typeface="+mn-cs"/>
              </a:rPr>
              <a:t>Consumers</a:t>
            </a:r>
            <a:r>
              <a:rPr lang="en-US" sz="1200" b="0" i="0" kern="1200" dirty="0" smtClean="0">
                <a:solidFill>
                  <a:schemeClr val="tx1"/>
                </a:solidFill>
                <a:effectLst/>
                <a:latin typeface="+mn-lt"/>
                <a:ea typeface="+mn-ea"/>
                <a:cs typeface="+mn-cs"/>
              </a:rPr>
              <a:t> are unable to resell any product or service. </a:t>
            </a:r>
            <a:r>
              <a:rPr lang="en-US" sz="1200" b="1" i="0" kern="1200" dirty="0" smtClean="0">
                <a:solidFill>
                  <a:schemeClr val="tx1"/>
                </a:solidFill>
                <a:effectLst/>
                <a:latin typeface="+mn-lt"/>
                <a:ea typeface="+mn-ea"/>
                <a:cs typeface="+mn-cs"/>
              </a:rPr>
              <a:t>Customers</a:t>
            </a:r>
            <a:r>
              <a:rPr lang="en-US" sz="1200" b="0" i="0" kern="1200" dirty="0" smtClean="0">
                <a:solidFill>
                  <a:schemeClr val="tx1"/>
                </a:solidFill>
                <a:effectLst/>
                <a:latin typeface="+mn-lt"/>
                <a:ea typeface="+mn-ea"/>
                <a:cs typeface="+mn-cs"/>
              </a:rPr>
              <a:t> need to purchase a product or service in order to use it.</a:t>
            </a:r>
          </a:p>
          <a:p>
            <a:r>
              <a:rPr lang="en-US" sz="1200" b="0" i="0" kern="1200" dirty="0" smtClean="0">
                <a:solidFill>
                  <a:schemeClr val="tx1"/>
                </a:solidFill>
                <a:effectLst/>
                <a:latin typeface="+mn-lt"/>
                <a:ea typeface="+mn-ea"/>
                <a:cs typeface="+mn-cs"/>
              </a:rPr>
              <a:t/>
            </a:r>
            <a:br>
              <a:rPr lang="en-US" sz="1200" b="0" i="0" kern="1200" dirty="0" smtClean="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B5AAF205-AD87-4498-8617-05739CFEFF1A}" type="slidenum">
              <a:rPr lang="en-US" smtClean="0"/>
              <a:t>2</a:t>
            </a:fld>
            <a:endParaRPr lang="en-US"/>
          </a:p>
        </p:txBody>
      </p:sp>
    </p:spTree>
    <p:extLst>
      <p:ext uri="{BB962C8B-B14F-4D97-AF65-F5344CB8AC3E}">
        <p14:creationId xmlns:p14="http://schemas.microsoft.com/office/powerpoint/2010/main" val="19444445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put (someone or something) into a situation in which there is a danger of loss, harm, or failure.</a:t>
            </a:r>
            <a:endParaRPr lang="en-US" dirty="0"/>
          </a:p>
        </p:txBody>
      </p:sp>
      <p:sp>
        <p:nvSpPr>
          <p:cNvPr id="4" name="Slide Number Placeholder 3"/>
          <p:cNvSpPr>
            <a:spLocks noGrp="1"/>
          </p:cNvSpPr>
          <p:nvPr>
            <p:ph type="sldNum" sz="quarter" idx="10"/>
          </p:nvPr>
        </p:nvSpPr>
        <p:spPr/>
        <p:txBody>
          <a:bodyPr/>
          <a:lstStyle/>
          <a:p>
            <a:fld id="{B5AAF205-AD87-4498-8617-05739CFEFF1A}" type="slidenum">
              <a:rPr lang="en-US" smtClean="0"/>
              <a:t>18</a:t>
            </a:fld>
            <a:endParaRPr lang="en-US"/>
          </a:p>
        </p:txBody>
      </p:sp>
    </p:spTree>
    <p:extLst>
      <p:ext uri="{BB962C8B-B14F-4D97-AF65-F5344CB8AC3E}">
        <p14:creationId xmlns:p14="http://schemas.microsoft.com/office/powerpoint/2010/main" val="3960137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Business-to-business (B2B), also called B-to-B, is a form of transaction between businesses, such as one involving a manufacturer and wholesaler, or a wholesaler and a retailer. Business-to-business refers to business that is conducted between companies, rather than between a company and individual consumer. Business-to-business stands in contrast to </a:t>
            </a:r>
            <a:r>
              <a:rPr lang="en-US" sz="1200" b="0" i="0" u="sng" kern="1200" dirty="0" smtClean="0">
                <a:solidFill>
                  <a:schemeClr val="tx1"/>
                </a:solidFill>
                <a:effectLst/>
                <a:latin typeface="+mn-lt"/>
                <a:ea typeface="+mn-ea"/>
                <a:cs typeface="+mn-cs"/>
                <a:hlinkClick r:id="rId3"/>
              </a:rPr>
              <a:t>business-to-consumer</a:t>
            </a:r>
            <a:r>
              <a:rPr lang="en-US" sz="1200" b="0" i="0" kern="1200" dirty="0" smtClean="0">
                <a:solidFill>
                  <a:schemeClr val="tx1"/>
                </a:solidFill>
                <a:effectLst/>
                <a:latin typeface="+mn-lt"/>
                <a:ea typeface="+mn-ea"/>
                <a:cs typeface="+mn-cs"/>
              </a:rPr>
              <a:t> (B2C) and </a:t>
            </a:r>
            <a:r>
              <a:rPr lang="en-US" sz="1200" b="0" i="0" u="sng" kern="1200" dirty="0" smtClean="0">
                <a:solidFill>
                  <a:schemeClr val="tx1"/>
                </a:solidFill>
                <a:effectLst/>
                <a:latin typeface="+mn-lt"/>
                <a:ea typeface="+mn-ea"/>
                <a:cs typeface="+mn-cs"/>
                <a:hlinkClick r:id="rId4"/>
              </a:rPr>
              <a:t>business-to-government</a:t>
            </a:r>
            <a:r>
              <a:rPr lang="en-US" sz="1200" b="0" i="0" kern="1200" dirty="0" smtClean="0">
                <a:solidFill>
                  <a:schemeClr val="tx1"/>
                </a:solidFill>
                <a:effectLst/>
                <a:latin typeface="+mn-lt"/>
                <a:ea typeface="+mn-ea"/>
                <a:cs typeface="+mn-cs"/>
              </a:rPr>
              <a:t> (B2G) transactions.</a:t>
            </a:r>
            <a:endParaRPr lang="en-US" dirty="0"/>
          </a:p>
        </p:txBody>
      </p:sp>
      <p:sp>
        <p:nvSpPr>
          <p:cNvPr id="4" name="Slide Number Placeholder 3"/>
          <p:cNvSpPr>
            <a:spLocks noGrp="1"/>
          </p:cNvSpPr>
          <p:nvPr>
            <p:ph type="sldNum" sz="quarter" idx="10"/>
          </p:nvPr>
        </p:nvSpPr>
        <p:spPr/>
        <p:txBody>
          <a:bodyPr/>
          <a:lstStyle/>
          <a:p>
            <a:fld id="{B5AAF205-AD87-4498-8617-05739CFEFF1A}" type="slidenum">
              <a:rPr lang="en-US" smtClean="0"/>
              <a:t>4</a:t>
            </a:fld>
            <a:endParaRPr lang="en-US"/>
          </a:p>
        </p:txBody>
      </p:sp>
    </p:spTree>
    <p:extLst>
      <p:ext uri="{BB962C8B-B14F-4D97-AF65-F5344CB8AC3E}">
        <p14:creationId xmlns:p14="http://schemas.microsoft.com/office/powerpoint/2010/main" val="19069163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Vendors</a:t>
            </a:r>
            <a:r>
              <a:rPr lang="en-US" sz="1200" b="0" i="0" kern="1200" dirty="0" smtClean="0">
                <a:solidFill>
                  <a:schemeClr val="tx1"/>
                </a:solidFill>
                <a:effectLst/>
                <a:latin typeface="+mn-lt"/>
                <a:ea typeface="+mn-ea"/>
                <a:cs typeface="+mn-cs"/>
              </a:rPr>
              <a:t>, suppliers, and outside organizations are external </a:t>
            </a:r>
            <a:r>
              <a:rPr lang="en-US" sz="1200" b="1" i="0" kern="1200" dirty="0" smtClean="0">
                <a:solidFill>
                  <a:schemeClr val="tx1"/>
                </a:solidFill>
                <a:effectLst/>
                <a:latin typeface="+mn-lt"/>
                <a:ea typeface="+mn-ea"/>
                <a:cs typeface="+mn-cs"/>
              </a:rPr>
              <a:t>stakeholders</a:t>
            </a:r>
            <a:r>
              <a:rPr lang="en-US" sz="1200" b="0" i="0" kern="1200" dirty="0" smtClean="0">
                <a:solidFill>
                  <a:schemeClr val="tx1"/>
                </a:solidFill>
                <a:effectLst/>
                <a:latin typeface="+mn-lt"/>
                <a:ea typeface="+mn-ea"/>
                <a:cs typeface="+mn-cs"/>
              </a:rPr>
              <a:t> because they supply needed elements for a project's success, they need to stay in communication at all times on goals, milestones and deliverables. ... The management of </a:t>
            </a:r>
            <a:r>
              <a:rPr lang="en-US" sz="1200" b="1" i="0" kern="1200" dirty="0" smtClean="0">
                <a:solidFill>
                  <a:schemeClr val="tx1"/>
                </a:solidFill>
                <a:effectLst/>
                <a:latin typeface="+mn-lt"/>
                <a:ea typeface="+mn-ea"/>
                <a:cs typeface="+mn-cs"/>
              </a:rPr>
              <a:t>stakeholder</a:t>
            </a:r>
            <a:r>
              <a:rPr lang="en-US" sz="1200" b="0" i="0" kern="1200" dirty="0" smtClean="0">
                <a:solidFill>
                  <a:schemeClr val="tx1"/>
                </a:solidFill>
                <a:effectLst/>
                <a:latin typeface="+mn-lt"/>
                <a:ea typeface="+mn-ea"/>
                <a:cs typeface="+mn-cs"/>
              </a:rPr>
              <a:t> responsibility is very important to the success of a project.</a:t>
            </a:r>
            <a:endParaRPr lang="en-US" dirty="0"/>
          </a:p>
        </p:txBody>
      </p:sp>
      <p:sp>
        <p:nvSpPr>
          <p:cNvPr id="4" name="Slide Number Placeholder 3"/>
          <p:cNvSpPr>
            <a:spLocks noGrp="1"/>
          </p:cNvSpPr>
          <p:nvPr>
            <p:ph type="sldNum" sz="quarter" idx="10"/>
          </p:nvPr>
        </p:nvSpPr>
        <p:spPr/>
        <p:txBody>
          <a:bodyPr/>
          <a:lstStyle/>
          <a:p>
            <a:fld id="{B5AAF205-AD87-4498-8617-05739CFEFF1A}" type="slidenum">
              <a:rPr lang="en-US" smtClean="0"/>
              <a:t>6</a:t>
            </a:fld>
            <a:endParaRPr lang="en-US"/>
          </a:p>
        </p:txBody>
      </p:sp>
    </p:spTree>
    <p:extLst>
      <p:ext uri="{BB962C8B-B14F-4D97-AF65-F5344CB8AC3E}">
        <p14:creationId xmlns:p14="http://schemas.microsoft.com/office/powerpoint/2010/main" val="898708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for a company, the </a:t>
            </a:r>
            <a:r>
              <a:rPr lang="en-US" sz="1200" b="0" i="0" u="none" strike="noStrike" kern="1200" dirty="0" smtClean="0">
                <a:solidFill>
                  <a:schemeClr val="tx1"/>
                </a:solidFill>
                <a:effectLst/>
                <a:latin typeface="+mn-lt"/>
                <a:ea typeface="+mn-ea"/>
                <a:cs typeface="+mn-cs"/>
                <a:hlinkClick r:id="rId3"/>
              </a:rPr>
              <a:t>proposal evaluation</a:t>
            </a:r>
            <a:r>
              <a:rPr lang="en-US" sz="1200" b="0" i="0" kern="1200" dirty="0" smtClean="0">
                <a:solidFill>
                  <a:schemeClr val="tx1"/>
                </a:solidFill>
                <a:effectLst/>
                <a:latin typeface="+mn-lt"/>
                <a:ea typeface="+mn-ea"/>
                <a:cs typeface="+mn-cs"/>
              </a:rPr>
              <a:t> for the vendor selection process for smaller projects and commodities can be relatively straightforward. For bigger projects, complex parts or multifaceted services, evaluating proposals and coming to a consensus will be more involved. The main objective of this phase is to minimize human emotion and political positioning to arrive at a decision that is in the best interest of the company. Be thorough in your investigation, seek input from all </a:t>
            </a:r>
            <a:r>
              <a:rPr lang="en-US" sz="1200" b="0" i="0" u="none" strike="noStrike" kern="1200" dirty="0" smtClean="0">
                <a:solidFill>
                  <a:schemeClr val="tx1"/>
                </a:solidFill>
                <a:effectLst/>
                <a:latin typeface="+mn-lt"/>
                <a:ea typeface="+mn-ea"/>
                <a:cs typeface="+mn-cs"/>
                <a:hlinkClick r:id="rId4"/>
              </a:rPr>
              <a:t>stakeholders</a:t>
            </a:r>
            <a:r>
              <a:rPr lang="en-US" sz="1200" b="0" i="0" kern="1200" dirty="0" smtClean="0">
                <a:solidFill>
                  <a:schemeClr val="tx1"/>
                </a:solidFill>
                <a:effectLst/>
                <a:latin typeface="+mn-lt"/>
                <a:ea typeface="+mn-ea"/>
                <a:cs typeface="+mn-cs"/>
              </a:rPr>
              <a:t> and use the following methodology to lead the team to a unified vendor selection decision</a:t>
            </a:r>
            <a:endParaRPr lang="en-US" dirty="0"/>
          </a:p>
        </p:txBody>
      </p:sp>
      <p:sp>
        <p:nvSpPr>
          <p:cNvPr id="4" name="Slide Number Placeholder 3"/>
          <p:cNvSpPr>
            <a:spLocks noGrp="1"/>
          </p:cNvSpPr>
          <p:nvPr>
            <p:ph type="sldNum" sz="quarter" idx="10"/>
          </p:nvPr>
        </p:nvSpPr>
        <p:spPr/>
        <p:txBody>
          <a:bodyPr/>
          <a:lstStyle/>
          <a:p>
            <a:fld id="{B5AAF205-AD87-4498-8617-05739CFEFF1A}" type="slidenum">
              <a:rPr lang="en-US" smtClean="0"/>
              <a:t>7</a:t>
            </a:fld>
            <a:endParaRPr lang="en-US"/>
          </a:p>
        </p:txBody>
      </p:sp>
    </p:spTree>
    <p:extLst>
      <p:ext uri="{BB962C8B-B14F-4D97-AF65-F5344CB8AC3E}">
        <p14:creationId xmlns:p14="http://schemas.microsoft.com/office/powerpoint/2010/main" val="3935487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Technical requirements usually depend on easily-measurable parameters such as availability, reliability, and performance. </a:t>
            </a:r>
          </a:p>
          <a:p>
            <a:r>
              <a:rPr lang="en-US" sz="1200" b="0" i="0" kern="1200" dirty="0" smtClean="0">
                <a:solidFill>
                  <a:schemeClr val="tx1"/>
                </a:solidFill>
                <a:effectLst/>
                <a:latin typeface="+mn-lt"/>
                <a:ea typeface="+mn-ea"/>
                <a:cs typeface="+mn-cs"/>
              </a:rPr>
              <a:t>he “why,” the “what,” and the “how”</a:t>
            </a:r>
          </a:p>
          <a:p>
            <a:r>
              <a:rPr lang="en-US" sz="1200" b="0" i="0" kern="1200" dirty="0" smtClean="0">
                <a:solidFill>
                  <a:schemeClr val="tx1"/>
                </a:solidFill>
                <a:effectLst/>
                <a:latin typeface="+mn-lt"/>
                <a:ea typeface="+mn-ea"/>
                <a:cs typeface="+mn-cs"/>
              </a:rPr>
              <a:t>Price. Your goal should always be to get the maximum value for the lowest possible </a:t>
            </a:r>
            <a:r>
              <a:rPr lang="en-US" sz="1200" b="1" i="0" kern="1200" dirty="0" smtClean="0">
                <a:solidFill>
                  <a:schemeClr val="tx1"/>
                </a:solidFill>
                <a:effectLst/>
                <a:latin typeface="+mn-lt"/>
                <a:ea typeface="+mn-ea"/>
                <a:cs typeface="+mn-cs"/>
              </a:rPr>
              <a:t>cost</a:t>
            </a:r>
            <a:r>
              <a:rPr lang="en-US" sz="1200" b="0" i="0" kern="1200" dirty="0" smtClean="0">
                <a:solidFill>
                  <a:schemeClr val="tx1"/>
                </a:solidFill>
                <a:effectLst/>
                <a:latin typeface="+mn-lt"/>
                <a:ea typeface="+mn-ea"/>
                <a:cs typeface="+mn-cs"/>
              </a:rPr>
              <a:t>. ...</a:t>
            </a:r>
          </a:p>
          <a:p>
            <a:r>
              <a:rPr lang="en-US" sz="1200" b="0" i="0" kern="1200" dirty="0" smtClean="0">
                <a:solidFill>
                  <a:schemeClr val="tx1"/>
                </a:solidFill>
                <a:effectLst/>
                <a:latin typeface="+mn-lt"/>
                <a:ea typeface="+mn-ea"/>
                <a:cs typeface="+mn-cs"/>
              </a:rPr>
              <a:t>Quality of Product or Service. ...</a:t>
            </a:r>
          </a:p>
          <a:p>
            <a:r>
              <a:rPr lang="en-US" sz="1200" b="0" i="0" kern="1200" dirty="0" smtClean="0">
                <a:solidFill>
                  <a:schemeClr val="tx1"/>
                </a:solidFill>
                <a:effectLst/>
                <a:latin typeface="+mn-lt"/>
                <a:ea typeface="+mn-ea"/>
                <a:cs typeface="+mn-cs"/>
              </a:rPr>
              <a:t>Check References. ...</a:t>
            </a:r>
          </a:p>
          <a:p>
            <a:r>
              <a:rPr lang="en-US" sz="1200" b="0" i="0" kern="1200" dirty="0" smtClean="0">
                <a:solidFill>
                  <a:schemeClr val="tx1"/>
                </a:solidFill>
                <a:effectLst/>
                <a:latin typeface="+mn-lt"/>
                <a:ea typeface="+mn-ea"/>
                <a:cs typeface="+mn-cs"/>
              </a:rPr>
              <a:t>Customer Service. ...</a:t>
            </a:r>
          </a:p>
          <a:p>
            <a:r>
              <a:rPr lang="en-US" sz="1200" b="0" i="0" kern="1200" dirty="0" smtClean="0">
                <a:solidFill>
                  <a:schemeClr val="tx1"/>
                </a:solidFill>
                <a:effectLst/>
                <a:latin typeface="+mn-lt"/>
                <a:ea typeface="+mn-ea"/>
                <a:cs typeface="+mn-cs"/>
              </a:rPr>
              <a:t>Ethics and Integrity of The Vendor. ...</a:t>
            </a:r>
          </a:p>
          <a:p>
            <a:r>
              <a:rPr lang="en-US" sz="1200" b="0" i="0" kern="1200" dirty="0" smtClean="0">
                <a:solidFill>
                  <a:schemeClr val="tx1"/>
                </a:solidFill>
                <a:effectLst/>
                <a:latin typeface="+mn-lt"/>
                <a:ea typeface="+mn-ea"/>
                <a:cs typeface="+mn-cs"/>
              </a:rPr>
              <a:t>Professional Employees. ...</a:t>
            </a:r>
          </a:p>
          <a:p>
            <a:r>
              <a:rPr lang="en-US" sz="1200" b="0" i="0" kern="1200" dirty="0" smtClean="0">
                <a:solidFill>
                  <a:schemeClr val="tx1"/>
                </a:solidFill>
                <a:effectLst/>
                <a:latin typeface="+mn-lt"/>
                <a:ea typeface="+mn-ea"/>
                <a:cs typeface="+mn-cs"/>
              </a:rPr>
              <a:t>Recommendations from Others. ...</a:t>
            </a:r>
          </a:p>
          <a:p>
            <a:r>
              <a:rPr lang="en-US" sz="1200" b="0" i="0" kern="1200" dirty="0" smtClean="0">
                <a:solidFill>
                  <a:schemeClr val="tx1"/>
                </a:solidFill>
                <a:effectLst/>
                <a:latin typeface="+mn-lt"/>
                <a:ea typeface="+mn-ea"/>
                <a:cs typeface="+mn-cs"/>
              </a:rPr>
              <a:t>Existing Relationships.</a:t>
            </a:r>
          </a:p>
          <a:p>
            <a:endParaRPr lang="en-US" dirty="0"/>
          </a:p>
        </p:txBody>
      </p:sp>
      <p:sp>
        <p:nvSpPr>
          <p:cNvPr id="4" name="Slide Number Placeholder 3"/>
          <p:cNvSpPr>
            <a:spLocks noGrp="1"/>
          </p:cNvSpPr>
          <p:nvPr>
            <p:ph type="sldNum" sz="quarter" idx="10"/>
          </p:nvPr>
        </p:nvSpPr>
        <p:spPr/>
        <p:txBody>
          <a:bodyPr/>
          <a:lstStyle/>
          <a:p>
            <a:fld id="{B5AAF205-AD87-4498-8617-05739CFEFF1A}" type="slidenum">
              <a:rPr lang="en-US" smtClean="0"/>
              <a:t>9</a:t>
            </a:fld>
            <a:endParaRPr lang="en-US"/>
          </a:p>
        </p:txBody>
      </p:sp>
    </p:spTree>
    <p:extLst>
      <p:ext uri="{BB962C8B-B14F-4D97-AF65-F5344CB8AC3E}">
        <p14:creationId xmlns:p14="http://schemas.microsoft.com/office/powerpoint/2010/main" val="2544165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 </a:t>
            </a:r>
            <a:r>
              <a:rPr lang="en-US" sz="1200" b="1" i="0" kern="1200" dirty="0" smtClean="0">
                <a:solidFill>
                  <a:schemeClr val="tx1"/>
                </a:solidFill>
                <a:effectLst/>
                <a:latin typeface="+mn-lt"/>
                <a:ea typeface="+mn-ea"/>
                <a:cs typeface="+mn-cs"/>
              </a:rPr>
              <a:t>request for information</a:t>
            </a:r>
            <a:r>
              <a:rPr lang="en-US" sz="1200" b="0" i="0" kern="120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RFI</a:t>
            </a:r>
            <a:r>
              <a:rPr lang="en-US" sz="1200" b="0" i="0" kern="1200" dirty="0" smtClean="0">
                <a:solidFill>
                  <a:schemeClr val="tx1"/>
                </a:solidFill>
                <a:effectLst/>
                <a:latin typeface="+mn-lt"/>
                <a:ea typeface="+mn-ea"/>
                <a:cs typeface="+mn-cs"/>
              </a:rPr>
              <a:t>) is a common business process whose purpose is to collect written </a:t>
            </a:r>
            <a:r>
              <a:rPr lang="en-US" sz="1200" b="1" i="0" kern="1200" dirty="0" smtClean="0">
                <a:solidFill>
                  <a:schemeClr val="tx1"/>
                </a:solidFill>
                <a:effectLst/>
                <a:latin typeface="+mn-lt"/>
                <a:ea typeface="+mn-ea"/>
                <a:cs typeface="+mn-cs"/>
              </a:rPr>
              <a:t>information</a:t>
            </a:r>
            <a:r>
              <a:rPr lang="en-US" sz="1200" b="0" i="0" kern="1200" dirty="0" smtClean="0">
                <a:solidFill>
                  <a:schemeClr val="tx1"/>
                </a:solidFill>
                <a:effectLst/>
                <a:latin typeface="+mn-lt"/>
                <a:ea typeface="+mn-ea"/>
                <a:cs typeface="+mn-cs"/>
              </a:rPr>
              <a:t> about the capabilities of various suppliers. Normally it follows a format that can be used for comparative purposes.</a:t>
            </a:r>
            <a:endParaRPr lang="en-US" dirty="0"/>
          </a:p>
        </p:txBody>
      </p:sp>
      <p:sp>
        <p:nvSpPr>
          <p:cNvPr id="4" name="Slide Number Placeholder 3"/>
          <p:cNvSpPr>
            <a:spLocks noGrp="1"/>
          </p:cNvSpPr>
          <p:nvPr>
            <p:ph type="sldNum" sz="quarter" idx="10"/>
          </p:nvPr>
        </p:nvSpPr>
        <p:spPr/>
        <p:txBody>
          <a:bodyPr/>
          <a:lstStyle/>
          <a:p>
            <a:fld id="{B5AAF205-AD87-4498-8617-05739CFEFF1A}" type="slidenum">
              <a:rPr lang="en-US" smtClean="0"/>
              <a:t>10</a:t>
            </a:fld>
            <a:endParaRPr lang="en-US"/>
          </a:p>
        </p:txBody>
      </p:sp>
    </p:spTree>
    <p:extLst>
      <p:ext uri="{BB962C8B-B14F-4D97-AF65-F5344CB8AC3E}">
        <p14:creationId xmlns:p14="http://schemas.microsoft.com/office/powerpoint/2010/main" val="42364372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 request for proposal (RFP) is a business document that announces and provides details about a project, as well as solicits bids from contractors who will help complete the project. Most organizations prefer using RFPs, and, in many cases, governments only use requests for proposal. A request for proposal for a specific program may require the company to review the bids to examine their feasibility, the health of the bidding company, and the </a:t>
            </a:r>
            <a:r>
              <a:rPr lang="en-US" sz="1200" b="0" i="0" u="sng" kern="1200" dirty="0" smtClean="0">
                <a:solidFill>
                  <a:schemeClr val="tx1"/>
                </a:solidFill>
                <a:effectLst/>
                <a:latin typeface="+mn-lt"/>
                <a:ea typeface="+mn-ea"/>
                <a:cs typeface="+mn-cs"/>
                <a:hlinkClick r:id="rId3"/>
              </a:rPr>
              <a:t>bidder</a:t>
            </a:r>
            <a:r>
              <a:rPr lang="en-US" sz="1200" b="0" i="0" kern="1200" dirty="0" smtClean="0">
                <a:solidFill>
                  <a:schemeClr val="tx1"/>
                </a:solidFill>
                <a:effectLst/>
                <a:latin typeface="+mn-lt"/>
                <a:ea typeface="+mn-ea"/>
                <a:cs typeface="+mn-cs"/>
              </a:rPr>
              <a:t>'s ability to do what is proposed.</a:t>
            </a:r>
          </a:p>
          <a:p>
            <a:r>
              <a:rPr lang="en-US" sz="1200" b="1" i="0" kern="1200" dirty="0" smtClean="0">
                <a:solidFill>
                  <a:schemeClr val="tx1"/>
                </a:solidFill>
                <a:effectLst/>
                <a:latin typeface="+mn-lt"/>
                <a:ea typeface="+mn-ea"/>
                <a:cs typeface="+mn-cs"/>
              </a:rPr>
              <a:t>Read on to learn more about what goes into each of these sections so that you can build an RFP of your own.</a:t>
            </a: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Background/Introduction. ...</a:t>
            </a:r>
          </a:p>
          <a:p>
            <a:r>
              <a:rPr lang="en-US" sz="1200" b="0" i="0" kern="1200" dirty="0" smtClean="0">
                <a:solidFill>
                  <a:schemeClr val="tx1"/>
                </a:solidFill>
                <a:effectLst/>
                <a:latin typeface="+mn-lt"/>
                <a:ea typeface="+mn-ea"/>
                <a:cs typeface="+mn-cs"/>
              </a:rPr>
              <a:t>Project Goals and Scope of Services. ...</a:t>
            </a:r>
          </a:p>
          <a:p>
            <a:r>
              <a:rPr lang="en-US" sz="1200" b="0" i="0" kern="1200" dirty="0" smtClean="0">
                <a:solidFill>
                  <a:schemeClr val="tx1"/>
                </a:solidFill>
                <a:effectLst/>
                <a:latin typeface="+mn-lt"/>
                <a:ea typeface="+mn-ea"/>
                <a:cs typeface="+mn-cs"/>
              </a:rPr>
              <a:t>Anticipated Selection Schedule. ...</a:t>
            </a:r>
          </a:p>
          <a:p>
            <a:r>
              <a:rPr lang="en-US" sz="1200" b="0" i="0" kern="1200" dirty="0" smtClean="0">
                <a:solidFill>
                  <a:schemeClr val="tx1"/>
                </a:solidFill>
                <a:effectLst/>
                <a:latin typeface="+mn-lt"/>
                <a:ea typeface="+mn-ea"/>
                <a:cs typeface="+mn-cs"/>
              </a:rPr>
              <a:t>Time and Place of Submission of </a:t>
            </a:r>
            <a:r>
              <a:rPr lang="en-US" sz="1200" b="1" i="0" kern="1200" dirty="0" smtClean="0">
                <a:solidFill>
                  <a:schemeClr val="tx1"/>
                </a:solidFill>
                <a:effectLst/>
                <a:latin typeface="+mn-lt"/>
                <a:ea typeface="+mn-ea"/>
                <a:cs typeface="+mn-cs"/>
              </a:rPr>
              <a:t>Proposals</a:t>
            </a:r>
            <a:r>
              <a:rPr lang="en-US" sz="1200" b="0" i="0" kern="1200" dirty="0" smtClean="0">
                <a:solidFill>
                  <a:schemeClr val="tx1"/>
                </a:solidFill>
                <a:effectLst/>
                <a:latin typeface="+mn-lt"/>
                <a:ea typeface="+mn-ea"/>
                <a:cs typeface="+mn-cs"/>
              </a:rPr>
              <a:t>. ...</a:t>
            </a:r>
          </a:p>
          <a:p>
            <a:r>
              <a:rPr lang="en-US" sz="1200" b="0" i="0" kern="1200" dirty="0" smtClean="0">
                <a:solidFill>
                  <a:schemeClr val="tx1"/>
                </a:solidFill>
                <a:effectLst/>
                <a:latin typeface="+mn-lt"/>
                <a:ea typeface="+mn-ea"/>
                <a:cs typeface="+mn-cs"/>
              </a:rPr>
              <a:t>Timeline. ...</a:t>
            </a:r>
          </a:p>
          <a:p>
            <a:r>
              <a:rPr lang="en-US" sz="1200" b="0" i="0" kern="1200" dirty="0" smtClean="0">
                <a:solidFill>
                  <a:schemeClr val="tx1"/>
                </a:solidFill>
                <a:effectLst/>
                <a:latin typeface="+mn-lt"/>
                <a:ea typeface="+mn-ea"/>
                <a:cs typeface="+mn-cs"/>
              </a:rPr>
              <a:t>Elements of </a:t>
            </a:r>
            <a:r>
              <a:rPr lang="en-US" sz="1200" b="1" i="0" kern="1200" dirty="0" smtClean="0">
                <a:solidFill>
                  <a:schemeClr val="tx1"/>
                </a:solidFill>
                <a:effectLst/>
                <a:latin typeface="+mn-lt"/>
                <a:ea typeface="+mn-ea"/>
                <a:cs typeface="+mn-cs"/>
              </a:rPr>
              <a:t>Proposal</a:t>
            </a:r>
            <a:r>
              <a:rPr lang="en-US" sz="1200" b="0" i="0" kern="1200" dirty="0" smtClean="0">
                <a:solidFill>
                  <a:schemeClr val="tx1"/>
                </a:solidFill>
                <a:effectLst/>
                <a:latin typeface="+mn-lt"/>
                <a:ea typeface="+mn-ea"/>
                <a:cs typeface="+mn-cs"/>
              </a:rPr>
              <a:t>. ...</a:t>
            </a:r>
          </a:p>
          <a:p>
            <a:r>
              <a:rPr lang="en-US" sz="1200" b="0" i="0" kern="1200" dirty="0" smtClean="0">
                <a:solidFill>
                  <a:schemeClr val="tx1"/>
                </a:solidFill>
                <a:effectLst/>
                <a:latin typeface="+mn-lt"/>
                <a:ea typeface="+mn-ea"/>
                <a:cs typeface="+mn-cs"/>
              </a:rPr>
              <a:t>Evaluation Criteria. ...</a:t>
            </a:r>
          </a:p>
          <a:p>
            <a:r>
              <a:rPr lang="en-US" sz="1200" b="0" i="0" kern="1200" dirty="0" smtClean="0">
                <a:solidFill>
                  <a:schemeClr val="tx1"/>
                </a:solidFill>
                <a:effectLst/>
                <a:latin typeface="+mn-lt"/>
                <a:ea typeface="+mn-ea"/>
                <a:cs typeface="+mn-cs"/>
              </a:rPr>
              <a:t>Possible Roadblocks.</a:t>
            </a:r>
          </a:p>
          <a:p>
            <a:endParaRPr lang="en-US" dirty="0"/>
          </a:p>
        </p:txBody>
      </p:sp>
      <p:sp>
        <p:nvSpPr>
          <p:cNvPr id="4" name="Slide Number Placeholder 3"/>
          <p:cNvSpPr>
            <a:spLocks noGrp="1"/>
          </p:cNvSpPr>
          <p:nvPr>
            <p:ph type="sldNum" sz="quarter" idx="10"/>
          </p:nvPr>
        </p:nvSpPr>
        <p:spPr/>
        <p:txBody>
          <a:bodyPr/>
          <a:lstStyle/>
          <a:p>
            <a:fld id="{B5AAF205-AD87-4498-8617-05739CFEFF1A}" type="slidenum">
              <a:rPr lang="en-US" smtClean="0"/>
              <a:t>12</a:t>
            </a:fld>
            <a:endParaRPr lang="en-US"/>
          </a:p>
        </p:txBody>
      </p:sp>
    </p:spTree>
    <p:extLst>
      <p:ext uri="{BB962C8B-B14F-4D97-AF65-F5344CB8AC3E}">
        <p14:creationId xmlns:p14="http://schemas.microsoft.com/office/powerpoint/2010/main" val="613236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for a company, the </a:t>
            </a:r>
            <a:r>
              <a:rPr lang="en-US" sz="1200" b="0" i="0" u="none" strike="noStrike" kern="1200" dirty="0" smtClean="0">
                <a:solidFill>
                  <a:schemeClr val="tx1"/>
                </a:solidFill>
                <a:effectLst/>
                <a:latin typeface="+mn-lt"/>
                <a:ea typeface="+mn-ea"/>
                <a:cs typeface="+mn-cs"/>
                <a:hlinkClick r:id="rId3"/>
              </a:rPr>
              <a:t>proposal evaluation</a:t>
            </a:r>
            <a:r>
              <a:rPr lang="en-US" sz="1200" b="0" i="0" kern="1200" dirty="0" smtClean="0">
                <a:solidFill>
                  <a:schemeClr val="tx1"/>
                </a:solidFill>
                <a:effectLst/>
                <a:latin typeface="+mn-lt"/>
                <a:ea typeface="+mn-ea"/>
                <a:cs typeface="+mn-cs"/>
              </a:rPr>
              <a:t> for the vendor selection process for smaller projects and commodities can be relatively straightforward. For bigger projects, complex parts or multifaceted services, evaluating proposals and coming to a consensus will be more involved. The main objective of this phase is to minimize human emotion and political positioning to arrive at a decision that is in the best interest of the company. Be thorough in your investigation, seek input from all </a:t>
            </a:r>
            <a:r>
              <a:rPr lang="en-US" sz="1200" b="0" i="0" u="none" strike="noStrike" kern="1200" dirty="0" smtClean="0">
                <a:solidFill>
                  <a:schemeClr val="tx1"/>
                </a:solidFill>
                <a:effectLst/>
                <a:latin typeface="+mn-lt"/>
                <a:ea typeface="+mn-ea"/>
                <a:cs typeface="+mn-cs"/>
                <a:hlinkClick r:id="rId4"/>
              </a:rPr>
              <a:t>stakeholders</a:t>
            </a:r>
            <a:r>
              <a:rPr lang="en-US" sz="1200" b="0" i="0" kern="1200" dirty="0" smtClean="0">
                <a:solidFill>
                  <a:schemeClr val="tx1"/>
                </a:solidFill>
                <a:effectLst/>
                <a:latin typeface="+mn-lt"/>
                <a:ea typeface="+mn-ea"/>
                <a:cs typeface="+mn-cs"/>
              </a:rPr>
              <a:t> and use the following methodology to lead the team to a unified vendor selection decision</a:t>
            </a:r>
            <a:endParaRPr lang="en-US" dirty="0"/>
          </a:p>
        </p:txBody>
      </p:sp>
      <p:sp>
        <p:nvSpPr>
          <p:cNvPr id="4" name="Slide Number Placeholder 3"/>
          <p:cNvSpPr>
            <a:spLocks noGrp="1"/>
          </p:cNvSpPr>
          <p:nvPr>
            <p:ph type="sldNum" sz="quarter" idx="10"/>
          </p:nvPr>
        </p:nvSpPr>
        <p:spPr/>
        <p:txBody>
          <a:bodyPr/>
          <a:lstStyle/>
          <a:p>
            <a:fld id="{B5AAF205-AD87-4498-8617-05739CFEFF1A}" type="slidenum">
              <a:rPr lang="en-US" smtClean="0"/>
              <a:t>14</a:t>
            </a:fld>
            <a:endParaRPr lang="en-US"/>
          </a:p>
        </p:txBody>
      </p:sp>
    </p:spTree>
    <p:extLst>
      <p:ext uri="{BB962C8B-B14F-4D97-AF65-F5344CB8AC3E}">
        <p14:creationId xmlns:p14="http://schemas.microsoft.com/office/powerpoint/2010/main" val="24789276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The bottom line</a:t>
            </a:r>
            <a:r>
              <a:rPr lang="en-US" sz="1200" b="0" i="0" kern="1200" dirty="0" smtClean="0">
                <a:solidFill>
                  <a:schemeClr val="tx1"/>
                </a:solidFill>
                <a:effectLst/>
                <a:latin typeface="+mn-lt"/>
                <a:ea typeface="+mn-ea"/>
                <a:cs typeface="+mn-cs"/>
              </a:rPr>
              <a:t> describes </a:t>
            </a:r>
            <a:r>
              <a:rPr lang="en-US" sz="1200" b="1" i="0" kern="1200" dirty="0" smtClean="0">
                <a:solidFill>
                  <a:schemeClr val="tx1"/>
                </a:solidFill>
                <a:effectLst/>
                <a:latin typeface="+mn-lt"/>
                <a:ea typeface="+mn-ea"/>
                <a:cs typeface="+mn-cs"/>
              </a:rPr>
              <a:t>the</a:t>
            </a:r>
            <a:r>
              <a:rPr lang="en-US" sz="1200" b="0" i="0" kern="1200" dirty="0" smtClean="0">
                <a:solidFill>
                  <a:schemeClr val="tx1"/>
                </a:solidFill>
                <a:effectLst/>
                <a:latin typeface="+mn-lt"/>
                <a:ea typeface="+mn-ea"/>
                <a:cs typeface="+mn-cs"/>
              </a:rPr>
              <a:t> ultimate outcome of a situation or </a:t>
            </a:r>
            <a:r>
              <a:rPr lang="en-US" sz="1200" b="1" i="0" kern="1200" dirty="0" smtClean="0">
                <a:solidFill>
                  <a:schemeClr val="tx1"/>
                </a:solidFill>
                <a:effectLst/>
                <a:latin typeface="+mn-lt"/>
                <a:ea typeface="+mn-ea"/>
                <a:cs typeface="+mn-cs"/>
              </a:rPr>
              <a:t>the</a:t>
            </a:r>
            <a:r>
              <a:rPr lang="en-US" sz="1200" b="0" i="0" kern="1200" dirty="0" smtClean="0">
                <a:solidFill>
                  <a:schemeClr val="tx1"/>
                </a:solidFill>
                <a:effectLst/>
                <a:latin typeface="+mn-lt"/>
                <a:ea typeface="+mn-ea"/>
                <a:cs typeface="+mn-cs"/>
              </a:rPr>
              <a:t> most important or fundamental facet of that situation. When someone asks for </a:t>
            </a:r>
            <a:r>
              <a:rPr lang="en-US" sz="1200" b="1" i="0" kern="1200" dirty="0" smtClean="0">
                <a:solidFill>
                  <a:schemeClr val="tx1"/>
                </a:solidFill>
                <a:effectLst/>
                <a:latin typeface="+mn-lt"/>
                <a:ea typeface="+mn-ea"/>
                <a:cs typeface="+mn-cs"/>
              </a:rPr>
              <a:t>the bottom line</a:t>
            </a:r>
            <a:r>
              <a:rPr lang="en-US" sz="1200" b="0" i="0" kern="1200" dirty="0" smtClean="0">
                <a:solidFill>
                  <a:schemeClr val="tx1"/>
                </a:solidFill>
                <a:effectLst/>
                <a:latin typeface="+mn-lt"/>
                <a:ea typeface="+mn-ea"/>
                <a:cs typeface="+mn-cs"/>
              </a:rPr>
              <a:t>, he wants to cut out all superfluous details and focus on </a:t>
            </a:r>
            <a:r>
              <a:rPr lang="en-US" sz="1200" b="1" i="0" kern="1200" dirty="0" smtClean="0">
                <a:solidFill>
                  <a:schemeClr val="tx1"/>
                </a:solidFill>
                <a:effectLst/>
                <a:latin typeface="+mn-lt"/>
                <a:ea typeface="+mn-ea"/>
                <a:cs typeface="+mn-cs"/>
              </a:rPr>
              <a:t>the</a:t>
            </a:r>
            <a:r>
              <a:rPr lang="en-US" sz="1200" b="0" i="0" kern="1200" dirty="0" smtClean="0">
                <a:solidFill>
                  <a:schemeClr val="tx1"/>
                </a:solidFill>
                <a:effectLst/>
                <a:latin typeface="+mn-lt"/>
                <a:ea typeface="+mn-ea"/>
                <a:cs typeface="+mn-cs"/>
              </a:rPr>
              <a:t> primary problem or objective.</a:t>
            </a:r>
          </a:p>
          <a:p>
            <a:r>
              <a:rPr lang="en-US" sz="1200" b="0" i="0" kern="1200" dirty="0" smtClean="0">
                <a:solidFill>
                  <a:schemeClr val="tx1"/>
                </a:solidFill>
                <a:effectLst/>
                <a:latin typeface="+mn-lt"/>
                <a:ea typeface="+mn-ea"/>
                <a:cs typeface="+mn-cs"/>
              </a:rPr>
              <a:t>More specifically, the </a:t>
            </a:r>
            <a:r>
              <a:rPr lang="en-US" sz="1200" b="1" i="0" kern="1200" dirty="0" smtClean="0">
                <a:solidFill>
                  <a:schemeClr val="tx1"/>
                </a:solidFill>
                <a:effectLst/>
                <a:latin typeface="+mn-lt"/>
                <a:ea typeface="+mn-ea"/>
                <a:cs typeface="+mn-cs"/>
              </a:rPr>
              <a:t>bottom line</a:t>
            </a:r>
            <a:r>
              <a:rPr lang="en-US" sz="1200" b="0" i="0" kern="1200" dirty="0" smtClean="0">
                <a:solidFill>
                  <a:schemeClr val="tx1"/>
                </a:solidFill>
                <a:effectLst/>
                <a:latin typeface="+mn-lt"/>
                <a:ea typeface="+mn-ea"/>
                <a:cs typeface="+mn-cs"/>
              </a:rPr>
              <a:t> is a </a:t>
            </a:r>
            <a:r>
              <a:rPr lang="en-US" sz="1200" b="1" i="0" kern="1200" dirty="0" smtClean="0">
                <a:solidFill>
                  <a:schemeClr val="tx1"/>
                </a:solidFill>
                <a:effectLst/>
                <a:latin typeface="+mn-lt"/>
                <a:ea typeface="+mn-ea"/>
                <a:cs typeface="+mn-cs"/>
              </a:rPr>
              <a:t>company's</a:t>
            </a:r>
            <a:r>
              <a:rPr lang="en-US" sz="1200" b="0" i="0" kern="1200" dirty="0" smtClean="0">
                <a:solidFill>
                  <a:schemeClr val="tx1"/>
                </a:solidFill>
                <a:effectLst/>
                <a:latin typeface="+mn-lt"/>
                <a:ea typeface="+mn-ea"/>
                <a:cs typeface="+mn-cs"/>
              </a:rPr>
              <a:t> income after all expenses have been deducted from revenues. These expenses include interest charges paid on loans, general and administrative costs, and income taxes. A </a:t>
            </a:r>
            <a:r>
              <a:rPr lang="en-US" sz="1200" b="1" i="0" kern="1200" dirty="0" smtClean="0">
                <a:solidFill>
                  <a:schemeClr val="tx1"/>
                </a:solidFill>
                <a:effectLst/>
                <a:latin typeface="+mn-lt"/>
                <a:ea typeface="+mn-ea"/>
                <a:cs typeface="+mn-cs"/>
              </a:rPr>
              <a:t>company's bottom line</a:t>
            </a:r>
            <a:r>
              <a:rPr lang="en-US" sz="1200" b="0" i="0" kern="1200" dirty="0" smtClean="0">
                <a:solidFill>
                  <a:schemeClr val="tx1"/>
                </a:solidFill>
                <a:effectLst/>
                <a:latin typeface="+mn-lt"/>
                <a:ea typeface="+mn-ea"/>
                <a:cs typeface="+mn-cs"/>
              </a:rPr>
              <a:t> can also be referred to as net earnings or net profits</a:t>
            </a:r>
          </a:p>
          <a:p>
            <a:r>
              <a:rPr lang="en-US" sz="1200" b="0" i="0" kern="1200" dirty="0" smtClean="0">
                <a:solidFill>
                  <a:schemeClr val="tx1"/>
                </a:solidFill>
                <a:effectLst/>
                <a:latin typeface="+mn-lt"/>
                <a:ea typeface="+mn-ea"/>
                <a:cs typeface="+mn-cs"/>
              </a:rPr>
              <a:t> point of reference from which measurements may be made.</a:t>
            </a:r>
          </a:p>
          <a:p>
            <a:r>
              <a:rPr lang="en-US" sz="1200" b="1" i="0" kern="1200" dirty="0" smtClean="0">
                <a:solidFill>
                  <a:schemeClr val="tx1"/>
                </a:solidFill>
                <a:effectLst/>
                <a:latin typeface="+mn-lt"/>
                <a:ea typeface="+mn-ea"/>
                <a:cs typeface="+mn-cs"/>
              </a:rPr>
              <a:t>Liabilities</a:t>
            </a:r>
            <a:r>
              <a:rPr lang="en-US" sz="1200" b="0" i="0" kern="1200" dirty="0" smtClean="0">
                <a:solidFill>
                  <a:schemeClr val="tx1"/>
                </a:solidFill>
                <a:effectLst/>
                <a:latin typeface="+mn-lt"/>
                <a:ea typeface="+mn-ea"/>
                <a:cs typeface="+mn-cs"/>
              </a:rPr>
              <a:t> are any debts your company has, whether it's bank loans, mortgages, unpaid bills, IOUs, or any other sum of money that you owe someone else. If you've promised to pay someone a sum of money in the future and haven't paid them yet, that's a liability</a:t>
            </a:r>
            <a:endParaRPr lang="en-US" dirty="0"/>
          </a:p>
        </p:txBody>
      </p:sp>
      <p:sp>
        <p:nvSpPr>
          <p:cNvPr id="4" name="Slide Number Placeholder 3"/>
          <p:cNvSpPr>
            <a:spLocks noGrp="1"/>
          </p:cNvSpPr>
          <p:nvPr>
            <p:ph type="sldNum" sz="quarter" idx="10"/>
          </p:nvPr>
        </p:nvSpPr>
        <p:spPr/>
        <p:txBody>
          <a:bodyPr/>
          <a:lstStyle/>
          <a:p>
            <a:fld id="{B5AAF205-AD87-4498-8617-05739CFEFF1A}" type="slidenum">
              <a:rPr lang="en-US" smtClean="0"/>
              <a:t>17</a:t>
            </a:fld>
            <a:endParaRPr lang="en-US"/>
          </a:p>
        </p:txBody>
      </p:sp>
    </p:spTree>
    <p:extLst>
      <p:ext uri="{BB962C8B-B14F-4D97-AF65-F5344CB8AC3E}">
        <p14:creationId xmlns:p14="http://schemas.microsoft.com/office/powerpoint/2010/main" val="19530395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4C6DEF2-0076-47EB-AC90-0DEB64599416}" type="datetimeFigureOut">
              <a:rPr lang="en-US" smtClean="0"/>
              <a:t>11/26/2020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F691267-BDD6-4011-B5F8-C4BF15AC2DF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4C6DEF2-0076-47EB-AC90-0DEB64599416}" type="datetimeFigureOut">
              <a:rPr lang="en-US" smtClean="0"/>
              <a:t>11/26/2020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F691267-BDD6-4011-B5F8-C4BF15AC2D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4C6DEF2-0076-47EB-AC90-0DEB64599416}" type="datetimeFigureOut">
              <a:rPr lang="en-US" smtClean="0"/>
              <a:t>11/26/2020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F691267-BDD6-4011-B5F8-C4BF15AC2D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4C6DEF2-0076-47EB-AC90-0DEB64599416}" type="datetimeFigureOut">
              <a:rPr lang="en-US" smtClean="0"/>
              <a:t>11/26/2020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F691267-BDD6-4011-B5F8-C4BF15AC2DF7}"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4C6DEF2-0076-47EB-AC90-0DEB64599416}" type="datetimeFigureOut">
              <a:rPr lang="en-US" smtClean="0"/>
              <a:t>11/26/2020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F691267-BDD6-4011-B5F8-C4BF15AC2DF7}"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4C6DEF2-0076-47EB-AC90-0DEB64599416}" type="datetimeFigureOut">
              <a:rPr lang="en-US" smtClean="0"/>
              <a:t>11/26/2020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F691267-BDD6-4011-B5F8-C4BF15AC2DF7}"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4C6DEF2-0076-47EB-AC90-0DEB64599416}" type="datetimeFigureOut">
              <a:rPr lang="en-US" smtClean="0"/>
              <a:t>11/26/2020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F691267-BDD6-4011-B5F8-C4BF15AC2DF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4C6DEF2-0076-47EB-AC90-0DEB64599416}" type="datetimeFigureOut">
              <a:rPr lang="en-US" smtClean="0"/>
              <a:t>11/26/2020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F691267-BDD6-4011-B5F8-C4BF15AC2DF7}"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4C6DEF2-0076-47EB-AC90-0DEB64599416}" type="datetimeFigureOut">
              <a:rPr lang="en-US" smtClean="0"/>
              <a:t>11/26/2020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F691267-BDD6-4011-B5F8-C4BF15AC2D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4C6DEF2-0076-47EB-AC90-0DEB64599416}" type="datetimeFigureOut">
              <a:rPr lang="en-US" smtClean="0"/>
              <a:t>11/26/2020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F691267-BDD6-4011-B5F8-C4BF15AC2DF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4C6DEF2-0076-47EB-AC90-0DEB64599416}" type="datetimeFigureOut">
              <a:rPr lang="en-US" smtClean="0"/>
              <a:t>11/26/2020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F691267-BDD6-4011-B5F8-C4BF15AC2DF7}"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4C6DEF2-0076-47EB-AC90-0DEB64599416}" type="datetimeFigureOut">
              <a:rPr lang="en-US" smtClean="0"/>
              <a:t>11/26/2020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F691267-BDD6-4011-B5F8-C4BF15AC2D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thebalancesmb.com/request-for-proposal-rfp-222138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thebalancesmb.com/rfp-rfq-requests-2533816"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thebalancesmb.com/proposal-evaluation-and-vendor-selection-2533818"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thebalancesmb.com/contract-negotiation-strategies-2533815"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investopedia.com/terms/s/sell.as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nvestopedia.com/terms/b/btob.as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thebalancesmb.com/tips-for-navigating-tricky-business-negotiations-4123843"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Vendor selection and contracting </a:t>
            </a:r>
            <a:endParaRPr lang="en-US" dirty="0"/>
          </a:p>
        </p:txBody>
      </p:sp>
      <p:sp>
        <p:nvSpPr>
          <p:cNvPr id="3" name="Subtitle 2"/>
          <p:cNvSpPr>
            <a:spLocks noGrp="1"/>
          </p:cNvSpPr>
          <p:nvPr>
            <p:ph type="subTitle" idx="1"/>
          </p:nvPr>
        </p:nvSpPr>
        <p:spPr/>
        <p:txBody>
          <a:bodyPr/>
          <a:lstStyle/>
          <a:p>
            <a:r>
              <a:rPr lang="en-US" dirty="0" smtClean="0"/>
              <a:t>By </a:t>
            </a:r>
            <a:r>
              <a:rPr lang="en-US" dirty="0" err="1" smtClean="0"/>
              <a:t>nadia</a:t>
            </a:r>
            <a:r>
              <a:rPr lang="en-US" dirty="0" smtClean="0"/>
              <a:t> </a:t>
            </a:r>
            <a:r>
              <a:rPr lang="en-US" dirty="0" err="1" smtClean="0"/>
              <a:t>khizar</a:t>
            </a:r>
            <a:endParaRPr lang="en-US" dirty="0"/>
          </a:p>
        </p:txBody>
      </p:sp>
    </p:spTree>
    <p:extLst>
      <p:ext uri="{BB962C8B-B14F-4D97-AF65-F5344CB8AC3E}">
        <p14:creationId xmlns:p14="http://schemas.microsoft.com/office/powerpoint/2010/main" val="2115088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Now that you have an agreement on the business and vendor requirements, the team now must start to search for possible vendors that will be able to deliver the material, product or service. The larger the scope of the vendor-selection process, the more vendors you should put on the table. Of course, not all vendors will meet your minimum requirements and the team will have to decide from which vendors to seek more information. Next, write a Request for Information (RFI) and send it to the selected vendors. Finally, evaluate their responses and select a small number of vendors that will make the "Short List" and move on to the next round.</a:t>
            </a:r>
          </a:p>
        </p:txBody>
      </p:sp>
      <p:sp>
        <p:nvSpPr>
          <p:cNvPr id="2" name="Title 1"/>
          <p:cNvSpPr>
            <a:spLocks noGrp="1"/>
          </p:cNvSpPr>
          <p:nvPr>
            <p:ph type="title"/>
          </p:nvPr>
        </p:nvSpPr>
        <p:spPr/>
        <p:txBody>
          <a:bodyPr/>
          <a:lstStyle/>
          <a:p>
            <a:r>
              <a:rPr lang="en-US" dirty="0"/>
              <a:t>Vendor Search</a:t>
            </a:r>
          </a:p>
        </p:txBody>
      </p:sp>
    </p:spTree>
    <p:extLst>
      <p:ext uri="{BB962C8B-B14F-4D97-AF65-F5344CB8AC3E}">
        <p14:creationId xmlns:p14="http://schemas.microsoft.com/office/powerpoint/2010/main" val="1116697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Compile a list of possible vendors</a:t>
            </a:r>
          </a:p>
          <a:p>
            <a:r>
              <a:rPr lang="en-US" dirty="0"/>
              <a:t>Select vendors from which to request more information</a:t>
            </a:r>
          </a:p>
          <a:p>
            <a:r>
              <a:rPr lang="en-US" dirty="0"/>
              <a:t>Write a request for information (RFI)</a:t>
            </a:r>
          </a:p>
          <a:p>
            <a:r>
              <a:rPr lang="en-US" dirty="0"/>
              <a:t>Evaluate responses and create a "short list" of vendors</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260225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business requirements are defined and you have a short list of vendors that you want to evaluate. It is now time to write a </a:t>
            </a:r>
            <a:r>
              <a:rPr lang="en-US" dirty="0">
                <a:hlinkClick r:id="rId3"/>
              </a:rPr>
              <a:t>Request for Proposal</a:t>
            </a:r>
            <a:r>
              <a:rPr lang="en-US" dirty="0"/>
              <a:t> or </a:t>
            </a:r>
            <a:r>
              <a:rPr lang="en-US" dirty="0">
                <a:hlinkClick r:id="rId4"/>
              </a:rPr>
              <a:t>Request for Quotation</a:t>
            </a:r>
            <a:r>
              <a:rPr lang="en-US" dirty="0"/>
              <a:t>. Whichever format you decide, your RFP or RFQ should contain the following sections:</a:t>
            </a:r>
          </a:p>
        </p:txBody>
      </p:sp>
      <p:sp>
        <p:nvSpPr>
          <p:cNvPr id="2" name="Title 1"/>
          <p:cNvSpPr>
            <a:spLocks noGrp="1"/>
          </p:cNvSpPr>
          <p:nvPr>
            <p:ph type="title"/>
          </p:nvPr>
        </p:nvSpPr>
        <p:spPr>
          <a:xfrm>
            <a:off x="457200" y="685800"/>
            <a:ext cx="8229600" cy="731838"/>
          </a:xfrm>
        </p:spPr>
        <p:txBody>
          <a:bodyPr>
            <a:normAutofit fontScale="90000"/>
          </a:bodyPr>
          <a:lstStyle/>
          <a:p>
            <a:r>
              <a:rPr lang="en-US" dirty="0"/>
              <a:t>Request for Proposal (RFP) and Request for Quotation (RFQ)</a:t>
            </a:r>
            <a:br>
              <a:rPr lang="en-US" dirty="0"/>
            </a:br>
            <a:endParaRPr lang="en-US" dirty="0"/>
          </a:p>
        </p:txBody>
      </p:sp>
    </p:spTree>
    <p:extLst>
      <p:ext uri="{BB962C8B-B14F-4D97-AF65-F5344CB8AC3E}">
        <p14:creationId xmlns:p14="http://schemas.microsoft.com/office/powerpoint/2010/main" val="2741478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Submission details</a:t>
            </a:r>
          </a:p>
          <a:p>
            <a:r>
              <a:rPr lang="en-US" dirty="0"/>
              <a:t>Introduction and executive summary</a:t>
            </a:r>
          </a:p>
          <a:p>
            <a:r>
              <a:rPr lang="en-US" dirty="0"/>
              <a:t>Business overview and background</a:t>
            </a:r>
          </a:p>
          <a:p>
            <a:r>
              <a:rPr lang="en-US" dirty="0"/>
              <a:t>Detailed specifications</a:t>
            </a:r>
          </a:p>
          <a:p>
            <a:r>
              <a:rPr lang="en-US" dirty="0"/>
              <a:t>Assumptions and constraints</a:t>
            </a:r>
          </a:p>
          <a:p>
            <a:r>
              <a:rPr lang="en-US" dirty="0"/>
              <a:t>Terms and conditions</a:t>
            </a:r>
          </a:p>
          <a:p>
            <a:r>
              <a:rPr lang="en-US" dirty="0"/>
              <a:t>Selection criteria</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208924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main objective of the </a:t>
            </a:r>
            <a:r>
              <a:rPr lang="en-US" dirty="0">
                <a:hlinkClick r:id="rId3"/>
              </a:rPr>
              <a:t>proposal evaluation</a:t>
            </a:r>
            <a:r>
              <a:rPr lang="en-US" dirty="0"/>
              <a:t> and vendor selection phase is to minimize human emotion and political positioning in order to arrive at a decision that is in the best interest of the company. Be thorough in your investigation, seek input from all stakeholders, and use the following methodology to lead the team to a unified vendor selection decision:</a:t>
            </a:r>
          </a:p>
        </p:txBody>
      </p:sp>
      <p:sp>
        <p:nvSpPr>
          <p:cNvPr id="2" name="Title 1"/>
          <p:cNvSpPr>
            <a:spLocks noGrp="1"/>
          </p:cNvSpPr>
          <p:nvPr>
            <p:ph type="title"/>
          </p:nvPr>
        </p:nvSpPr>
        <p:spPr>
          <a:xfrm>
            <a:off x="457200" y="685800"/>
            <a:ext cx="8229600" cy="731838"/>
          </a:xfrm>
        </p:spPr>
        <p:txBody>
          <a:bodyPr>
            <a:normAutofit fontScale="90000"/>
          </a:bodyPr>
          <a:lstStyle/>
          <a:p>
            <a:r>
              <a:rPr lang="en-US" dirty="0"/>
              <a:t>Proposal Evaluation and Vendor Selection</a:t>
            </a:r>
            <a:br>
              <a:rPr lang="en-US" dirty="0"/>
            </a:br>
            <a:endParaRPr lang="en-US" dirty="0"/>
          </a:p>
        </p:txBody>
      </p:sp>
    </p:spTree>
    <p:extLst>
      <p:ext uri="{BB962C8B-B14F-4D97-AF65-F5344CB8AC3E}">
        <p14:creationId xmlns:p14="http://schemas.microsoft.com/office/powerpoint/2010/main" val="3376624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Do a preliminary review of all vendor proposals</a:t>
            </a:r>
          </a:p>
          <a:p>
            <a:r>
              <a:rPr lang="en-US" dirty="0"/>
              <a:t>Record business requirements and vendor requirements</a:t>
            </a:r>
          </a:p>
          <a:p>
            <a:r>
              <a:rPr lang="en-US" dirty="0"/>
              <a:t>Assign importance value for each requirement</a:t>
            </a:r>
          </a:p>
          <a:p>
            <a:r>
              <a:rPr lang="en-US" dirty="0"/>
              <a:t>Assign a performance value for each requirement</a:t>
            </a:r>
          </a:p>
          <a:p>
            <a:r>
              <a:rPr lang="en-US" dirty="0"/>
              <a:t>Calculate a total performance score</a:t>
            </a:r>
          </a:p>
          <a:p>
            <a:r>
              <a:rPr lang="en-US" dirty="0"/>
              <a:t>Select the winning vendor</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110492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6237"/>
            <a:ext cx="8229600" cy="4525963"/>
          </a:xfrm>
        </p:spPr>
        <p:txBody>
          <a:bodyPr/>
          <a:lstStyle/>
          <a:p>
            <a:r>
              <a:rPr lang="en-US" dirty="0"/>
              <a:t>The final stage in the vendor-selection process is developing a contract negotiation </a:t>
            </a:r>
            <a:r>
              <a:rPr lang="en-US" dirty="0">
                <a:hlinkClick r:id="rId2"/>
              </a:rPr>
              <a:t>strategy</a:t>
            </a:r>
            <a:r>
              <a:rPr lang="en-US" dirty="0"/>
              <a:t>. Remember, you want to "partner" with your vendor and not "take them to the cleaners." Review your objectives for your contract negotiation and plan for the negotiations by covering the following items:</a:t>
            </a:r>
          </a:p>
        </p:txBody>
      </p:sp>
      <p:sp>
        <p:nvSpPr>
          <p:cNvPr id="2" name="Title 1"/>
          <p:cNvSpPr>
            <a:spLocks noGrp="1"/>
          </p:cNvSpPr>
          <p:nvPr>
            <p:ph type="title"/>
          </p:nvPr>
        </p:nvSpPr>
        <p:spPr/>
        <p:txBody>
          <a:bodyPr>
            <a:normAutofit fontScale="90000"/>
          </a:bodyPr>
          <a:lstStyle/>
          <a:p>
            <a:r>
              <a:rPr lang="en-US" dirty="0"/>
              <a:t>Contract Negotiation Strategies</a:t>
            </a:r>
            <a:br>
              <a:rPr lang="en-US" dirty="0"/>
            </a:br>
            <a:endParaRPr lang="en-US" dirty="0"/>
          </a:p>
        </p:txBody>
      </p:sp>
    </p:spTree>
    <p:extLst>
      <p:ext uri="{BB962C8B-B14F-4D97-AF65-F5344CB8AC3E}">
        <p14:creationId xmlns:p14="http://schemas.microsoft.com/office/powerpoint/2010/main" val="22514057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List/rank your priorities along with alternatives</a:t>
            </a:r>
          </a:p>
          <a:p>
            <a:r>
              <a:rPr lang="en-US" dirty="0"/>
              <a:t>Know the difference between what you need and what you want</a:t>
            </a:r>
          </a:p>
          <a:p>
            <a:r>
              <a:rPr lang="en-US" dirty="0"/>
              <a:t>Know your bottom line, so you know when to walk away</a:t>
            </a:r>
          </a:p>
          <a:p>
            <a:r>
              <a:rPr lang="en-US" dirty="0"/>
              <a:t>Define any time constraints and benchmarks</a:t>
            </a:r>
          </a:p>
          <a:p>
            <a:r>
              <a:rPr lang="en-US" dirty="0"/>
              <a:t>Assess potential liabilities and risks</a:t>
            </a:r>
          </a:p>
          <a:p>
            <a:r>
              <a:rPr lang="en-US" dirty="0"/>
              <a:t>Confidentiality, non-compete, dispute resolution, changes in requirements</a:t>
            </a:r>
          </a:p>
          <a:p>
            <a:r>
              <a:rPr lang="en-US" dirty="0"/>
              <a:t>Do the same for your vendor (i.e., walk a mile in their shoes)</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4241439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a:t>
            </a:r>
            <a:r>
              <a:rPr lang="en-US" dirty="0"/>
              <a:t>smallest mistake can kill an otherwise productive contract negotiation process. Avoid contract negotiation mistakes and avoid jeopardizing an otherwise productive contract negotiation process</a:t>
            </a:r>
          </a:p>
        </p:txBody>
      </p:sp>
      <p:sp>
        <p:nvSpPr>
          <p:cNvPr id="2" name="Title 1"/>
          <p:cNvSpPr>
            <a:spLocks noGrp="1"/>
          </p:cNvSpPr>
          <p:nvPr>
            <p:ph type="title"/>
          </p:nvPr>
        </p:nvSpPr>
        <p:spPr/>
        <p:txBody>
          <a:bodyPr>
            <a:normAutofit fontScale="90000"/>
          </a:bodyPr>
          <a:lstStyle/>
          <a:p>
            <a:r>
              <a:rPr lang="en-US" dirty="0"/>
              <a:t>Contract Negotiation Mistakes</a:t>
            </a:r>
            <a:br>
              <a:rPr lang="en-US" dirty="0"/>
            </a:br>
            <a:endParaRPr lang="en-US" dirty="0"/>
          </a:p>
        </p:txBody>
      </p:sp>
    </p:spTree>
    <p:extLst>
      <p:ext uri="{BB962C8B-B14F-4D97-AF65-F5344CB8AC3E}">
        <p14:creationId xmlns:p14="http://schemas.microsoft.com/office/powerpoint/2010/main" val="42146002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Starting and running a business is a huge task and you already have a lot of things on your plate to handle. In such situations, it is always better to outsource some of your tasks to a third-party service provider. So what are the qualities one should look for while selecting an outsourcing vendor? We try to clear some of your doubts by providing the qualities you need to look for in an outsourcing vendor:</a:t>
            </a:r>
          </a:p>
        </p:txBody>
      </p:sp>
      <p:sp>
        <p:nvSpPr>
          <p:cNvPr id="2" name="Title 1"/>
          <p:cNvSpPr>
            <a:spLocks noGrp="1"/>
          </p:cNvSpPr>
          <p:nvPr>
            <p:ph type="title"/>
          </p:nvPr>
        </p:nvSpPr>
        <p:spPr>
          <a:xfrm>
            <a:off x="457200" y="685800"/>
            <a:ext cx="8229600" cy="731838"/>
          </a:xfrm>
        </p:spPr>
        <p:txBody>
          <a:bodyPr>
            <a:normAutofit fontScale="90000"/>
          </a:bodyPr>
          <a:lstStyle/>
          <a:p>
            <a:r>
              <a:rPr lang="en-US" b="1" dirty="0"/>
              <a:t>Qualities to Look for in an Outsourcing Vendor</a:t>
            </a:r>
            <a:br>
              <a:rPr lang="en-US" b="1" dirty="0"/>
            </a:br>
            <a:endParaRPr lang="en-US" dirty="0"/>
          </a:p>
        </p:txBody>
      </p:sp>
    </p:spTree>
    <p:extLst>
      <p:ext uri="{BB962C8B-B14F-4D97-AF65-F5344CB8AC3E}">
        <p14:creationId xmlns:p14="http://schemas.microsoft.com/office/powerpoint/2010/main" val="573665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 vendor is a party in the supply chain that makes goods and services available to companies or consumers. The term "vendor" is typically used to describe the entity that is paid for goods that are provided, rather than the manufacturer of the goods itself. However, it is possible for a vendor to operate as both a supplier (or seller) of goods and a manufacturer.</a:t>
            </a:r>
          </a:p>
        </p:txBody>
      </p:sp>
      <p:sp>
        <p:nvSpPr>
          <p:cNvPr id="2" name="Title 1"/>
          <p:cNvSpPr>
            <a:spLocks noGrp="1"/>
          </p:cNvSpPr>
          <p:nvPr>
            <p:ph type="title"/>
          </p:nvPr>
        </p:nvSpPr>
        <p:spPr/>
        <p:txBody>
          <a:bodyPr/>
          <a:lstStyle/>
          <a:p>
            <a:r>
              <a:rPr lang="en-US" dirty="0" smtClean="0"/>
              <a:t>Vendor </a:t>
            </a:r>
            <a:endParaRPr lang="en-US" dirty="0"/>
          </a:p>
        </p:txBody>
      </p:sp>
    </p:spTree>
    <p:extLst>
      <p:ext uri="{BB962C8B-B14F-4D97-AF65-F5344CB8AC3E}">
        <p14:creationId xmlns:p14="http://schemas.microsoft.com/office/powerpoint/2010/main" val="7792548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Reliability</a:t>
            </a:r>
          </a:p>
          <a:p>
            <a:r>
              <a:rPr lang="en-US" dirty="0"/>
              <a:t>The outsourcing vendor you are looking for should be highly reliable in terms of service delivery. One needs to get an opinion from the past customers and get a sense of reliability from the vendor. If the vendor lets you down, your customers will be directly affected</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906772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b="1" dirty="0"/>
              <a:t>Quality</a:t>
            </a:r>
          </a:p>
          <a:p>
            <a:r>
              <a:rPr lang="en-US" dirty="0"/>
              <a:t>Make sure that the outsourcing vendor you are opting for has been providing quality services to all its customers. You need to ensure that you receive quality services consistently and not only once or twice. Providing your customers with poor quality services can result in spoiling your brand name</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3229355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US" b="1" dirty="0"/>
              <a:t>Experience</a:t>
            </a:r>
          </a:p>
          <a:p>
            <a:r>
              <a:rPr lang="en-US" dirty="0"/>
              <a:t>We need to ensure that the outsourcing vendor you are opting for is an experienced campaigner in that particular field. Having an experienced vendor in the field gives you an added advantage as you do not have to worry about the intricate details related to the services. The vendor can also provide some valuable feedback on how various processes need to be taken care of as they have the required experience</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5403982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b="1" dirty="0"/>
              <a:t>Range of Services</a:t>
            </a:r>
          </a:p>
          <a:p>
            <a:r>
              <a:rPr lang="en-US" dirty="0"/>
              <a:t>It is important that the outsourcing vendor is specialized in providing a range of services. In case you need a service to complement the present service being provided, it would be easy to employ the same vendor for that purpose rather than searching for a whole new vendor. The existing vendor will be in a much better position to understand your business needs</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3654053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b="1" dirty="0"/>
              <a:t>Communication</a:t>
            </a:r>
          </a:p>
          <a:p>
            <a:r>
              <a:rPr lang="en-US" dirty="0"/>
              <a:t>Outsourcing a service to a third-party vendor comes with a host of communication problems. It is important that there is constant communication between you and the vendor. This helps in understanding the processes and how certain things are to be handled. Lack of communication between the two parties can lead to deterioration in the quality of services</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7290816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a:t>Value for Money</a:t>
            </a:r>
          </a:p>
          <a:p>
            <a:r>
              <a:rPr lang="en-US" dirty="0"/>
              <a:t>It is important that the outsourcing vendor provides you with services at a reasonable price, but not always. The quality of services needs to be at par with the cost you are paying for them. The services need to bear the value for money that you are investing into it</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726261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 vendor, also known as a supplier, is a person or a business entity that </a:t>
            </a:r>
            <a:r>
              <a:rPr lang="en-US" u="sng" dirty="0">
                <a:hlinkClick r:id="rId2"/>
              </a:rPr>
              <a:t>sells</a:t>
            </a:r>
            <a:r>
              <a:rPr lang="en-US" dirty="0"/>
              <a:t> something. Large retail store chains such as Target, for example, generally have a list of vendors from which they purchase goods at wholesale prices that they then sell at retail prices to their customers</a:t>
            </a:r>
          </a:p>
        </p:txBody>
      </p:sp>
      <p:sp>
        <p:nvSpPr>
          <p:cNvPr id="2" name="Title 1"/>
          <p:cNvSpPr>
            <a:spLocks noGrp="1"/>
          </p:cNvSpPr>
          <p:nvPr>
            <p:ph type="title"/>
          </p:nvPr>
        </p:nvSpPr>
        <p:spPr/>
        <p:txBody>
          <a:bodyPr>
            <a:normAutofit fontScale="90000"/>
          </a:bodyPr>
          <a:lstStyle/>
          <a:p>
            <a:r>
              <a:rPr lang="en-US" dirty="0"/>
              <a:t>How a Vendor Works</a:t>
            </a:r>
            <a:br>
              <a:rPr lang="en-US" dirty="0"/>
            </a:br>
            <a:endParaRPr lang="en-US" dirty="0"/>
          </a:p>
        </p:txBody>
      </p:sp>
    </p:spTree>
    <p:extLst>
      <p:ext uri="{BB962C8B-B14F-4D97-AF65-F5344CB8AC3E}">
        <p14:creationId xmlns:p14="http://schemas.microsoft.com/office/powerpoint/2010/main" val="3299756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Some vendors also can sell directly to the customer, as seen with street vendors and food trucks. In addition, a vendor can act as a </a:t>
            </a:r>
            <a:r>
              <a:rPr lang="en-US" u="sng" dirty="0">
                <a:hlinkClick r:id="rId3"/>
              </a:rPr>
              <a:t>business-to-business</a:t>
            </a:r>
            <a:r>
              <a:rPr lang="en-US" dirty="0"/>
              <a:t> (B2B) sales organization that provides parts of a product to another business to make an end product.</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362719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The supplier is defined as a business or person that make goods available to another business or service. Suppliers are known as the first link in the supply chain, forming only B2B relationships and providing goods to manufacturers, in rather large quantities.</a:t>
            </a:r>
          </a:p>
          <a:p>
            <a:r>
              <a:rPr lang="en-US" dirty="0"/>
              <a:t>In today’s competitive market, suppliers are essential to almost every business as they help them get the most out of their product by sourcing raw materials and finding better options for raw materials as the market starts becoming saturated. Many manufacturers are focusing on their suppliers as a way to achieve long-term competitive advantage</a:t>
            </a:r>
          </a:p>
          <a:p>
            <a:endParaRPr lang="en-US" dirty="0"/>
          </a:p>
        </p:txBody>
      </p:sp>
      <p:sp>
        <p:nvSpPr>
          <p:cNvPr id="2" name="Title 1"/>
          <p:cNvSpPr>
            <a:spLocks noGrp="1"/>
          </p:cNvSpPr>
          <p:nvPr>
            <p:ph type="title"/>
          </p:nvPr>
        </p:nvSpPr>
        <p:spPr/>
        <p:txBody>
          <a:bodyPr/>
          <a:lstStyle/>
          <a:p>
            <a:r>
              <a:rPr lang="en-US" b="1" dirty="0"/>
              <a:t> supplier</a:t>
            </a:r>
            <a:endParaRPr lang="en-US" dirty="0"/>
          </a:p>
        </p:txBody>
      </p:sp>
    </p:spTree>
    <p:extLst>
      <p:ext uri="{BB962C8B-B14F-4D97-AF65-F5344CB8AC3E}">
        <p14:creationId xmlns:p14="http://schemas.microsoft.com/office/powerpoint/2010/main" val="2670959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 </a:t>
            </a:r>
            <a:r>
              <a:rPr lang="en-US" b="1" dirty="0"/>
              <a:t>stakeholder</a:t>
            </a:r>
            <a:r>
              <a:rPr lang="en-US" dirty="0"/>
              <a:t> is a party that has an interest in a company and can either affect or be affected by the business. The primary </a:t>
            </a:r>
            <a:r>
              <a:rPr lang="en-US" b="1" dirty="0"/>
              <a:t>stakeholders</a:t>
            </a:r>
            <a:r>
              <a:rPr lang="en-US" dirty="0"/>
              <a:t> in a typical corporation are its investors, employees, customers, and suppliers.</a:t>
            </a:r>
          </a:p>
        </p:txBody>
      </p:sp>
      <p:sp>
        <p:nvSpPr>
          <p:cNvPr id="2" name="Title 1"/>
          <p:cNvSpPr>
            <a:spLocks noGrp="1"/>
          </p:cNvSpPr>
          <p:nvPr>
            <p:ph type="title"/>
          </p:nvPr>
        </p:nvSpPr>
        <p:spPr/>
        <p:txBody>
          <a:bodyPr/>
          <a:lstStyle/>
          <a:p>
            <a:r>
              <a:rPr lang="en-US" dirty="0" smtClean="0"/>
              <a:t> </a:t>
            </a:r>
            <a:r>
              <a:rPr lang="en-US" b="1" dirty="0" smtClean="0"/>
              <a:t>stakeholder</a:t>
            </a:r>
            <a:endParaRPr lang="en-US" dirty="0"/>
          </a:p>
        </p:txBody>
      </p:sp>
    </p:spTree>
    <p:extLst>
      <p:ext uri="{BB962C8B-B14F-4D97-AF65-F5344CB8AC3E}">
        <p14:creationId xmlns:p14="http://schemas.microsoft.com/office/powerpoint/2010/main" val="2779204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The vendor-selection process can be a very complicated and emotional undertaking if you don't know how to approach it from the very start. Here are six steps to help you select the right vendor for your business. This guide will show you how to analyze your business requirements, search for prospective vendors, lead the team in selecting the winning vendor, provide you with insight on contract negotiations. and avoid </a:t>
            </a:r>
            <a:r>
              <a:rPr lang="en-US" dirty="0">
                <a:hlinkClick r:id="rId3"/>
              </a:rPr>
              <a:t>negotiation</a:t>
            </a:r>
            <a:r>
              <a:rPr lang="en-US" dirty="0"/>
              <a:t> mistakes.</a:t>
            </a:r>
          </a:p>
        </p:txBody>
      </p:sp>
      <p:sp>
        <p:nvSpPr>
          <p:cNvPr id="2" name="Title 1"/>
          <p:cNvSpPr>
            <a:spLocks noGrp="1"/>
          </p:cNvSpPr>
          <p:nvPr>
            <p:ph type="title"/>
          </p:nvPr>
        </p:nvSpPr>
        <p:spPr>
          <a:xfrm>
            <a:off x="457200" y="685800"/>
            <a:ext cx="8229600" cy="731838"/>
          </a:xfrm>
        </p:spPr>
        <p:txBody>
          <a:bodyPr>
            <a:normAutofit fontScale="90000"/>
          </a:bodyPr>
          <a:lstStyle/>
          <a:p>
            <a:r>
              <a:rPr lang="en-US" dirty="0" smtClean="0"/>
              <a:t>How to Select the Right Vendor for Your Business</a:t>
            </a:r>
            <a:br>
              <a:rPr lang="en-US" dirty="0" smtClean="0"/>
            </a:br>
            <a:endParaRPr lang="en-US" dirty="0"/>
          </a:p>
        </p:txBody>
      </p:sp>
    </p:spTree>
    <p:extLst>
      <p:ext uri="{BB962C8B-B14F-4D97-AF65-F5344CB8AC3E}">
        <p14:creationId xmlns:p14="http://schemas.microsoft.com/office/powerpoint/2010/main" val="3831249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Before you begin to gather data or perform interviews, assemble a team of people who have a vested interest in this particular vendor-selection process. The first task that the vendor-selection team needs to accomplish is to define, in writing, the product, material or service for which you are searching for a vendor. Next, define the technical and business requirements. Also, define the vendor requirements. Finally, publish your document to the areas relevant to this vendor-selection process and seek their input. </a:t>
            </a:r>
          </a:p>
          <a:p>
            <a:r>
              <a:rPr lang="en-US" dirty="0"/>
              <a:t>Have the team analyze the comments and create a final document. </a:t>
            </a:r>
          </a:p>
        </p:txBody>
      </p:sp>
      <p:sp>
        <p:nvSpPr>
          <p:cNvPr id="2" name="Title 1"/>
          <p:cNvSpPr>
            <a:spLocks noGrp="1"/>
          </p:cNvSpPr>
          <p:nvPr>
            <p:ph type="title"/>
          </p:nvPr>
        </p:nvSpPr>
        <p:spPr/>
        <p:txBody>
          <a:bodyPr>
            <a:normAutofit fontScale="90000"/>
          </a:bodyPr>
          <a:lstStyle/>
          <a:p>
            <a:r>
              <a:rPr lang="en-US" dirty="0"/>
              <a:t>Analyze the Business Requirements</a:t>
            </a:r>
            <a:br>
              <a:rPr lang="en-US" dirty="0"/>
            </a:br>
            <a:endParaRPr lang="en-US" dirty="0"/>
          </a:p>
        </p:txBody>
      </p:sp>
    </p:spTree>
    <p:extLst>
      <p:ext uri="{BB962C8B-B14F-4D97-AF65-F5344CB8AC3E}">
        <p14:creationId xmlns:p14="http://schemas.microsoft.com/office/powerpoint/2010/main" val="2281826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Assemble an evaluation team</a:t>
            </a:r>
          </a:p>
          <a:p>
            <a:r>
              <a:rPr lang="en-US" dirty="0"/>
              <a:t>Define the product, material or service</a:t>
            </a:r>
          </a:p>
          <a:p>
            <a:r>
              <a:rPr lang="en-US" dirty="0"/>
              <a:t>Define the technical and business requirements</a:t>
            </a:r>
          </a:p>
          <a:p>
            <a:r>
              <a:rPr lang="en-US" dirty="0"/>
              <a:t>Define the vendor requirements</a:t>
            </a:r>
          </a:p>
          <a:p>
            <a:r>
              <a:rPr lang="en-US" dirty="0"/>
              <a:t>Publish a requirements document for approval</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40940392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227</TotalTime>
  <Words>1281</Words>
  <Application>Microsoft Office PowerPoint</Application>
  <PresentationFormat>On-screen Show (4:3)</PresentationFormat>
  <Paragraphs>112</Paragraphs>
  <Slides>25</Slides>
  <Notes>10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Concourse</vt:lpstr>
      <vt:lpstr>Vendor selection and contracting </vt:lpstr>
      <vt:lpstr>Vendor </vt:lpstr>
      <vt:lpstr>How a Vendor Works </vt:lpstr>
      <vt:lpstr>PowerPoint Presentation</vt:lpstr>
      <vt:lpstr> supplier</vt:lpstr>
      <vt:lpstr> stakeholder</vt:lpstr>
      <vt:lpstr>How to Select the Right Vendor for Your Business </vt:lpstr>
      <vt:lpstr>Analyze the Business Requirements </vt:lpstr>
      <vt:lpstr>PowerPoint Presentation</vt:lpstr>
      <vt:lpstr>Vendor Search</vt:lpstr>
      <vt:lpstr>PowerPoint Presentation</vt:lpstr>
      <vt:lpstr>Request for Proposal (RFP) and Request for Quotation (RFQ) </vt:lpstr>
      <vt:lpstr>PowerPoint Presentation</vt:lpstr>
      <vt:lpstr>Proposal Evaluation and Vendor Selection </vt:lpstr>
      <vt:lpstr>PowerPoint Presentation</vt:lpstr>
      <vt:lpstr>Contract Negotiation Strategies </vt:lpstr>
      <vt:lpstr>PowerPoint Presentation</vt:lpstr>
      <vt:lpstr>Contract Negotiation Mistakes </vt:lpstr>
      <vt:lpstr>Qualities to Look for in an Outsourcing Vendor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nadiagondal</dc:creator>
  <cp:lastModifiedBy>nadiagondal</cp:lastModifiedBy>
  <cp:revision>15</cp:revision>
  <dcterms:created xsi:type="dcterms:W3CDTF">2020-11-25T08:52:53Z</dcterms:created>
  <dcterms:modified xsi:type="dcterms:W3CDTF">2020-11-26T06:04:24Z</dcterms:modified>
</cp:coreProperties>
</file>