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8" r:id="rId5"/>
    <p:sldId id="262" r:id="rId6"/>
    <p:sldId id="263" r:id="rId7"/>
    <p:sldId id="264" r:id="rId8"/>
    <p:sldId id="265" r:id="rId9"/>
    <p:sldId id="271" r:id="rId10"/>
    <p:sldId id="270" r:id="rId11"/>
    <p:sldId id="266" r:id="rId12"/>
    <p:sldId id="272" r:id="rId13"/>
    <p:sldId id="267" r:id="rId14"/>
    <p:sldId id="273" r:id="rId15"/>
    <p:sldId id="274" r:id="rId16"/>
    <p:sldId id="275" r:id="rId17"/>
    <p:sldId id="281" r:id="rId18"/>
    <p:sldId id="276" r:id="rId19"/>
    <p:sldId id="283" r:id="rId20"/>
    <p:sldId id="284" r:id="rId21"/>
    <p:sldId id="286" r:id="rId22"/>
    <p:sldId id="287" r:id="rId23"/>
    <p:sldId id="289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Grafting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Bark is </a:t>
            </a:r>
            <a:r>
              <a:rPr lang="en-US" dirty="0" smtClean="0"/>
              <a:t>split </a:t>
            </a:r>
            <a:r>
              <a:rPr lang="en-US" dirty="0" smtClean="0"/>
              <a:t>downward </a:t>
            </a:r>
          </a:p>
          <a:p>
            <a:r>
              <a:rPr lang="en-US" dirty="0" smtClean="0"/>
              <a:t>Prepare </a:t>
            </a:r>
            <a:r>
              <a:rPr lang="en-US" dirty="0"/>
              <a:t>the scion by cutting a pattern into the basal end.</a:t>
            </a:r>
          </a:p>
          <a:p>
            <a:r>
              <a:rPr lang="en-US" dirty="0"/>
              <a:t>Make matching pattern cuts on the rootstock.</a:t>
            </a:r>
          </a:p>
          <a:p>
            <a:r>
              <a:rPr lang="en-US" dirty="0"/>
              <a:t>Insert scion and secure it to the rootstock with a grafting band or tape.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Side graft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thickness of R/S </a:t>
            </a:r>
            <a:r>
              <a:rPr lang="en-US" dirty="0" smtClean="0"/>
              <a:t>is more as compare to scion</a:t>
            </a:r>
          </a:p>
          <a:p>
            <a:r>
              <a:rPr lang="en-US" dirty="0" smtClean="0"/>
              <a:t>Insertion of scion base about 2.5 cm under the bark of R/S</a:t>
            </a:r>
          </a:p>
          <a:p>
            <a:r>
              <a:rPr lang="en-US" dirty="0" smtClean="0"/>
              <a:t>The </a:t>
            </a:r>
            <a:r>
              <a:rPr lang="en-US" dirty="0"/>
              <a:t>plant or branch that will serve as the stock should be between 1 and 2 inches in diameter. </a:t>
            </a:r>
          </a:p>
          <a:p>
            <a:r>
              <a:rPr lang="en-US" dirty="0"/>
              <a:t>The scion should be about 1/4 inch in diameter.</a:t>
            </a:r>
          </a:p>
          <a:p>
            <a:r>
              <a:rPr lang="en-US" dirty="0"/>
              <a:t> The scion is inserted into the side of the stock, which is generally larger in diameter than the scion.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Zubair horticulture\Hort-707\data\grafting techniques_files\sid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204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Zubair horticulture\Hort-507\data\graft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6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Zubair horticulture\Hort-507\data\8b9e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381000"/>
            <a:ext cx="405933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Inarching (Approach grafting)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R/S brought near to scion</a:t>
            </a:r>
          </a:p>
          <a:p>
            <a:r>
              <a:rPr lang="en-US" dirty="0" smtClean="0"/>
              <a:t>Then a thin slice of bark about 20 cm above the ground is removed</a:t>
            </a:r>
          </a:p>
          <a:p>
            <a:r>
              <a:rPr lang="en-US" dirty="0" smtClean="0"/>
              <a:t>Similar cut made on scion </a:t>
            </a:r>
          </a:p>
          <a:p>
            <a:r>
              <a:rPr lang="en-US" dirty="0" smtClean="0"/>
              <a:t>Cambium layer of R/S and Scion exposed</a:t>
            </a:r>
          </a:p>
          <a:p>
            <a:r>
              <a:rPr lang="en-US" dirty="0" smtClean="0"/>
              <a:t>These cuts brought together and tied firmly with the help of polythene strip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Zubair horticulture\Hort-507\data\Approach-Graft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5486400" cy="28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Zubair horticulture\Hort-507\data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Zubair horticulture\Hort-507\data\100_6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Zubair\Downloads\VP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81000"/>
            <a:ext cx="934591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Old plants are usually selected as scion</a:t>
            </a:r>
          </a:p>
          <a:p>
            <a:endParaRPr lang="en-US" dirty="0" smtClean="0"/>
          </a:p>
          <a:p>
            <a:r>
              <a:rPr lang="en-US" dirty="0" smtClean="0"/>
              <a:t>Selection of scion tree is very important factor</a:t>
            </a:r>
          </a:p>
          <a:p>
            <a:endParaRPr lang="en-US" dirty="0" smtClean="0"/>
          </a:p>
          <a:p>
            <a:r>
              <a:rPr lang="en-US" dirty="0" smtClean="0"/>
              <a:t>In heavy rainfall area it should be  done soon after rainy season is over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0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Splice or whip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</a:t>
            </a:r>
            <a:r>
              <a:rPr lang="en-US" dirty="0"/>
              <a:t> </a:t>
            </a:r>
            <a:r>
              <a:rPr lang="en-US" dirty="0" smtClean="0"/>
              <a:t>method</a:t>
            </a:r>
          </a:p>
          <a:p>
            <a:r>
              <a:rPr lang="en-US" dirty="0" smtClean="0"/>
              <a:t>Popular method</a:t>
            </a:r>
          </a:p>
          <a:p>
            <a:r>
              <a:rPr lang="en-US" dirty="0" smtClean="0"/>
              <a:t>Scion and stock must be of same diameter</a:t>
            </a:r>
          </a:p>
          <a:p>
            <a:r>
              <a:rPr lang="en-US" dirty="0" smtClean="0"/>
              <a:t>One year old rootstock is used at height of 23-25cm from ground level</a:t>
            </a:r>
          </a:p>
          <a:p>
            <a:r>
              <a:rPr lang="en-US" dirty="0" smtClean="0"/>
              <a:t>Same slanting cut is made on both R/S and scion</a:t>
            </a:r>
          </a:p>
          <a:p>
            <a:r>
              <a:rPr lang="en-US" dirty="0" smtClean="0"/>
              <a:t>Bound with polythene tape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69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technique in which two living parts of different plants are joined together </a:t>
            </a:r>
          </a:p>
          <a:p>
            <a:endParaRPr lang="en-US" dirty="0" smtClean="0"/>
          </a:p>
          <a:p>
            <a:r>
              <a:rPr lang="en-US" dirty="0" smtClean="0"/>
              <a:t>Graft has two portion </a:t>
            </a:r>
          </a:p>
          <a:p>
            <a:pPr lvl="1"/>
            <a:r>
              <a:rPr lang="en-US" dirty="0" smtClean="0"/>
              <a:t>1) stock (rootstock)</a:t>
            </a:r>
          </a:p>
          <a:p>
            <a:pPr lvl="1"/>
            <a:r>
              <a:rPr lang="en-US" dirty="0" smtClean="0"/>
              <a:t>2) Scion ( more then one bud)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C:\Users\Zubair\Downloads\GraftI_11-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2782"/>
            <a:ext cx="7447129" cy="66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Tongue grafting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form of whip grafting</a:t>
            </a:r>
          </a:p>
          <a:p>
            <a:r>
              <a:rPr lang="en-US" dirty="0" smtClean="0"/>
              <a:t>Different in sense that a tongue is added to the cut surface to provide better filling and rigidity.</a:t>
            </a:r>
          </a:p>
          <a:p>
            <a:r>
              <a:rPr lang="en-US" dirty="0" smtClean="0"/>
              <a:t>Shallow cut is given on both stock and scion</a:t>
            </a:r>
          </a:p>
          <a:p>
            <a:r>
              <a:rPr lang="en-US" dirty="0" smtClean="0"/>
              <a:t>Interlock easily </a:t>
            </a:r>
          </a:p>
          <a:p>
            <a:r>
              <a:rPr lang="en-US" dirty="0" smtClean="0"/>
              <a:t>Provide better success because three surface of cambium layers are involved in union.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ubair\Downloads\whipGraf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51" y="4495800"/>
            <a:ext cx="3545898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Zubair horticulture\Hort-507\data\1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410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5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Veneer grafting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</a:t>
            </a:r>
          </a:p>
          <a:p>
            <a:r>
              <a:rPr lang="en-US" dirty="0" smtClean="0"/>
              <a:t>One year old R/S used</a:t>
            </a:r>
          </a:p>
          <a:p>
            <a:r>
              <a:rPr lang="en-US" dirty="0" smtClean="0"/>
              <a:t>Usually terminal or next to terminal shoots of desired scion are ideal.</a:t>
            </a:r>
          </a:p>
          <a:p>
            <a:r>
              <a:rPr lang="en-US" dirty="0" smtClean="0"/>
              <a:t>Slanting cut given to scion</a:t>
            </a:r>
          </a:p>
          <a:p>
            <a:r>
              <a:rPr lang="en-US" dirty="0" smtClean="0"/>
              <a:t>On R/S firstly slanting cut is given and then oblique cut at the base of first cut so that a piece of wood along with bark is removed.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 descr="C:\Users\Zubair\Pictures\ag396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382000" cy="615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The </a:t>
            </a:r>
            <a:r>
              <a:rPr lang="en-US" b="1" dirty="0"/>
              <a:t>Cleft </a:t>
            </a:r>
            <a:r>
              <a:rPr lang="en-US" b="1" dirty="0" smtClean="0"/>
              <a:t>Graft</a:t>
            </a:r>
            <a:endParaRPr lang="en-US" dirty="0"/>
          </a:p>
        </p:txBody>
      </p:sp>
      <p:pic>
        <p:nvPicPr>
          <p:cNvPr id="3074" name="Picture 2" descr="D:\Zubair horticulture\Hort-707\data\grafting techniques_files\clef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8110871" cy="50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Zubair horticulture\Hort-507\data\Cleft_g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4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3600" b="1" dirty="0" smtClean="0"/>
              <a:t>Cleft Grafting</a:t>
            </a:r>
          </a:p>
          <a:p>
            <a:endParaRPr lang="en-US" dirty="0"/>
          </a:p>
          <a:p>
            <a:r>
              <a:rPr lang="en-US" dirty="0" smtClean="0"/>
              <a:t>One the oldest method</a:t>
            </a:r>
          </a:p>
          <a:p>
            <a:r>
              <a:rPr lang="en-US" dirty="0" smtClean="0"/>
              <a:t>Mostly used for fruit plant propagation</a:t>
            </a:r>
          </a:p>
          <a:p>
            <a:r>
              <a:rPr lang="en-US" dirty="0" smtClean="0"/>
              <a:t>Rootstock diameter grater then scion</a:t>
            </a:r>
          </a:p>
          <a:p>
            <a:r>
              <a:rPr lang="en-US" dirty="0" smtClean="0"/>
              <a:t>Usually done late dormant season or just before the start of active growth season</a:t>
            </a:r>
          </a:p>
          <a:p>
            <a:r>
              <a:rPr lang="en-US" dirty="0" smtClean="0"/>
              <a:t>Indicated by swelling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95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/>
              <a:t>Procedure</a:t>
            </a:r>
          </a:p>
          <a:p>
            <a:r>
              <a:rPr lang="en-US" dirty="0"/>
              <a:t>Cut off the top of the </a:t>
            </a:r>
            <a:r>
              <a:rPr lang="en-US" dirty="0" smtClean="0"/>
              <a:t>stock </a:t>
            </a:r>
            <a:r>
              <a:rPr lang="en-US" dirty="0"/>
              <a:t>about 30 minutes </a:t>
            </a:r>
            <a:r>
              <a:rPr lang="en-US" dirty="0" smtClean="0"/>
              <a:t>before </a:t>
            </a:r>
            <a:r>
              <a:rPr lang="en-US" dirty="0"/>
              <a:t>grafting.</a:t>
            </a:r>
          </a:p>
          <a:p>
            <a:r>
              <a:rPr lang="en-US" dirty="0"/>
              <a:t>Split the rootstock with a blade or chisel.</a:t>
            </a:r>
          </a:p>
          <a:p>
            <a:r>
              <a:rPr lang="en-US" dirty="0"/>
              <a:t>Hold the split open and prepare the scions by cutting one end to a “v” shape.</a:t>
            </a:r>
          </a:p>
          <a:p>
            <a:r>
              <a:rPr lang="en-US" dirty="0"/>
              <a:t>Place one scion on each side to fit with the cambium.</a:t>
            </a:r>
          </a:p>
          <a:p>
            <a:r>
              <a:rPr lang="en-US" dirty="0"/>
              <a:t>Tape the split area </a:t>
            </a:r>
            <a:r>
              <a:rPr lang="en-US" dirty="0" smtClean="0"/>
              <a:t>together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Bark </a:t>
            </a:r>
            <a:r>
              <a:rPr lang="en-US" b="1" dirty="0"/>
              <a:t>graft (veneer graft)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Bark grafting is similar to cleft grafting </a:t>
            </a:r>
          </a:p>
          <a:p>
            <a:r>
              <a:rPr lang="en-US" dirty="0" smtClean="0"/>
              <a:t>Sometimes preferred to cleft because no splitting of stock.</a:t>
            </a:r>
          </a:p>
          <a:p>
            <a:pPr lvl="1"/>
            <a:r>
              <a:rPr lang="en-US" dirty="0" smtClean="0"/>
              <a:t> and preventing entry of decay organisms </a:t>
            </a:r>
          </a:p>
          <a:p>
            <a:r>
              <a:rPr lang="en-US" dirty="0" smtClean="0"/>
              <a:t>Done in spring</a:t>
            </a:r>
          </a:p>
          <a:p>
            <a:r>
              <a:rPr lang="en-US" dirty="0" smtClean="0"/>
              <a:t>Scion should be dormant</a:t>
            </a:r>
          </a:p>
          <a:p>
            <a:r>
              <a:rPr lang="en-US" dirty="0" smtClean="0"/>
              <a:t>If stock is thick, many scions can be inserted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Zubair horticulture\Hort-707\data\grafting techniques_files\bark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3345"/>
            <a:ext cx="8077200" cy="31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Zubair horticulture\Hort-707\data\grafting techniques_files\ba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848600" cy="28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Zubair horticulture\Hort-507\data\IMG_4600_1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500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Grafting</vt:lpstr>
      <vt:lpstr>PowerPoint Presentation</vt:lpstr>
      <vt:lpstr>1. The Cleft Graft</vt:lpstr>
      <vt:lpstr>PowerPoint Presentation</vt:lpstr>
      <vt:lpstr>PowerPoint Presentation</vt:lpstr>
      <vt:lpstr>PowerPoint Presentation</vt:lpstr>
      <vt:lpstr>2. Bark graft (veneer graft)</vt:lpstr>
      <vt:lpstr>PowerPoint Presentation</vt:lpstr>
      <vt:lpstr>PowerPoint Presentation</vt:lpstr>
      <vt:lpstr>Procedure</vt:lpstr>
      <vt:lpstr>3. Side graft</vt:lpstr>
      <vt:lpstr>PowerPoint Presentation</vt:lpstr>
      <vt:lpstr>PowerPoint Presentation</vt:lpstr>
      <vt:lpstr>4. Inarching (Approach grafting)</vt:lpstr>
      <vt:lpstr>PowerPoint Presentation</vt:lpstr>
      <vt:lpstr>PowerPoint Presentation</vt:lpstr>
      <vt:lpstr>PowerPoint Presentation</vt:lpstr>
      <vt:lpstr>PowerPoint Presentation</vt:lpstr>
      <vt:lpstr>5. Splice or whip grafting</vt:lpstr>
      <vt:lpstr>PowerPoint Presentation</vt:lpstr>
      <vt:lpstr>6. Tongue grafting</vt:lpstr>
      <vt:lpstr>PowerPoint Presentation</vt:lpstr>
      <vt:lpstr>7. Veneer grafting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Zubair</dc:creator>
  <cp:lastModifiedBy>zubair</cp:lastModifiedBy>
  <cp:revision>34</cp:revision>
  <dcterms:created xsi:type="dcterms:W3CDTF">2006-08-16T00:00:00Z</dcterms:created>
  <dcterms:modified xsi:type="dcterms:W3CDTF">2015-11-05T05:23:51Z</dcterms:modified>
</cp:coreProperties>
</file>