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09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293" r:id="rId14"/>
    <p:sldId id="294" r:id="rId15"/>
    <p:sldId id="295" r:id="rId16"/>
    <p:sldId id="296" r:id="rId17"/>
    <p:sldId id="297" r:id="rId18"/>
    <p:sldId id="302" r:id="rId19"/>
    <p:sldId id="298" r:id="rId20"/>
    <p:sldId id="299" r:id="rId21"/>
    <p:sldId id="300" r:id="rId22"/>
    <p:sldId id="301" r:id="rId23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hammad Fahad" initials="MF" lastIdx="5" clrIdx="0">
    <p:extLst>
      <p:ext uri="{19B8F6BF-5375-455C-9EA6-DF929625EA0E}">
        <p15:presenceInfo xmlns:p15="http://schemas.microsoft.com/office/powerpoint/2012/main" userId="750535509e7f3a5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93D2"/>
    <a:srgbClr val="5195D3"/>
    <a:srgbClr val="3B8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65" autoAdjust="0"/>
  </p:normalViewPr>
  <p:slideViewPr>
    <p:cSldViewPr snapToGrid="0">
      <p:cViewPr varScale="1">
        <p:scale>
          <a:sx n="48" d="100"/>
          <a:sy n="48" d="100"/>
        </p:scale>
        <p:origin x="53" y="4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62D060A-3B73-43F0-BE2E-7CE0A8E5F7B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0DB4C7-FA3C-45C6-A884-BCF298394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41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2366588-B0A5-472E-B9B9-17E0A482C14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A383C7-79F1-4A3C-BB63-E7E190198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03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89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9787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83680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1524000" y="3533141"/>
            <a:ext cx="9144000" cy="182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6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2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4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045" y="128411"/>
            <a:ext cx="11279909" cy="1075749"/>
          </a:xfrm>
        </p:spPr>
        <p:txBody>
          <a:bodyPr>
            <a:normAutofit/>
          </a:bodyPr>
          <a:lstStyle>
            <a:lvl1pPr>
              <a:defRPr sz="4000">
                <a:latin typeface="Gotham Narrow Book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4875288"/>
          </a:xfrm>
        </p:spPr>
        <p:txBody>
          <a:bodyPr/>
          <a:lstStyle>
            <a:lvl1pPr>
              <a:buClr>
                <a:schemeClr val="accent1">
                  <a:lumMod val="75000"/>
                </a:schemeClr>
              </a:buClr>
              <a:defRPr sz="3000">
                <a:solidFill>
                  <a:schemeClr val="tx1"/>
                </a:solidFill>
                <a:latin typeface="Gotham Narrow Book" pitchFamily="50" charset="0"/>
              </a:defRPr>
            </a:lvl1pPr>
            <a:lvl2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2pPr>
            <a:lvl3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3pPr>
            <a:lvl4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4pPr>
            <a:lvl5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Isosceles Triangle 6"/>
          <p:cNvSpPr/>
          <p:nvPr userDrawn="1"/>
        </p:nvSpPr>
        <p:spPr>
          <a:xfrm rot="5400000">
            <a:off x="-314326" y="446056"/>
            <a:ext cx="1004207" cy="375557"/>
          </a:xfrm>
          <a:prstGeom prst="triangle">
            <a:avLst/>
          </a:prstGeom>
          <a:gradFill>
            <a:gsLst>
              <a:gs pos="0">
                <a:srgbClr val="5195D3"/>
              </a:gs>
              <a:gs pos="58000">
                <a:srgbClr val="4E93D2"/>
              </a:gs>
              <a:gs pos="100000">
                <a:srgbClr val="3B87CD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6045" y="1207490"/>
            <a:ext cx="1127990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460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3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0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5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2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8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8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9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045" y="365124"/>
            <a:ext cx="11279909" cy="1075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045" y="1698171"/>
            <a:ext cx="11279909" cy="4478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046" y="635634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otham Narrow Medium" pitchFamily="50" charset="0"/>
              </a:defRPr>
            </a:lvl1pPr>
          </a:lstStyle>
          <a:p>
            <a:fld id="{C8794E75-353D-442E-BDEA-2D1BE4A45A3F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92754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D1DC9-C721-4D5F-A7A1-DF55DAF8C7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43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otham Narrow Book" pitchFamily="50" charset="0"/>
          <a:ea typeface="Adobe Fan Heiti Std B" panose="020B0700000000000000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Gotham Narrow Medium" pitchFamily="50" charset="0"/>
        <a:buChar char="–"/>
        <a:defRPr sz="24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Gotham Narrow Medium" pitchFamily="50" charset="0"/>
        <a:buChar char="–"/>
        <a:defRPr sz="1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87360"/>
            <a:ext cx="9144000" cy="1833565"/>
          </a:xfrm>
        </p:spPr>
        <p:txBody>
          <a:bodyPr/>
          <a:lstStyle/>
          <a:p>
            <a:r>
              <a:rPr lang="en-US" dirty="0"/>
              <a:t>Web Systems &amp; Technologies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8690CEE-119E-45B5-9374-D4A7564C757D}"/>
              </a:ext>
            </a:extLst>
          </p:cNvPr>
          <p:cNvSpPr txBox="1">
            <a:spLocks/>
          </p:cNvSpPr>
          <p:nvPr/>
        </p:nvSpPr>
        <p:spPr>
          <a:xfrm>
            <a:off x="1524000" y="3850470"/>
            <a:ext cx="9144000" cy="2076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 sz="2400" kern="1200">
                <a:solidFill>
                  <a:schemeClr val="accent1">
                    <a:lumMod val="75000"/>
                  </a:schemeClr>
                </a:solidFill>
                <a:latin typeface="Gotham Narrow Book" pitchFamily="50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Gotham Narrow Medium" pitchFamily="50" charset="0"/>
              <a:buNone/>
              <a:defRPr sz="18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Gotham Narrow Medium" pitchFamily="50" charset="0"/>
              <a:buNone/>
              <a:defRPr sz="16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PK" dirty="0"/>
              <a:t>C</a:t>
            </a:r>
            <a:r>
              <a:rPr lang="en-GB" dirty="0"/>
              <a:t>h</a:t>
            </a:r>
            <a:r>
              <a:rPr lang="en-US" dirty="0" err="1"/>
              <a:t>apter</a:t>
            </a:r>
            <a:r>
              <a:rPr lang="en-PK" dirty="0"/>
              <a:t> 7 -</a:t>
            </a:r>
            <a:r>
              <a:rPr lang="en-US"/>
              <a:t> </a:t>
            </a:r>
            <a:r>
              <a:rPr lang="en-PK"/>
              <a:t>File </a:t>
            </a:r>
            <a:r>
              <a:rPr lang="en-GB" dirty="0"/>
              <a:t>H</a:t>
            </a:r>
            <a:r>
              <a:rPr lang="en-PK" dirty="0" err="1"/>
              <a:t>andling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552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BF035-7E65-4A4E-97C3-8CD473B47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Deleting a File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E9CC5-DD1A-43B4-86CE-CFF2D7F12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K" dirty="0"/>
              <a:t>U</a:t>
            </a:r>
            <a:r>
              <a:rPr lang="en-GB" dirty="0"/>
              <a:t>s</a:t>
            </a:r>
            <a:r>
              <a:rPr lang="en-PK" dirty="0"/>
              <a:t>e</a:t>
            </a:r>
            <a:r>
              <a:rPr lang="en-GB" dirty="0"/>
              <a:t> the unlink function to remove </a:t>
            </a:r>
            <a:r>
              <a:rPr lang="en-PK" dirty="0"/>
              <a:t>a file </a:t>
            </a:r>
            <a:r>
              <a:rPr lang="en-GB" dirty="0"/>
              <a:t>s</a:t>
            </a:r>
            <a:r>
              <a:rPr lang="en-PK" dirty="0"/>
              <a:t>p</a:t>
            </a:r>
            <a:r>
              <a:rPr lang="en-GB" dirty="0"/>
              <a:t>e</a:t>
            </a:r>
            <a:r>
              <a:rPr lang="en-PK" dirty="0"/>
              <a:t>c</a:t>
            </a:r>
            <a:r>
              <a:rPr lang="en-GB" dirty="0" err="1"/>
              <a:t>i</a:t>
            </a:r>
            <a:r>
              <a:rPr lang="en-PK" dirty="0"/>
              <a:t>f</a:t>
            </a:r>
            <a:r>
              <a:rPr lang="en-GB" dirty="0" err="1"/>
              <a:t>i</a:t>
            </a:r>
            <a:r>
              <a:rPr lang="en-PK" dirty="0"/>
              <a:t>e</a:t>
            </a:r>
            <a:r>
              <a:rPr lang="en-GB" dirty="0"/>
              <a:t>d</a:t>
            </a:r>
            <a:r>
              <a:rPr lang="en-PK" dirty="0"/>
              <a:t> </a:t>
            </a:r>
            <a:r>
              <a:rPr lang="en-GB" dirty="0"/>
              <a:t>b</a:t>
            </a:r>
            <a:r>
              <a:rPr lang="en-PK" dirty="0"/>
              <a:t>y </a:t>
            </a:r>
            <a:r>
              <a:rPr lang="en-GB" dirty="0"/>
              <a:t>a</a:t>
            </a:r>
            <a:r>
              <a:rPr lang="en-PK" dirty="0"/>
              <a:t> </a:t>
            </a:r>
            <a:r>
              <a:rPr lang="en-GB" dirty="0"/>
              <a:t>g</a:t>
            </a:r>
            <a:r>
              <a:rPr lang="en-PK" dirty="0" err="1"/>
              <a:t>i</a:t>
            </a:r>
            <a:r>
              <a:rPr lang="en-GB" dirty="0"/>
              <a:t>v</a:t>
            </a:r>
            <a:r>
              <a:rPr lang="en-PK" dirty="0"/>
              <a:t>e</a:t>
            </a:r>
            <a:r>
              <a:rPr lang="en-GB" dirty="0"/>
              <a:t>n</a:t>
            </a:r>
            <a:r>
              <a:rPr lang="en-PK" dirty="0"/>
              <a:t> </a:t>
            </a:r>
            <a:r>
              <a:rPr lang="en-GB" dirty="0"/>
              <a:t>f</a:t>
            </a:r>
            <a:r>
              <a:rPr lang="en-PK" dirty="0" err="1"/>
              <a:t>i</a:t>
            </a:r>
            <a:r>
              <a:rPr lang="en-GB" dirty="0"/>
              <a:t>l</a:t>
            </a:r>
            <a:r>
              <a:rPr lang="en-PK" dirty="0"/>
              <a:t>e </a:t>
            </a:r>
            <a:r>
              <a:rPr lang="en-GB" dirty="0"/>
              <a:t>n</a:t>
            </a:r>
            <a:r>
              <a:rPr lang="en-PK" dirty="0"/>
              <a:t>a</a:t>
            </a:r>
            <a:r>
              <a:rPr lang="en-GB" dirty="0"/>
              <a:t>m</a:t>
            </a:r>
            <a:r>
              <a:rPr lang="en-PK" dirty="0"/>
              <a:t>e.</a:t>
            </a:r>
            <a:r>
              <a:rPr lang="en-GB" dirty="0"/>
              <a:t> </a:t>
            </a:r>
            <a:endParaRPr lang="en-PK" dirty="0"/>
          </a:p>
          <a:p>
            <a:r>
              <a:rPr lang="en-GB" dirty="0"/>
              <a:t>Example 7-10. Deleting a file</a:t>
            </a:r>
          </a:p>
          <a:p>
            <a:pPr marL="457200" lvl="1" indent="0">
              <a:buNone/>
            </a:pPr>
            <a:r>
              <a:rPr lang="en-GB" sz="3000" dirty="0"/>
              <a:t>&lt;?php // </a:t>
            </a:r>
            <a:r>
              <a:rPr lang="en-GB" sz="3000" dirty="0" err="1"/>
              <a:t>deletefile.php</a:t>
            </a:r>
            <a:endParaRPr lang="en-GB" sz="3000" dirty="0"/>
          </a:p>
          <a:p>
            <a:pPr marL="457200" lvl="1" indent="0">
              <a:buNone/>
            </a:pPr>
            <a:r>
              <a:rPr lang="en-GB" sz="3000" dirty="0"/>
              <a:t>if (!unlink('</a:t>
            </a:r>
            <a:r>
              <a:rPr lang="en-GB" sz="3000" dirty="0" err="1"/>
              <a:t>testfile</a:t>
            </a:r>
            <a:r>
              <a:rPr lang="en-GB" sz="3000" dirty="0"/>
              <a:t>.</a:t>
            </a:r>
            <a:r>
              <a:rPr lang="en-PK" sz="3000" dirty="0"/>
              <a:t>t</a:t>
            </a:r>
            <a:r>
              <a:rPr lang="en-GB" sz="3000" dirty="0"/>
              <a:t>x</a:t>
            </a:r>
            <a:r>
              <a:rPr lang="en-PK" sz="3000" dirty="0"/>
              <a:t>t</a:t>
            </a:r>
            <a:r>
              <a:rPr lang="en-GB" sz="3000" dirty="0"/>
              <a:t>')) echo "Could not delete file";</a:t>
            </a:r>
          </a:p>
          <a:p>
            <a:pPr marL="457200" lvl="1" indent="0">
              <a:buNone/>
            </a:pPr>
            <a:r>
              <a:rPr lang="en-GB" sz="3000" dirty="0"/>
              <a:t>else echo "File '</a:t>
            </a:r>
            <a:r>
              <a:rPr lang="en-GB" sz="3000" dirty="0" err="1"/>
              <a:t>testfile</a:t>
            </a:r>
            <a:r>
              <a:rPr lang="en-GB" sz="3000" dirty="0"/>
              <a:t>.</a:t>
            </a:r>
            <a:r>
              <a:rPr lang="en-PK" sz="3000" dirty="0"/>
              <a:t>t</a:t>
            </a:r>
            <a:r>
              <a:rPr lang="en-GB" sz="3000" dirty="0"/>
              <a:t>x</a:t>
            </a:r>
            <a:r>
              <a:rPr lang="en-PK" sz="3000" dirty="0"/>
              <a:t>t</a:t>
            </a:r>
            <a:r>
              <a:rPr lang="en-GB" sz="3000" dirty="0"/>
              <a:t>' successfully deleted";</a:t>
            </a:r>
          </a:p>
          <a:p>
            <a:pPr marL="457200" lvl="1" indent="0">
              <a:buNone/>
            </a:pPr>
            <a:r>
              <a:rPr lang="en-GB" sz="3000" dirty="0"/>
              <a:t>?&gt;</a:t>
            </a:r>
            <a:endParaRPr lang="en-PK" sz="3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7275C6-BD53-4390-A0DB-0F56407FE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64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1B690-6BB3-487D-955C-72B6CDFBC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Updating Files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44E23-45F8-4C65-97CD-8186AFBA8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Example 7-11. Updating a file</a:t>
            </a:r>
          </a:p>
          <a:p>
            <a:pPr marL="457200" lvl="1" indent="0">
              <a:buNone/>
            </a:pPr>
            <a:r>
              <a:rPr lang="en-GB" dirty="0"/>
              <a:t>&lt;?php // </a:t>
            </a:r>
            <a:r>
              <a:rPr lang="en-GB" dirty="0" err="1"/>
              <a:t>update.php</a:t>
            </a:r>
            <a:endParaRPr lang="en-GB" dirty="0"/>
          </a:p>
          <a:p>
            <a:pPr marL="457200" lvl="1" indent="0">
              <a:buNone/>
            </a:pPr>
            <a:r>
              <a:rPr lang="en-GB" dirty="0"/>
              <a:t>$</a:t>
            </a:r>
            <a:r>
              <a:rPr lang="en-GB" dirty="0" err="1"/>
              <a:t>fh</a:t>
            </a:r>
            <a:r>
              <a:rPr lang="en-GB" dirty="0"/>
              <a:t> = </a:t>
            </a:r>
            <a:r>
              <a:rPr lang="en-GB" dirty="0" err="1"/>
              <a:t>fopen</a:t>
            </a:r>
            <a:r>
              <a:rPr lang="en-GB" dirty="0"/>
              <a:t>("testfile.txt", 'r+') or die("Failed to open file");</a:t>
            </a:r>
          </a:p>
          <a:p>
            <a:pPr marL="457200" lvl="1" indent="0">
              <a:buNone/>
            </a:pPr>
            <a:r>
              <a:rPr lang="en-GB" dirty="0"/>
              <a:t>$text = </a:t>
            </a:r>
            <a:r>
              <a:rPr lang="en-GB" dirty="0" err="1"/>
              <a:t>fgets</a:t>
            </a:r>
            <a:r>
              <a:rPr lang="en-GB" dirty="0"/>
              <a:t>($</a:t>
            </a:r>
            <a:r>
              <a:rPr lang="en-GB" dirty="0" err="1"/>
              <a:t>fh</a:t>
            </a:r>
            <a:r>
              <a:rPr lang="en-GB" dirty="0"/>
              <a:t>);</a:t>
            </a:r>
            <a:endParaRPr lang="en-PK" dirty="0"/>
          </a:p>
          <a:p>
            <a:pPr marL="457200" lvl="1" indent="0">
              <a:buNone/>
            </a:pPr>
            <a:r>
              <a:rPr lang="en-GB" dirty="0" err="1"/>
              <a:t>fseek</a:t>
            </a:r>
            <a:r>
              <a:rPr lang="en-GB" dirty="0"/>
              <a:t>($</a:t>
            </a:r>
            <a:r>
              <a:rPr lang="en-GB" dirty="0" err="1"/>
              <a:t>fh</a:t>
            </a:r>
            <a:r>
              <a:rPr lang="en-GB" dirty="0"/>
              <a:t>, 0, SEEK_END);</a:t>
            </a:r>
          </a:p>
          <a:p>
            <a:pPr marL="457200" lvl="1" indent="0">
              <a:buNone/>
            </a:pPr>
            <a:r>
              <a:rPr lang="en-GB" dirty="0" err="1"/>
              <a:t>fwrite</a:t>
            </a:r>
            <a:r>
              <a:rPr lang="en-GB" dirty="0"/>
              <a:t>($</a:t>
            </a:r>
            <a:r>
              <a:rPr lang="en-GB" dirty="0" err="1"/>
              <a:t>fh</a:t>
            </a:r>
            <a:r>
              <a:rPr lang="en-GB" dirty="0"/>
              <a:t>, "$text") or die("Could not write to file");</a:t>
            </a:r>
          </a:p>
          <a:p>
            <a:pPr marL="457200" lvl="1" indent="0">
              <a:buNone/>
            </a:pPr>
            <a:r>
              <a:rPr lang="en-GB" dirty="0" err="1"/>
              <a:t>fclose</a:t>
            </a:r>
            <a:r>
              <a:rPr lang="en-GB" dirty="0"/>
              <a:t>($</a:t>
            </a:r>
            <a:r>
              <a:rPr lang="en-GB" dirty="0" err="1"/>
              <a:t>fh</a:t>
            </a:r>
            <a:r>
              <a:rPr lang="en-GB" dirty="0"/>
              <a:t>);</a:t>
            </a:r>
          </a:p>
          <a:p>
            <a:pPr marL="457200" lvl="1" indent="0">
              <a:buNone/>
            </a:pPr>
            <a:r>
              <a:rPr lang="en-GB" dirty="0"/>
              <a:t>echo "File 'testfile.txt' successfully updated";</a:t>
            </a:r>
          </a:p>
          <a:p>
            <a:pPr marL="457200" lvl="1" indent="0">
              <a:buNone/>
            </a:pPr>
            <a:r>
              <a:rPr lang="en-PK" dirty="0"/>
              <a:t>?&gt;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49EDC7-0766-4E02-A34D-03F154112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201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B39D2-EF48-46C0-A5EA-498D5B869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Updating Files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08591-70E0-4339-B38A-2EA6FBE09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556326"/>
          </a:xfrm>
        </p:spPr>
        <p:txBody>
          <a:bodyPr>
            <a:normAutofit fontScale="92500" lnSpcReduction="10000"/>
          </a:bodyPr>
          <a:lstStyle/>
          <a:p>
            <a:r>
              <a:rPr lang="en-GB" sz="3200" b="1" dirty="0" err="1"/>
              <a:t>fgets</a:t>
            </a:r>
            <a:r>
              <a:rPr lang="en-GB" sz="3200" dirty="0"/>
              <a:t> function to</a:t>
            </a:r>
            <a:r>
              <a:rPr lang="en-PK" sz="3200" dirty="0"/>
              <a:t> </a:t>
            </a:r>
            <a:r>
              <a:rPr lang="en-GB" sz="3200" dirty="0"/>
              <a:t>read in a single line from the file</a:t>
            </a:r>
            <a:r>
              <a:rPr lang="en-PK" sz="3200" dirty="0"/>
              <a:t>.</a:t>
            </a:r>
          </a:p>
          <a:p>
            <a:r>
              <a:rPr lang="en-GB" sz="3200" b="1" dirty="0" err="1"/>
              <a:t>fseek</a:t>
            </a:r>
            <a:r>
              <a:rPr lang="en-GB" sz="3200" dirty="0"/>
              <a:t> function</a:t>
            </a:r>
            <a:r>
              <a:rPr lang="en-PK" sz="3200" dirty="0"/>
              <a:t> </a:t>
            </a:r>
            <a:r>
              <a:rPr lang="en-GB" sz="3200" dirty="0"/>
              <a:t>move</a:t>
            </a:r>
            <a:r>
              <a:rPr lang="en-PK" sz="3200" dirty="0"/>
              <a:t>s</a:t>
            </a:r>
            <a:r>
              <a:rPr lang="en-GB" sz="3200" dirty="0"/>
              <a:t> the file pointer right to the file end</a:t>
            </a:r>
            <a:r>
              <a:rPr lang="en-PK" sz="3200" dirty="0"/>
              <a:t>.</a:t>
            </a:r>
          </a:p>
          <a:p>
            <a:pPr lvl="1"/>
            <a:r>
              <a:rPr lang="en-GB" dirty="0"/>
              <a:t>The </a:t>
            </a:r>
            <a:r>
              <a:rPr lang="en-GB" i="1" dirty="0"/>
              <a:t>file pointer </a:t>
            </a:r>
            <a:r>
              <a:rPr lang="en-GB" dirty="0"/>
              <a:t>is the position within a file at which the next file access will take place.</a:t>
            </a:r>
            <a:endParaRPr lang="en-PK" dirty="0"/>
          </a:p>
          <a:p>
            <a:pPr lvl="1"/>
            <a:r>
              <a:rPr lang="en-GB" dirty="0"/>
              <a:t>SEEK_END tells the function to move the file</a:t>
            </a:r>
            <a:r>
              <a:rPr lang="en-PK" dirty="0"/>
              <a:t> </a:t>
            </a:r>
            <a:r>
              <a:rPr lang="en-GB" dirty="0"/>
              <a:t>pointer to the end of the file, and 0 tells it how many positions it should then be</a:t>
            </a:r>
            <a:r>
              <a:rPr lang="en-PK" dirty="0"/>
              <a:t> </a:t>
            </a:r>
            <a:r>
              <a:rPr lang="en-GB"/>
              <a:t>moved from </a:t>
            </a:r>
            <a:r>
              <a:rPr lang="en-GB" dirty="0"/>
              <a:t>that point.</a:t>
            </a:r>
            <a:endParaRPr lang="en-PK" dirty="0"/>
          </a:p>
          <a:p>
            <a:r>
              <a:rPr lang="en-PK" sz="3200" dirty="0"/>
              <a:t>T</a:t>
            </a:r>
            <a:r>
              <a:rPr lang="en-GB" sz="3200" dirty="0" err="1"/>
              <a:t>ext</a:t>
            </a:r>
            <a:r>
              <a:rPr lang="en-GB" sz="3200" dirty="0"/>
              <a:t> that was extracted from the start of the file (stored in $text) is then appended to</a:t>
            </a:r>
            <a:r>
              <a:rPr lang="en-PK" sz="3200" dirty="0"/>
              <a:t> </a:t>
            </a:r>
            <a:r>
              <a:rPr lang="en-GB" sz="3200" dirty="0"/>
              <a:t>the file’s end. </a:t>
            </a:r>
            <a:endParaRPr lang="en-PK" sz="3200" dirty="0"/>
          </a:p>
          <a:p>
            <a:r>
              <a:rPr lang="en-PK" sz="3200" dirty="0"/>
              <a:t>U</a:t>
            </a:r>
            <a:r>
              <a:rPr lang="en-GB" sz="3200" dirty="0"/>
              <a:t>p</a:t>
            </a:r>
            <a:r>
              <a:rPr lang="en-PK" sz="3200" dirty="0"/>
              <a:t>d</a:t>
            </a:r>
            <a:r>
              <a:rPr lang="en-GB" sz="3200" dirty="0"/>
              <a:t>a</a:t>
            </a:r>
            <a:r>
              <a:rPr lang="en-PK" sz="3200" dirty="0"/>
              <a:t>t</a:t>
            </a:r>
            <a:r>
              <a:rPr lang="en-GB" sz="3200" dirty="0"/>
              <a:t>e</a:t>
            </a:r>
            <a:r>
              <a:rPr lang="en-PK" sz="3200" dirty="0"/>
              <a:t>d</a:t>
            </a:r>
            <a:r>
              <a:rPr lang="en-GB" sz="3200" dirty="0"/>
              <a:t> file now looks like this:</a:t>
            </a:r>
          </a:p>
          <a:p>
            <a:pPr marL="457200" lvl="1" indent="0">
              <a:buNone/>
            </a:pPr>
            <a:r>
              <a:rPr lang="en-GB" b="1" dirty="0"/>
              <a:t>Line 1</a:t>
            </a:r>
          </a:p>
          <a:p>
            <a:pPr marL="457200" lvl="1" indent="0">
              <a:buNone/>
            </a:pPr>
            <a:r>
              <a:rPr lang="en-GB" b="1" dirty="0"/>
              <a:t>Line 2</a:t>
            </a:r>
          </a:p>
          <a:p>
            <a:pPr marL="457200" lvl="1" indent="0">
              <a:buNone/>
            </a:pPr>
            <a:r>
              <a:rPr lang="en-GB" b="1" dirty="0"/>
              <a:t>Line 3</a:t>
            </a:r>
          </a:p>
          <a:p>
            <a:pPr marL="457200" lvl="1" indent="0">
              <a:buNone/>
            </a:pPr>
            <a:r>
              <a:rPr lang="en-GB" b="1" dirty="0"/>
              <a:t>Line 1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CC57-C032-4EEB-9B8A-442EC6DC0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7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C2136-8EFD-4B26-BF62-935BDD60B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Locking Files for Multiple Accesses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60C4D-5B42-494B-893C-DE8DF86F9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4" y="1397628"/>
            <a:ext cx="11279909" cy="5460371"/>
          </a:xfrm>
        </p:spPr>
        <p:txBody>
          <a:bodyPr>
            <a:normAutofit fontScale="62500" lnSpcReduction="20000"/>
          </a:bodyPr>
          <a:lstStyle/>
          <a:p>
            <a:r>
              <a:rPr lang="en-PK" sz="4500" dirty="0"/>
              <a:t>S</a:t>
            </a:r>
            <a:r>
              <a:rPr lang="en-GB" sz="4500" dirty="0" err="1"/>
              <a:t>imultaneous</a:t>
            </a:r>
            <a:r>
              <a:rPr lang="en-GB" sz="4500" dirty="0"/>
              <a:t> </a:t>
            </a:r>
            <a:r>
              <a:rPr lang="en-PK" sz="4500" dirty="0"/>
              <a:t>a</a:t>
            </a:r>
            <a:r>
              <a:rPr lang="en-GB" sz="4500" dirty="0"/>
              <a:t>c</a:t>
            </a:r>
            <a:r>
              <a:rPr lang="en-PK" sz="4500" dirty="0"/>
              <a:t>c</a:t>
            </a:r>
            <a:r>
              <a:rPr lang="en-GB" sz="4500" dirty="0"/>
              <a:t>e</a:t>
            </a:r>
            <a:r>
              <a:rPr lang="en-PK" sz="4500" dirty="0"/>
              <a:t>s</a:t>
            </a:r>
            <a:r>
              <a:rPr lang="en-GB" sz="4500" dirty="0"/>
              <a:t>s</a:t>
            </a:r>
            <a:r>
              <a:rPr lang="en-PK" sz="4500" dirty="0"/>
              <a:t> </a:t>
            </a:r>
            <a:r>
              <a:rPr lang="en-GB" sz="4500" dirty="0"/>
              <a:t>t</a:t>
            </a:r>
            <a:r>
              <a:rPr lang="en-PK" sz="4500" dirty="0"/>
              <a:t>o </a:t>
            </a:r>
            <a:r>
              <a:rPr lang="en-GB" sz="4500" dirty="0"/>
              <a:t>a</a:t>
            </a:r>
            <a:r>
              <a:rPr lang="en-PK" sz="4500" dirty="0"/>
              <a:t> </a:t>
            </a:r>
            <a:r>
              <a:rPr lang="en-GB" sz="4500" dirty="0"/>
              <a:t>f</a:t>
            </a:r>
            <a:r>
              <a:rPr lang="en-PK" sz="4500" dirty="0" err="1"/>
              <a:t>i</a:t>
            </a:r>
            <a:r>
              <a:rPr lang="en-GB" sz="4500" dirty="0"/>
              <a:t>l</a:t>
            </a:r>
            <a:r>
              <a:rPr lang="en-PK" sz="4500" dirty="0"/>
              <a:t>e </a:t>
            </a:r>
            <a:r>
              <a:rPr lang="en-GB" sz="4500" dirty="0"/>
              <a:t>c</a:t>
            </a:r>
            <a:r>
              <a:rPr lang="en-PK" sz="4500" dirty="0"/>
              <a:t>a</a:t>
            </a:r>
            <a:r>
              <a:rPr lang="en-GB" sz="4500" dirty="0"/>
              <a:t>n</a:t>
            </a:r>
            <a:r>
              <a:rPr lang="en-PK" sz="4500" dirty="0"/>
              <a:t> </a:t>
            </a:r>
            <a:r>
              <a:rPr lang="en-GB" sz="4500" dirty="0"/>
              <a:t>c</a:t>
            </a:r>
            <a:r>
              <a:rPr lang="en-PK" sz="4500" dirty="0"/>
              <a:t>o</a:t>
            </a:r>
            <a:r>
              <a:rPr lang="en-GB" sz="4500" dirty="0"/>
              <a:t>r</a:t>
            </a:r>
            <a:r>
              <a:rPr lang="en-PK" sz="4500" dirty="0"/>
              <a:t>r</a:t>
            </a:r>
            <a:r>
              <a:rPr lang="en-GB" sz="4500" dirty="0"/>
              <a:t>u</a:t>
            </a:r>
            <a:r>
              <a:rPr lang="en-PK" sz="4500" dirty="0"/>
              <a:t>p</a:t>
            </a:r>
            <a:r>
              <a:rPr lang="en-GB" sz="4500" dirty="0"/>
              <a:t>t</a:t>
            </a:r>
            <a:r>
              <a:rPr lang="en-PK" sz="4500" dirty="0"/>
              <a:t> </a:t>
            </a:r>
            <a:r>
              <a:rPr lang="en-GB" sz="4500" dirty="0" err="1"/>
              <a:t>i</a:t>
            </a:r>
            <a:r>
              <a:rPr lang="en-PK" sz="4500" dirty="0"/>
              <a:t>t.</a:t>
            </a:r>
          </a:p>
          <a:p>
            <a:r>
              <a:rPr lang="en-PK" sz="4500" dirty="0"/>
              <a:t>U</a:t>
            </a:r>
            <a:r>
              <a:rPr lang="en-GB" sz="4500" dirty="0"/>
              <a:t>se the file-locking</a:t>
            </a:r>
            <a:r>
              <a:rPr lang="en-PK" sz="4500" dirty="0"/>
              <a:t> </a:t>
            </a:r>
            <a:r>
              <a:rPr lang="en-GB" sz="4500" b="1" dirty="0"/>
              <a:t>flock </a:t>
            </a:r>
            <a:r>
              <a:rPr lang="en-GB" sz="4500" dirty="0"/>
              <a:t>function</a:t>
            </a:r>
            <a:r>
              <a:rPr lang="en-PK" sz="4500" dirty="0"/>
              <a:t> </a:t>
            </a:r>
            <a:r>
              <a:rPr lang="en-GB" sz="4500" dirty="0"/>
              <a:t>t</a:t>
            </a:r>
            <a:r>
              <a:rPr lang="en-PK" sz="4500" dirty="0"/>
              <a:t>o </a:t>
            </a:r>
            <a:r>
              <a:rPr lang="en-GB" sz="4500" dirty="0"/>
              <a:t>b</a:t>
            </a:r>
            <a:r>
              <a:rPr lang="en-PK" sz="4500" dirty="0"/>
              <a:t>l</a:t>
            </a:r>
            <a:r>
              <a:rPr lang="en-GB" sz="4500" dirty="0"/>
              <a:t>o</a:t>
            </a:r>
            <a:r>
              <a:rPr lang="en-PK" sz="4500" dirty="0"/>
              <a:t>c</a:t>
            </a:r>
            <a:r>
              <a:rPr lang="en-GB" sz="4500" dirty="0"/>
              <a:t>k to access a file until your</a:t>
            </a:r>
            <a:r>
              <a:rPr lang="en-PK" sz="4500" dirty="0"/>
              <a:t> </a:t>
            </a:r>
            <a:r>
              <a:rPr lang="en-GB" sz="4500" dirty="0"/>
              <a:t>program releases the lock.</a:t>
            </a:r>
            <a:endParaRPr lang="en-PK" sz="4500" dirty="0"/>
          </a:p>
          <a:p>
            <a:r>
              <a:rPr lang="en-GB" sz="4500" dirty="0"/>
              <a:t>L</a:t>
            </a:r>
            <a:r>
              <a:rPr lang="en-PK" sz="4500" dirty="0"/>
              <a:t>o</a:t>
            </a:r>
            <a:r>
              <a:rPr lang="en-GB" sz="4500" dirty="0"/>
              <a:t>c</a:t>
            </a:r>
            <a:r>
              <a:rPr lang="en-PK" sz="4500" dirty="0"/>
              <a:t>k </a:t>
            </a:r>
            <a:r>
              <a:rPr lang="en-GB" sz="4500" dirty="0"/>
              <a:t>a</a:t>
            </a:r>
            <a:r>
              <a:rPr lang="en-PK" sz="4500" dirty="0"/>
              <a:t> </a:t>
            </a:r>
            <a:r>
              <a:rPr lang="en-GB" sz="4500" dirty="0"/>
              <a:t>f</a:t>
            </a:r>
            <a:r>
              <a:rPr lang="en-PK" sz="4500" dirty="0" err="1"/>
              <a:t>i</a:t>
            </a:r>
            <a:r>
              <a:rPr lang="en-GB" sz="4500" dirty="0"/>
              <a:t>l</a:t>
            </a:r>
            <a:r>
              <a:rPr lang="en-PK" sz="4500" dirty="0"/>
              <a:t>e </a:t>
            </a:r>
            <a:r>
              <a:rPr lang="en-GB" sz="4500" dirty="0"/>
              <a:t>b</a:t>
            </a:r>
            <a:r>
              <a:rPr lang="en-PK" sz="4500" dirty="0"/>
              <a:t>e</a:t>
            </a:r>
            <a:r>
              <a:rPr lang="en-GB" sz="4500" dirty="0"/>
              <a:t>f</a:t>
            </a:r>
            <a:r>
              <a:rPr lang="en-PK" sz="4500" dirty="0"/>
              <a:t>o</a:t>
            </a:r>
            <a:r>
              <a:rPr lang="en-GB" sz="4500" dirty="0"/>
              <a:t>r</a:t>
            </a:r>
            <a:r>
              <a:rPr lang="en-PK" sz="4500" dirty="0"/>
              <a:t>e </a:t>
            </a:r>
            <a:r>
              <a:rPr lang="en-GB" sz="4500" dirty="0"/>
              <a:t>w</a:t>
            </a:r>
            <a:r>
              <a:rPr lang="en-PK" sz="4500" dirty="0"/>
              <a:t>r</a:t>
            </a:r>
            <a:r>
              <a:rPr lang="en-GB" sz="4500" dirty="0" err="1"/>
              <a:t>i</a:t>
            </a:r>
            <a:r>
              <a:rPr lang="en-PK" sz="4500" dirty="0"/>
              <a:t>ting and unlock immediately afterwards to increase </a:t>
            </a:r>
            <a:r>
              <a:rPr lang="en-PK" sz="4500" dirty="0" err="1"/>
              <a:t>respons</a:t>
            </a:r>
            <a:r>
              <a:rPr lang="en-GB" sz="4500" dirty="0" err="1"/>
              <a:t>i</a:t>
            </a:r>
            <a:r>
              <a:rPr lang="en-PK" sz="4500" dirty="0"/>
              <a:t>v</a:t>
            </a:r>
            <a:r>
              <a:rPr lang="en-GB" sz="4500" dirty="0"/>
              <a:t>e</a:t>
            </a:r>
            <a:r>
              <a:rPr lang="en-PK" sz="4500" dirty="0"/>
              <a:t>n</a:t>
            </a:r>
            <a:r>
              <a:rPr lang="en-GB" sz="4500" dirty="0"/>
              <a:t>e</a:t>
            </a:r>
            <a:r>
              <a:rPr lang="en-PK" sz="4500" dirty="0"/>
              <a:t>s</a:t>
            </a:r>
            <a:r>
              <a:rPr lang="en-GB" sz="4500" dirty="0"/>
              <a:t>s</a:t>
            </a:r>
            <a:r>
              <a:rPr lang="en-PK" sz="4500" dirty="0"/>
              <a:t>.</a:t>
            </a:r>
          </a:p>
          <a:p>
            <a:r>
              <a:rPr lang="en-GB" sz="4500" i="1" dirty="0"/>
              <a:t>Example 7-12. Updating a file with file locking</a:t>
            </a:r>
          </a:p>
          <a:p>
            <a:pPr marL="457200" lvl="1" indent="0">
              <a:buNone/>
            </a:pPr>
            <a:r>
              <a:rPr lang="en-GB" sz="4000" dirty="0"/>
              <a:t>&lt;?php</a:t>
            </a:r>
          </a:p>
          <a:p>
            <a:pPr marL="457200" lvl="1" indent="0">
              <a:buNone/>
            </a:pPr>
            <a:r>
              <a:rPr lang="en-GB" sz="4000" dirty="0"/>
              <a:t>$</a:t>
            </a:r>
            <a:r>
              <a:rPr lang="en-GB" sz="4000" dirty="0" err="1"/>
              <a:t>fh</a:t>
            </a:r>
            <a:r>
              <a:rPr lang="en-GB" sz="4000" dirty="0"/>
              <a:t> = </a:t>
            </a:r>
            <a:r>
              <a:rPr lang="en-GB" sz="4000" dirty="0" err="1"/>
              <a:t>fopen</a:t>
            </a:r>
            <a:r>
              <a:rPr lang="en-GB" sz="4000" dirty="0"/>
              <a:t>("testfile.txt", 'r+') or die("Failed to open file");</a:t>
            </a:r>
          </a:p>
          <a:p>
            <a:pPr marL="457200" lvl="1" indent="0">
              <a:buNone/>
            </a:pPr>
            <a:r>
              <a:rPr lang="en-GB" sz="4000" dirty="0"/>
              <a:t>$text = </a:t>
            </a:r>
            <a:r>
              <a:rPr lang="en-GB" sz="4000" dirty="0" err="1"/>
              <a:t>fgets</a:t>
            </a:r>
            <a:r>
              <a:rPr lang="en-GB" sz="4000" dirty="0"/>
              <a:t>($</a:t>
            </a:r>
            <a:r>
              <a:rPr lang="en-GB" sz="4000" dirty="0" err="1"/>
              <a:t>fh</a:t>
            </a:r>
            <a:r>
              <a:rPr lang="en-GB" sz="4000" dirty="0"/>
              <a:t>);</a:t>
            </a:r>
          </a:p>
          <a:p>
            <a:pPr marL="457200" lvl="1" indent="0">
              <a:buNone/>
            </a:pPr>
            <a:r>
              <a:rPr lang="en-GB" sz="4000" dirty="0"/>
              <a:t>if (flock($</a:t>
            </a:r>
            <a:r>
              <a:rPr lang="en-GB" sz="4000" dirty="0" err="1"/>
              <a:t>fh</a:t>
            </a:r>
            <a:r>
              <a:rPr lang="en-GB" sz="4000" dirty="0"/>
              <a:t>, LOCK_EX))</a:t>
            </a:r>
            <a:r>
              <a:rPr lang="en-PK" sz="4000" dirty="0"/>
              <a:t> {</a:t>
            </a:r>
          </a:p>
          <a:p>
            <a:pPr marL="457200" lvl="1" indent="0">
              <a:buNone/>
            </a:pPr>
            <a:r>
              <a:rPr lang="en-PK" sz="4000" dirty="0"/>
              <a:t>	</a:t>
            </a:r>
            <a:r>
              <a:rPr lang="en-GB" sz="4000" dirty="0" err="1"/>
              <a:t>fseek</a:t>
            </a:r>
            <a:r>
              <a:rPr lang="en-GB" sz="4000" dirty="0"/>
              <a:t>($</a:t>
            </a:r>
            <a:r>
              <a:rPr lang="en-GB" sz="4000" dirty="0" err="1"/>
              <a:t>fh</a:t>
            </a:r>
            <a:r>
              <a:rPr lang="en-GB" sz="4000" dirty="0"/>
              <a:t>, 0, SEEK_END);</a:t>
            </a:r>
          </a:p>
          <a:p>
            <a:pPr marL="457200" lvl="1" indent="0">
              <a:buNone/>
            </a:pPr>
            <a:r>
              <a:rPr lang="en-PK" sz="4000" dirty="0"/>
              <a:t>	</a:t>
            </a:r>
            <a:r>
              <a:rPr lang="en-GB" sz="4000" dirty="0" err="1"/>
              <a:t>fwrite</a:t>
            </a:r>
            <a:r>
              <a:rPr lang="en-GB" sz="4000" dirty="0"/>
              <a:t>($</a:t>
            </a:r>
            <a:r>
              <a:rPr lang="en-GB" sz="4000" dirty="0" err="1"/>
              <a:t>fh</a:t>
            </a:r>
            <a:r>
              <a:rPr lang="en-GB" sz="4000" dirty="0"/>
              <a:t>, "$text") or die("Could not write to file");</a:t>
            </a:r>
          </a:p>
          <a:p>
            <a:pPr marL="457200" lvl="1" indent="0">
              <a:buNone/>
            </a:pPr>
            <a:r>
              <a:rPr lang="en-PK" sz="4000" dirty="0"/>
              <a:t>	</a:t>
            </a:r>
            <a:r>
              <a:rPr lang="en-GB" sz="4000" dirty="0"/>
              <a:t>flock($</a:t>
            </a:r>
            <a:r>
              <a:rPr lang="en-GB" sz="4000" dirty="0" err="1"/>
              <a:t>fh</a:t>
            </a:r>
            <a:r>
              <a:rPr lang="en-GB" sz="4000" dirty="0"/>
              <a:t>, LOCK_UN);</a:t>
            </a:r>
            <a:r>
              <a:rPr lang="en-PK" sz="4000" dirty="0"/>
              <a:t> }</a:t>
            </a:r>
          </a:p>
          <a:p>
            <a:pPr marL="457200" lvl="1" indent="0">
              <a:buNone/>
            </a:pPr>
            <a:r>
              <a:rPr lang="en-GB" sz="4000" dirty="0" err="1"/>
              <a:t>fclose</a:t>
            </a:r>
            <a:r>
              <a:rPr lang="en-GB" sz="4000" dirty="0"/>
              <a:t>($</a:t>
            </a:r>
            <a:r>
              <a:rPr lang="en-GB" sz="4000" dirty="0" err="1"/>
              <a:t>fh</a:t>
            </a:r>
            <a:r>
              <a:rPr lang="en-GB" sz="4000" dirty="0"/>
              <a:t>);</a:t>
            </a:r>
            <a:r>
              <a:rPr lang="en-PK" sz="4000" dirty="0"/>
              <a:t> </a:t>
            </a:r>
            <a:r>
              <a:rPr lang="en-GB" sz="4000" dirty="0"/>
              <a:t>echo "File 'testfile.txt' successfully updated";</a:t>
            </a:r>
          </a:p>
          <a:p>
            <a:pPr marL="457200" lvl="1" indent="0">
              <a:buNone/>
            </a:pPr>
            <a:r>
              <a:rPr lang="en-PK" sz="4000" dirty="0"/>
              <a:t>?&gt;</a:t>
            </a:r>
            <a:endParaRPr lang="en-GB" sz="4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C5E055-5657-4910-AB09-CB9E0B1E8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011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D35DA-387B-44A5-9D51-07B0C4166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Reading an Entire File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5968C-4F97-4354-897B-CD441843D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308131"/>
          </a:xfrm>
        </p:spPr>
        <p:txBody>
          <a:bodyPr>
            <a:noAutofit/>
          </a:bodyPr>
          <a:lstStyle/>
          <a:p>
            <a:r>
              <a:rPr lang="en-GB" dirty="0"/>
              <a:t>U</a:t>
            </a:r>
            <a:r>
              <a:rPr lang="en-PK" dirty="0"/>
              <a:t>s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GB" b="1" dirty="0" err="1"/>
              <a:t>file_get_contents</a:t>
            </a:r>
            <a:r>
              <a:rPr lang="en-PK" b="1" dirty="0"/>
              <a:t> </a:t>
            </a:r>
            <a:r>
              <a:rPr lang="en-GB" dirty="0"/>
              <a:t>f</a:t>
            </a:r>
            <a:r>
              <a:rPr lang="en-PK" dirty="0"/>
              <a:t>u</a:t>
            </a:r>
            <a:r>
              <a:rPr lang="en-GB" dirty="0"/>
              <a:t>n</a:t>
            </a:r>
            <a:r>
              <a:rPr lang="en-PK" dirty="0"/>
              <a:t>c</a:t>
            </a:r>
            <a:r>
              <a:rPr lang="en-GB" dirty="0"/>
              <a:t>t</a:t>
            </a:r>
            <a:r>
              <a:rPr lang="en-PK" dirty="0" err="1"/>
              <a:t>i</a:t>
            </a:r>
            <a:r>
              <a:rPr lang="en-GB" dirty="0"/>
              <a:t>o</a:t>
            </a:r>
            <a:r>
              <a:rPr lang="en-PK" dirty="0"/>
              <a:t>n </a:t>
            </a:r>
            <a:r>
              <a:rPr lang="en-GB" dirty="0"/>
              <a:t>t</a:t>
            </a:r>
            <a:r>
              <a:rPr lang="en-PK" dirty="0"/>
              <a:t>o </a:t>
            </a:r>
            <a:r>
              <a:rPr lang="en-GB" dirty="0"/>
              <a:t>r</a:t>
            </a:r>
            <a:r>
              <a:rPr lang="en-PK" dirty="0"/>
              <a:t>e</a:t>
            </a:r>
            <a:r>
              <a:rPr lang="en-GB" dirty="0"/>
              <a:t>a</a:t>
            </a:r>
            <a:r>
              <a:rPr lang="en-PK" dirty="0"/>
              <a:t>d </a:t>
            </a:r>
            <a:r>
              <a:rPr lang="en-GB" dirty="0"/>
              <a:t>a</a:t>
            </a:r>
            <a:r>
              <a:rPr lang="en-PK" dirty="0"/>
              <a:t>n </a:t>
            </a:r>
            <a:r>
              <a:rPr lang="en-GB" dirty="0"/>
              <a:t>e</a:t>
            </a:r>
            <a:r>
              <a:rPr lang="en-PK" dirty="0"/>
              <a:t>n</a:t>
            </a:r>
            <a:r>
              <a:rPr lang="en-GB" dirty="0"/>
              <a:t>t</a:t>
            </a:r>
            <a:r>
              <a:rPr lang="en-PK" dirty="0" err="1"/>
              <a:t>i</a:t>
            </a:r>
            <a:r>
              <a:rPr lang="en-GB" dirty="0"/>
              <a:t>r</a:t>
            </a:r>
            <a:r>
              <a:rPr lang="en-PK" dirty="0"/>
              <a:t>e </a:t>
            </a:r>
            <a:r>
              <a:rPr lang="en-GB" dirty="0"/>
              <a:t>f</a:t>
            </a:r>
            <a:r>
              <a:rPr lang="en-PK" dirty="0" err="1"/>
              <a:t>i</a:t>
            </a:r>
            <a:r>
              <a:rPr lang="en-GB" dirty="0"/>
              <a:t>l</a:t>
            </a:r>
            <a:r>
              <a:rPr lang="en-PK" dirty="0"/>
              <a:t>e </a:t>
            </a:r>
            <a:r>
              <a:rPr lang="en-GB" dirty="0"/>
              <a:t>w</a:t>
            </a:r>
            <a:r>
              <a:rPr lang="en-PK" dirty="0" err="1"/>
              <a:t>i</a:t>
            </a:r>
            <a:r>
              <a:rPr lang="en-GB" dirty="0"/>
              <a:t>t</a:t>
            </a:r>
            <a:r>
              <a:rPr lang="en-PK" dirty="0"/>
              <a:t>h</a:t>
            </a:r>
            <a:r>
              <a:rPr lang="en-GB" dirty="0"/>
              <a:t>o</a:t>
            </a:r>
            <a:r>
              <a:rPr lang="en-PK" dirty="0" err="1"/>
              <a:t>ut</a:t>
            </a:r>
            <a:r>
              <a:rPr lang="en-PK" dirty="0"/>
              <a:t> file handles.</a:t>
            </a:r>
          </a:p>
          <a:p>
            <a:r>
              <a:rPr lang="en-PK" dirty="0"/>
              <a:t>C</a:t>
            </a:r>
            <a:r>
              <a:rPr lang="en-GB" dirty="0"/>
              <a:t>an also use it to</a:t>
            </a:r>
            <a:r>
              <a:rPr lang="en-PK" dirty="0"/>
              <a:t> </a:t>
            </a:r>
            <a:r>
              <a:rPr lang="en-GB" dirty="0"/>
              <a:t>fetch a file from a server across the internet</a:t>
            </a:r>
            <a:r>
              <a:rPr lang="en-PK" dirty="0"/>
              <a:t>.</a:t>
            </a:r>
          </a:p>
          <a:p>
            <a:r>
              <a:rPr lang="en-GB" sz="2800" i="1" dirty="0"/>
              <a:t>Example 7-13. Using </a:t>
            </a:r>
            <a:r>
              <a:rPr lang="en-GB" sz="2800" i="1" dirty="0" err="1"/>
              <a:t>file_get_contents</a:t>
            </a:r>
            <a:endParaRPr lang="en-GB" sz="2800" i="1" dirty="0"/>
          </a:p>
          <a:p>
            <a:pPr marL="457200" lvl="1" indent="0">
              <a:buNone/>
            </a:pPr>
            <a:r>
              <a:rPr lang="en-GB" dirty="0"/>
              <a:t>&lt;?php</a:t>
            </a:r>
            <a:r>
              <a:rPr lang="en-PK" dirty="0"/>
              <a:t>	</a:t>
            </a:r>
            <a:r>
              <a:rPr lang="en-GB" dirty="0"/>
              <a:t>echo "&lt;pre&gt;"; // Enables display of line feeds</a:t>
            </a:r>
          </a:p>
          <a:p>
            <a:pPr marL="457200" lvl="1" indent="0">
              <a:buNone/>
            </a:pPr>
            <a:r>
              <a:rPr lang="en-PK" dirty="0"/>
              <a:t>		</a:t>
            </a:r>
            <a:r>
              <a:rPr lang="en-GB" dirty="0"/>
              <a:t>echo </a:t>
            </a:r>
            <a:r>
              <a:rPr lang="en-GB" dirty="0" err="1"/>
              <a:t>file_get_contents</a:t>
            </a:r>
            <a:r>
              <a:rPr lang="en-GB" dirty="0"/>
              <a:t>("testfile.txt");</a:t>
            </a:r>
          </a:p>
          <a:p>
            <a:pPr marL="457200" lvl="1" indent="0">
              <a:buNone/>
            </a:pPr>
            <a:r>
              <a:rPr lang="en-PK" dirty="0"/>
              <a:t>		</a:t>
            </a:r>
            <a:r>
              <a:rPr lang="en-GB" dirty="0"/>
              <a:t>echo "&lt;/pre&gt;";</a:t>
            </a:r>
            <a:r>
              <a:rPr lang="en-PK" dirty="0"/>
              <a:t>	?&gt;</a:t>
            </a:r>
          </a:p>
          <a:p>
            <a:r>
              <a:rPr lang="en-GB" sz="2800" i="1" dirty="0"/>
              <a:t>Example 7-14. Grabbing the O’Reilly home page</a:t>
            </a:r>
          </a:p>
          <a:p>
            <a:pPr marL="457200" lvl="1" indent="0">
              <a:buNone/>
            </a:pPr>
            <a:r>
              <a:rPr lang="en-GB" dirty="0"/>
              <a:t>&lt;?php</a:t>
            </a:r>
          </a:p>
          <a:p>
            <a:pPr marL="457200" lvl="1" indent="0">
              <a:buNone/>
            </a:pPr>
            <a:r>
              <a:rPr lang="en-PK" dirty="0"/>
              <a:t>	</a:t>
            </a:r>
            <a:r>
              <a:rPr lang="es-ES" dirty="0"/>
              <a:t>echo </a:t>
            </a:r>
            <a:r>
              <a:rPr lang="es-ES" dirty="0" err="1"/>
              <a:t>file_get_contents</a:t>
            </a:r>
            <a:r>
              <a:rPr lang="es-ES" dirty="0"/>
              <a:t>("http://oreilly.com");</a:t>
            </a:r>
            <a:r>
              <a:rPr lang="en-PK" dirty="0"/>
              <a:t> </a:t>
            </a:r>
          </a:p>
          <a:p>
            <a:pPr marL="457200" lvl="1" indent="0">
              <a:buNone/>
            </a:pPr>
            <a:r>
              <a:rPr lang="en-PK" dirty="0"/>
              <a:t>?&gt;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4359D2-6BE0-465D-908D-6ED2D2D65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66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8D01B-BE1A-4FD1-BE57-A2E8CE80F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Uploading Files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4228E-C48B-4E31-9647-5CBE1A86F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K" dirty="0"/>
              <a:t>T</a:t>
            </a:r>
            <a:r>
              <a:rPr lang="en-GB" dirty="0"/>
              <a:t>o upload a file from a form</a:t>
            </a:r>
            <a:r>
              <a:rPr lang="en-PK" dirty="0"/>
              <a:t>, </a:t>
            </a:r>
            <a:r>
              <a:rPr lang="en-GB" dirty="0"/>
              <a:t>choose a special type of encoding called multipart/form-data</a:t>
            </a:r>
            <a:r>
              <a:rPr lang="en-PK" dirty="0"/>
              <a:t>.</a:t>
            </a:r>
          </a:p>
          <a:p>
            <a:r>
              <a:rPr lang="en-PK" dirty="0"/>
              <a:t>A</a:t>
            </a:r>
            <a:r>
              <a:rPr lang="en-GB" dirty="0" err="1"/>
              <a:t>ll</a:t>
            </a:r>
            <a:r>
              <a:rPr lang="en-GB" dirty="0"/>
              <a:t> uploaded files</a:t>
            </a:r>
            <a:r>
              <a:rPr lang="en-PK" dirty="0"/>
              <a:t> </a:t>
            </a:r>
            <a:r>
              <a:rPr lang="en-GB" dirty="0"/>
              <a:t>are placed into the associative system array $_FILES.</a:t>
            </a:r>
            <a:endParaRPr lang="en-PK" dirty="0"/>
          </a:p>
          <a:p>
            <a:r>
              <a:rPr lang="en-PK" dirty="0"/>
              <a:t>T</a:t>
            </a:r>
            <a:r>
              <a:rPr lang="en-GB" dirty="0"/>
              <a:t>o</a:t>
            </a:r>
            <a:r>
              <a:rPr lang="en-PK" dirty="0"/>
              <a:t> </a:t>
            </a:r>
            <a:r>
              <a:rPr lang="en-GB" dirty="0"/>
              <a:t>determine whether the user has</a:t>
            </a:r>
            <a:r>
              <a:rPr lang="en-PK" dirty="0"/>
              <a:t> </a:t>
            </a:r>
            <a:r>
              <a:rPr lang="en-GB" dirty="0"/>
              <a:t>uploaded a fi</a:t>
            </a:r>
            <a:r>
              <a:rPr lang="en-PK" dirty="0"/>
              <a:t>l</a:t>
            </a:r>
            <a:r>
              <a:rPr lang="en-GB" dirty="0"/>
              <a:t>e</a:t>
            </a:r>
            <a:r>
              <a:rPr lang="en-PK" dirty="0"/>
              <a:t>, </a:t>
            </a:r>
            <a:r>
              <a:rPr lang="en-GB" dirty="0"/>
              <a:t>check </a:t>
            </a:r>
            <a:r>
              <a:rPr lang="en-PK" dirty="0" err="1"/>
              <a:t>i</a:t>
            </a:r>
            <a:r>
              <a:rPr lang="en-GB" dirty="0"/>
              <a:t>f $_FILES </a:t>
            </a:r>
            <a:r>
              <a:rPr lang="en-PK" dirty="0"/>
              <a:t>a</a:t>
            </a:r>
            <a:r>
              <a:rPr lang="en-GB" dirty="0"/>
              <a:t>r</a:t>
            </a:r>
            <a:r>
              <a:rPr lang="en-PK" dirty="0"/>
              <a:t>r</a:t>
            </a:r>
            <a:r>
              <a:rPr lang="en-GB" dirty="0"/>
              <a:t>a</a:t>
            </a:r>
            <a:r>
              <a:rPr lang="en-PK" dirty="0"/>
              <a:t>y </a:t>
            </a:r>
            <a:r>
              <a:rPr lang="en-GB" dirty="0"/>
              <a:t>contains anything. </a:t>
            </a:r>
            <a:endParaRPr lang="en-PK" dirty="0"/>
          </a:p>
          <a:p>
            <a:pPr marL="457200" lvl="1" indent="0">
              <a:buNone/>
            </a:pPr>
            <a:r>
              <a:rPr lang="en-GB" b="1" dirty="0"/>
              <a:t>if ($_FILES)</a:t>
            </a:r>
            <a:endParaRPr lang="en-PK" b="1" dirty="0"/>
          </a:p>
          <a:p>
            <a:r>
              <a:rPr lang="en-PK" dirty="0"/>
              <a:t>O</a:t>
            </a:r>
            <a:r>
              <a:rPr lang="en-GB" dirty="0"/>
              <a:t>n</a:t>
            </a:r>
            <a:r>
              <a:rPr lang="en-PK" dirty="0"/>
              <a:t>c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GB" dirty="0"/>
              <a:t>a</a:t>
            </a:r>
            <a:r>
              <a:rPr lang="en-PK" dirty="0"/>
              <a:t> </a:t>
            </a:r>
            <a:r>
              <a:rPr lang="en-GB" dirty="0"/>
              <a:t>file </a:t>
            </a:r>
            <a:r>
              <a:rPr lang="en-PK" dirty="0" err="1"/>
              <a:t>i</a:t>
            </a:r>
            <a:r>
              <a:rPr lang="en-GB" dirty="0"/>
              <a:t>s uploaded, </a:t>
            </a:r>
            <a:r>
              <a:rPr lang="en-PK" dirty="0"/>
              <a:t>u</a:t>
            </a:r>
            <a:r>
              <a:rPr lang="en-GB" dirty="0"/>
              <a:t>s</a:t>
            </a:r>
            <a:r>
              <a:rPr lang="en-PK" dirty="0"/>
              <a:t>e</a:t>
            </a:r>
            <a:r>
              <a:rPr lang="en-GB" dirty="0"/>
              <a:t> </a:t>
            </a:r>
            <a:r>
              <a:rPr lang="en-GB" b="1" dirty="0" err="1"/>
              <a:t>move_uploaded_file</a:t>
            </a:r>
            <a:r>
              <a:rPr lang="en-GB" b="1" dirty="0"/>
              <a:t>() </a:t>
            </a:r>
            <a:r>
              <a:rPr lang="en-GB" dirty="0"/>
              <a:t>function</a:t>
            </a:r>
            <a:r>
              <a:rPr lang="en-PK" dirty="0"/>
              <a:t> t</a:t>
            </a:r>
            <a:r>
              <a:rPr lang="en-GB" dirty="0"/>
              <a:t>o moves </a:t>
            </a:r>
            <a:r>
              <a:rPr lang="en-PK" dirty="0"/>
              <a:t>t</a:t>
            </a:r>
            <a:r>
              <a:rPr lang="en-GB" dirty="0"/>
              <a:t>h</a:t>
            </a:r>
            <a:r>
              <a:rPr lang="en-PK" dirty="0"/>
              <a:t>e </a:t>
            </a:r>
            <a:r>
              <a:rPr lang="en-GB" dirty="0"/>
              <a:t>file </a:t>
            </a:r>
            <a:r>
              <a:rPr lang="en-PK" dirty="0"/>
              <a:t>f</a:t>
            </a:r>
            <a:r>
              <a:rPr lang="en-GB" dirty="0"/>
              <a:t>r</a:t>
            </a:r>
            <a:r>
              <a:rPr lang="en-PK" dirty="0"/>
              <a:t>o</a:t>
            </a:r>
            <a:r>
              <a:rPr lang="en-GB" dirty="0"/>
              <a:t>m</a:t>
            </a:r>
            <a:r>
              <a:rPr lang="en-PK" dirty="0"/>
              <a:t> </a:t>
            </a:r>
            <a:r>
              <a:rPr lang="en-GB" dirty="0"/>
              <a:t>t</a:t>
            </a:r>
            <a:r>
              <a:rPr lang="en-PK" dirty="0"/>
              <a:t>e</a:t>
            </a:r>
            <a:r>
              <a:rPr lang="en-GB" dirty="0"/>
              <a:t>m</a:t>
            </a:r>
            <a:r>
              <a:rPr lang="en-PK" dirty="0"/>
              <a:t>p</a:t>
            </a:r>
            <a:r>
              <a:rPr lang="en-GB" dirty="0"/>
              <a:t>o</a:t>
            </a:r>
            <a:r>
              <a:rPr lang="en-PK" dirty="0"/>
              <a:t>r</a:t>
            </a:r>
            <a:r>
              <a:rPr lang="en-GB" dirty="0"/>
              <a:t>a</a:t>
            </a:r>
            <a:r>
              <a:rPr lang="en-PK" dirty="0"/>
              <a:t>r</a:t>
            </a:r>
            <a:r>
              <a:rPr lang="en-GB" dirty="0"/>
              <a:t>y</a:t>
            </a:r>
            <a:r>
              <a:rPr lang="en-PK" dirty="0"/>
              <a:t> </a:t>
            </a:r>
            <a:r>
              <a:rPr lang="en-GB" dirty="0"/>
              <a:t>l</a:t>
            </a:r>
            <a:r>
              <a:rPr lang="en-PK" dirty="0"/>
              <a:t>o</a:t>
            </a:r>
            <a:r>
              <a:rPr lang="en-GB" dirty="0"/>
              <a:t>c</a:t>
            </a:r>
            <a:r>
              <a:rPr lang="en-PK" dirty="0"/>
              <a:t>a</a:t>
            </a:r>
            <a:r>
              <a:rPr lang="en-GB" dirty="0"/>
              <a:t>t</a:t>
            </a:r>
            <a:r>
              <a:rPr lang="en-PK" dirty="0" err="1"/>
              <a:t>i</a:t>
            </a:r>
            <a:r>
              <a:rPr lang="en-GB" dirty="0"/>
              <a:t>o</a:t>
            </a:r>
            <a:r>
              <a:rPr lang="en-PK" dirty="0"/>
              <a:t>n </a:t>
            </a:r>
            <a:r>
              <a:rPr lang="en-GB" dirty="0"/>
              <a:t>t</a:t>
            </a:r>
            <a:r>
              <a:rPr lang="en-PK" dirty="0"/>
              <a:t>o </a:t>
            </a:r>
            <a:r>
              <a:rPr lang="en-GB" dirty="0"/>
              <a:t>a</a:t>
            </a:r>
            <a:r>
              <a:rPr lang="en-PK" dirty="0"/>
              <a:t> </a:t>
            </a:r>
            <a:r>
              <a:rPr lang="en-GB" dirty="0"/>
              <a:t>p</a:t>
            </a:r>
            <a:r>
              <a:rPr lang="en-PK" dirty="0"/>
              <a:t>e</a:t>
            </a:r>
            <a:r>
              <a:rPr lang="en-GB" dirty="0"/>
              <a:t>r</a:t>
            </a:r>
            <a:r>
              <a:rPr lang="en-PK" dirty="0"/>
              <a:t>m</a:t>
            </a:r>
            <a:r>
              <a:rPr lang="en-GB" dirty="0"/>
              <a:t>a</a:t>
            </a:r>
            <a:r>
              <a:rPr lang="en-PK" dirty="0"/>
              <a:t>n</a:t>
            </a:r>
            <a:r>
              <a:rPr lang="en-GB" dirty="0"/>
              <a:t>e</a:t>
            </a:r>
            <a:r>
              <a:rPr lang="en-PK" dirty="0"/>
              <a:t>n</a:t>
            </a:r>
            <a:r>
              <a:rPr lang="en-GB" dirty="0"/>
              <a:t>t</a:t>
            </a:r>
            <a:r>
              <a:rPr lang="en-PK" dirty="0"/>
              <a:t> </a:t>
            </a:r>
            <a:r>
              <a:rPr lang="en-GB" dirty="0"/>
              <a:t>l</a:t>
            </a:r>
            <a:r>
              <a:rPr lang="en-PK" dirty="0"/>
              <a:t>o</a:t>
            </a:r>
            <a:r>
              <a:rPr lang="en-GB" dirty="0"/>
              <a:t>c</a:t>
            </a:r>
            <a:r>
              <a:rPr lang="en-PK" dirty="0"/>
              <a:t>a</a:t>
            </a:r>
            <a:r>
              <a:rPr lang="en-GB" dirty="0"/>
              <a:t>t</a:t>
            </a:r>
            <a:r>
              <a:rPr lang="en-PK" dirty="0" err="1"/>
              <a:t>i</a:t>
            </a:r>
            <a:r>
              <a:rPr lang="en-GB" dirty="0"/>
              <a:t>o</a:t>
            </a:r>
            <a:r>
              <a:rPr lang="en-PK" dirty="0"/>
              <a:t>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358A5F-9FE0-456B-9B71-758CF4D77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3635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A6701-FC91-46D6-82F3-66E77A09A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7-15. Image uploader </a:t>
            </a:r>
            <a:r>
              <a:rPr lang="en-GB" dirty="0" err="1"/>
              <a:t>upload.php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74C92-A5DD-499E-A2BB-998B2173C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5229754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GB" sz="2400" dirty="0"/>
              <a:t>&lt;?php // </a:t>
            </a:r>
            <a:r>
              <a:rPr lang="en-GB" sz="2400" dirty="0" err="1"/>
              <a:t>upload.php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echo </a:t>
            </a:r>
            <a:r>
              <a:rPr lang="en-PK" sz="2400" dirty="0"/>
              <a:t>“</a:t>
            </a:r>
            <a:r>
              <a:rPr lang="en-GB" sz="2400" dirty="0"/>
              <a:t>&lt;html&gt;&lt;head&gt;&lt;title&gt;PHP Form</a:t>
            </a:r>
            <a:r>
              <a:rPr lang="en-PK" sz="2400" dirty="0"/>
              <a:t> </a:t>
            </a:r>
            <a:r>
              <a:rPr lang="en-GB" sz="2400" dirty="0" err="1"/>
              <a:t>pload</a:t>
            </a:r>
            <a:r>
              <a:rPr lang="en-GB" sz="2400" dirty="0"/>
              <a:t>&lt;/title&gt;&lt;/head&gt;&lt;body&gt;</a:t>
            </a:r>
          </a:p>
          <a:p>
            <a:pPr marL="0" indent="0">
              <a:buNone/>
            </a:pPr>
            <a:r>
              <a:rPr lang="en-GB" sz="2400" dirty="0"/>
              <a:t>&lt;form method='post' action='</a:t>
            </a:r>
            <a:r>
              <a:rPr lang="en-GB" sz="2400" dirty="0" err="1"/>
              <a:t>upload.php</a:t>
            </a:r>
            <a:r>
              <a:rPr lang="en-GB" sz="2400" dirty="0"/>
              <a:t>' </a:t>
            </a:r>
            <a:r>
              <a:rPr lang="en-GB" sz="2400" dirty="0" err="1"/>
              <a:t>enctype</a:t>
            </a:r>
            <a:r>
              <a:rPr lang="en-GB" sz="2400" dirty="0"/>
              <a:t>='multipart/form-data'&gt;</a:t>
            </a:r>
          </a:p>
          <a:p>
            <a:pPr marL="0" indent="0">
              <a:buNone/>
            </a:pPr>
            <a:r>
              <a:rPr lang="en-GB" sz="2400" dirty="0"/>
              <a:t>Select File: &lt;input type='file' name='filename' size='10'&gt;</a:t>
            </a:r>
          </a:p>
          <a:p>
            <a:pPr marL="0" indent="0">
              <a:buNone/>
            </a:pPr>
            <a:r>
              <a:rPr lang="en-GB" sz="2400" dirty="0"/>
              <a:t>&lt;input type='submit' value='Upload'&gt;</a:t>
            </a:r>
          </a:p>
          <a:p>
            <a:pPr marL="0" indent="0">
              <a:buNone/>
            </a:pPr>
            <a:r>
              <a:rPr lang="en-GB" sz="2400" dirty="0"/>
              <a:t>&lt;/form&gt;</a:t>
            </a:r>
            <a:r>
              <a:rPr lang="en-PK" sz="2400" dirty="0"/>
              <a:t>”;</a:t>
            </a:r>
          </a:p>
          <a:p>
            <a:pPr marL="0" indent="0">
              <a:buNone/>
            </a:pPr>
            <a:endParaRPr lang="en-PK" sz="900" dirty="0"/>
          </a:p>
          <a:p>
            <a:pPr marL="0" indent="0">
              <a:buNone/>
            </a:pPr>
            <a:r>
              <a:rPr lang="en-GB" sz="2400" dirty="0"/>
              <a:t>if ($_FILES)</a:t>
            </a:r>
            <a:r>
              <a:rPr lang="en-PK" sz="2400" dirty="0"/>
              <a:t> </a:t>
            </a:r>
            <a:r>
              <a:rPr lang="en-GB" sz="2400" dirty="0"/>
              <a:t>{</a:t>
            </a:r>
          </a:p>
          <a:p>
            <a:pPr marL="0" indent="0">
              <a:buNone/>
            </a:pPr>
            <a:r>
              <a:rPr lang="en-GB" sz="2400" dirty="0"/>
              <a:t>$name = $_FILES['filename']['name'];</a:t>
            </a:r>
          </a:p>
          <a:p>
            <a:pPr marL="0" indent="0">
              <a:buNone/>
            </a:pPr>
            <a:r>
              <a:rPr lang="en-GB" sz="2400" dirty="0" err="1"/>
              <a:t>move_uploaded_file</a:t>
            </a:r>
            <a:r>
              <a:rPr lang="en-GB" sz="2400" dirty="0"/>
              <a:t>($_FILES['filename']['</a:t>
            </a:r>
            <a:r>
              <a:rPr lang="en-GB" sz="2400" dirty="0" err="1"/>
              <a:t>tmp_name</a:t>
            </a:r>
            <a:r>
              <a:rPr lang="en-GB" sz="2400" dirty="0"/>
              <a:t>'], $name);</a:t>
            </a:r>
          </a:p>
          <a:p>
            <a:pPr marL="0" indent="0">
              <a:buNone/>
            </a:pPr>
            <a:r>
              <a:rPr lang="en-GB" sz="2400" dirty="0"/>
              <a:t>echo "Uploaded image '$name'&lt;</a:t>
            </a:r>
            <a:r>
              <a:rPr lang="en-GB" sz="2400" dirty="0" err="1"/>
              <a:t>br</a:t>
            </a:r>
            <a:r>
              <a:rPr lang="en-GB" sz="2400" dirty="0"/>
              <a:t>&gt;&lt;</a:t>
            </a:r>
            <a:r>
              <a:rPr lang="en-GB" sz="2400" dirty="0" err="1"/>
              <a:t>img</a:t>
            </a:r>
            <a:r>
              <a:rPr lang="en-GB" sz="2400" dirty="0"/>
              <a:t> </a:t>
            </a:r>
            <a:r>
              <a:rPr lang="en-GB" sz="2400" dirty="0" err="1"/>
              <a:t>src</a:t>
            </a:r>
            <a:r>
              <a:rPr lang="en-GB" sz="2400" dirty="0"/>
              <a:t>='$name’&gt;”;</a:t>
            </a:r>
            <a:r>
              <a:rPr lang="en-PK" sz="2400" dirty="0"/>
              <a:t> </a:t>
            </a:r>
            <a:r>
              <a:rPr lang="en-GB" sz="2400" dirty="0"/>
              <a:t>}</a:t>
            </a:r>
            <a:endParaRPr lang="en-PK" sz="2400" dirty="0"/>
          </a:p>
          <a:p>
            <a:pPr marL="0" indent="0">
              <a:buNone/>
            </a:pPr>
            <a:endParaRPr lang="en-GB" sz="400" dirty="0"/>
          </a:p>
          <a:p>
            <a:pPr marL="0" indent="0">
              <a:buNone/>
            </a:pPr>
            <a:r>
              <a:rPr lang="en-GB" sz="2400" dirty="0"/>
              <a:t>echo "&lt;/body&gt;&lt;/html&gt;";</a:t>
            </a:r>
            <a:r>
              <a:rPr lang="en-PK" sz="2400" dirty="0"/>
              <a:t>     </a:t>
            </a:r>
            <a:r>
              <a:rPr lang="en-GB" sz="2400" dirty="0"/>
              <a:t>?&gt;</a:t>
            </a:r>
            <a:endParaRPr lang="en-PK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4D3BDB-433F-4CC2-8F45-BBEFE6D9C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6714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53356-67AA-4F0F-A992-C0F244393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$_FILES</a:t>
            </a:r>
            <a:r>
              <a:rPr lang="en-PK" dirty="0"/>
              <a:t> - </a:t>
            </a:r>
            <a:r>
              <a:rPr lang="en-GB" i="1" dirty="0"/>
              <a:t>The contents of the $_FILES array</a:t>
            </a:r>
            <a:endParaRPr lang="en-PK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FD4EFDF-1125-4A55-944A-9A6BD533FD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5841200"/>
              </p:ext>
            </p:extLst>
          </p:nvPr>
        </p:nvGraphicFramePr>
        <p:xfrm>
          <a:off x="455613" y="1301750"/>
          <a:ext cx="11280774" cy="4850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1884">
                  <a:extLst>
                    <a:ext uri="{9D8B030D-6E8A-4147-A177-3AD203B41FA5}">
                      <a16:colId xmlns:a16="http://schemas.microsoft.com/office/drawing/2014/main" val="1034994422"/>
                    </a:ext>
                  </a:extLst>
                </a:gridCol>
                <a:gridCol w="7268890">
                  <a:extLst>
                    <a:ext uri="{9D8B030D-6E8A-4147-A177-3AD203B41FA5}">
                      <a16:colId xmlns:a16="http://schemas.microsoft.com/office/drawing/2014/main" val="2092652305"/>
                    </a:ext>
                  </a:extLst>
                </a:gridCol>
              </a:tblGrid>
              <a:tr h="736056">
                <a:tc>
                  <a:txBody>
                    <a:bodyPr/>
                    <a:lstStyle/>
                    <a:p>
                      <a:pPr algn="l"/>
                      <a:r>
                        <a:rPr lang="en-GB" sz="2800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Adobe Fan Heiti Std B" panose="020B0700000000000000" pitchFamily="34" charset="-128"/>
                          <a:cs typeface="+mj-cs"/>
                        </a:rPr>
                        <a:t>Array element</a:t>
                      </a:r>
                      <a:endParaRPr lang="en-PK" sz="2800" kern="1200" dirty="0">
                        <a:solidFill>
                          <a:schemeClr val="tx1"/>
                        </a:solidFill>
                        <a:latin typeface="Gotham Narrow Book" pitchFamily="50" charset="0"/>
                        <a:ea typeface="Adobe Fan Heiti Std B" panose="020B0700000000000000" pitchFamily="34" charset="-128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Adobe Fan Heiti Std B" panose="020B0700000000000000" pitchFamily="34" charset="-128"/>
                          <a:cs typeface="+mj-cs"/>
                        </a:rPr>
                        <a:t>C</a:t>
                      </a:r>
                      <a:r>
                        <a:rPr lang="en-PK" sz="2800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Adobe Fan Heiti Std B" panose="020B0700000000000000" pitchFamily="34" charset="-128"/>
                          <a:cs typeface="+mj-cs"/>
                        </a:rPr>
                        <a:t>o</a:t>
                      </a:r>
                      <a:r>
                        <a:rPr lang="en-GB" sz="2800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Adobe Fan Heiti Std B" panose="020B0700000000000000" pitchFamily="34" charset="-128"/>
                          <a:cs typeface="+mj-cs"/>
                        </a:rPr>
                        <a:t>n</a:t>
                      </a:r>
                      <a:r>
                        <a:rPr lang="en-PK" sz="2800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Adobe Fan Heiti Std B" panose="020B0700000000000000" pitchFamily="34" charset="-128"/>
                          <a:cs typeface="+mj-cs"/>
                        </a:rPr>
                        <a:t>t</a:t>
                      </a:r>
                      <a:r>
                        <a:rPr lang="en-GB" sz="2800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Adobe Fan Heiti Std B" panose="020B0700000000000000" pitchFamily="34" charset="-128"/>
                          <a:cs typeface="+mj-cs"/>
                        </a:rPr>
                        <a:t>e</a:t>
                      </a:r>
                      <a:r>
                        <a:rPr lang="en-PK" sz="2800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Adobe Fan Heiti Std B" panose="020B0700000000000000" pitchFamily="34" charset="-128"/>
                          <a:cs typeface="+mj-cs"/>
                        </a:rPr>
                        <a:t>n</a:t>
                      </a:r>
                      <a:r>
                        <a:rPr lang="en-GB" sz="2800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Adobe Fan Heiti Std B" panose="020B0700000000000000" pitchFamily="34" charset="-128"/>
                          <a:cs typeface="+mj-cs"/>
                        </a:rPr>
                        <a:t>t</a:t>
                      </a:r>
                      <a:r>
                        <a:rPr lang="en-PK" sz="2800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Adobe Fan Heiti Std B" panose="020B0700000000000000" pitchFamily="34" charset="-128"/>
                          <a:cs typeface="+mj-cs"/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756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Adobe Fan Heiti Std B" panose="020B0700000000000000" pitchFamily="34" charset="-128"/>
                          <a:cs typeface="+mj-cs"/>
                        </a:rPr>
                        <a:t>$_FILES['file']['name']</a:t>
                      </a:r>
                      <a:endParaRPr lang="en-PK" sz="2400" kern="1200" dirty="0">
                        <a:solidFill>
                          <a:schemeClr val="tx1"/>
                        </a:solidFill>
                        <a:latin typeface="Gotham Narrow Book" pitchFamily="50" charset="0"/>
                        <a:ea typeface="Adobe Fan Heiti Std B" panose="020B0700000000000000" pitchFamily="34" charset="-128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Adobe Fan Heiti Std B" panose="020B0700000000000000" pitchFamily="34" charset="-128"/>
                          <a:cs typeface="+mj-cs"/>
                        </a:rPr>
                        <a:t>The name of the uploaded file (e.g., smiley.jpg)</a:t>
                      </a:r>
                    </a:p>
                    <a:p>
                      <a:endParaRPr lang="en-PK" sz="2400" kern="1200" dirty="0">
                        <a:solidFill>
                          <a:schemeClr val="tx1"/>
                        </a:solidFill>
                        <a:latin typeface="Gotham Narrow Book" pitchFamily="50" charset="0"/>
                        <a:ea typeface="Adobe Fan Heiti Std B" panose="020B0700000000000000" pitchFamily="34" charset="-128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4448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Adobe Fan Heiti Std B" panose="020B0700000000000000" pitchFamily="34" charset="-128"/>
                          <a:cs typeface="+mj-cs"/>
                        </a:rPr>
                        <a:t>$_FILES['file']['type']</a:t>
                      </a:r>
                      <a:endParaRPr lang="en-PK" sz="2400" kern="1200" dirty="0">
                        <a:solidFill>
                          <a:schemeClr val="tx1"/>
                        </a:solidFill>
                        <a:latin typeface="Gotham Narrow Book" pitchFamily="50" charset="0"/>
                        <a:ea typeface="Adobe Fan Heiti Std B" panose="020B0700000000000000" pitchFamily="34" charset="-128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Adobe Fan Heiti Std B" panose="020B0700000000000000" pitchFamily="34" charset="-128"/>
                          <a:cs typeface="+mj-cs"/>
                        </a:rPr>
                        <a:t>The content type of the file (e.g., image/jpeg)</a:t>
                      </a:r>
                    </a:p>
                    <a:p>
                      <a:endParaRPr lang="en-PK" sz="2400" kern="1200" dirty="0">
                        <a:solidFill>
                          <a:schemeClr val="tx1"/>
                        </a:solidFill>
                        <a:latin typeface="Gotham Narrow Book" pitchFamily="50" charset="0"/>
                        <a:ea typeface="Adobe Fan Heiti Std B" panose="020B0700000000000000" pitchFamily="34" charset="-128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711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Adobe Fan Heiti Std B" panose="020B0700000000000000" pitchFamily="34" charset="-128"/>
                          <a:cs typeface="+mj-cs"/>
                        </a:rPr>
                        <a:t>$_FILES['file']['size'] </a:t>
                      </a:r>
                      <a:endParaRPr lang="en-PK" sz="2400" kern="1200" dirty="0">
                        <a:solidFill>
                          <a:schemeClr val="tx1"/>
                        </a:solidFill>
                        <a:latin typeface="Gotham Narrow Book" pitchFamily="50" charset="0"/>
                        <a:ea typeface="Adobe Fan Heiti Std B" panose="020B0700000000000000" pitchFamily="34" charset="-128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Adobe Fan Heiti Std B" panose="020B0700000000000000" pitchFamily="34" charset="-128"/>
                          <a:cs typeface="+mj-cs"/>
                        </a:rPr>
                        <a:t>The file’s size in bytes</a:t>
                      </a:r>
                    </a:p>
                    <a:p>
                      <a:endParaRPr lang="en-PK" sz="2400" kern="1200" dirty="0">
                        <a:solidFill>
                          <a:schemeClr val="tx1"/>
                        </a:solidFill>
                        <a:latin typeface="Gotham Narrow Book" pitchFamily="50" charset="0"/>
                        <a:ea typeface="Adobe Fan Heiti Std B" panose="020B0700000000000000" pitchFamily="34" charset="-128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0762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Adobe Fan Heiti Std B" panose="020B0700000000000000" pitchFamily="34" charset="-128"/>
                          <a:cs typeface="+mj-cs"/>
                        </a:rPr>
                        <a:t>$_FILES['file']['</a:t>
                      </a:r>
                      <a:r>
                        <a:rPr lang="en-GB" sz="2400" kern="1200" dirty="0" err="1">
                          <a:solidFill>
                            <a:schemeClr val="tx1"/>
                          </a:solidFill>
                          <a:latin typeface="Gotham Narrow Book" pitchFamily="50" charset="0"/>
                          <a:ea typeface="Adobe Fan Heiti Std B" panose="020B0700000000000000" pitchFamily="34" charset="-128"/>
                          <a:cs typeface="+mj-cs"/>
                        </a:rPr>
                        <a:t>tmp_name</a:t>
                      </a:r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Adobe Fan Heiti Std B" panose="020B0700000000000000" pitchFamily="34" charset="-128"/>
                          <a:cs typeface="+mj-cs"/>
                        </a:rPr>
                        <a:t>'] </a:t>
                      </a:r>
                      <a:endParaRPr lang="en-PK" sz="2400" kern="1200" dirty="0">
                        <a:solidFill>
                          <a:schemeClr val="tx1"/>
                        </a:solidFill>
                        <a:latin typeface="Gotham Narrow Book" pitchFamily="50" charset="0"/>
                        <a:ea typeface="Adobe Fan Heiti Std B" panose="020B0700000000000000" pitchFamily="34" charset="-128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Adobe Fan Heiti Std B" panose="020B0700000000000000" pitchFamily="34" charset="-128"/>
                          <a:cs typeface="+mj-cs"/>
                        </a:rPr>
                        <a:t>The name of the temporary file stored on the server</a:t>
                      </a:r>
                    </a:p>
                    <a:p>
                      <a:endParaRPr lang="en-PK" sz="2400" kern="1200" dirty="0">
                        <a:solidFill>
                          <a:schemeClr val="tx1"/>
                        </a:solidFill>
                        <a:latin typeface="Gotham Narrow Book" pitchFamily="50" charset="0"/>
                        <a:ea typeface="Adobe Fan Heiti Std B" panose="020B0700000000000000" pitchFamily="34" charset="-128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8805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Adobe Fan Heiti Std B" panose="020B0700000000000000" pitchFamily="34" charset="-128"/>
                          <a:cs typeface="+mj-cs"/>
                        </a:rPr>
                        <a:t>$_FILES['file']['error'] </a:t>
                      </a:r>
                      <a:endParaRPr lang="en-PK" sz="2400" kern="1200" dirty="0">
                        <a:solidFill>
                          <a:schemeClr val="tx1"/>
                        </a:solidFill>
                        <a:latin typeface="Gotham Narrow Book" pitchFamily="50" charset="0"/>
                        <a:ea typeface="Adobe Fan Heiti Std B" panose="020B0700000000000000" pitchFamily="34" charset="-128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Adobe Fan Heiti Std B" panose="020B0700000000000000" pitchFamily="34" charset="-128"/>
                          <a:cs typeface="+mj-cs"/>
                        </a:rPr>
                        <a:t>The error code resulting from the file upload</a:t>
                      </a:r>
                      <a:endParaRPr lang="en-PK" sz="2400" kern="1200" dirty="0">
                        <a:solidFill>
                          <a:schemeClr val="tx1"/>
                        </a:solidFill>
                        <a:latin typeface="Gotham Narrow Book" pitchFamily="50" charset="0"/>
                        <a:ea typeface="Adobe Fan Heiti Std B" panose="020B0700000000000000" pitchFamily="34" charset="-128"/>
                        <a:cs typeface="+mj-cs"/>
                      </a:endParaRPr>
                    </a:p>
                    <a:p>
                      <a:endParaRPr lang="en-PK" sz="2400" kern="1200" dirty="0">
                        <a:solidFill>
                          <a:schemeClr val="tx1"/>
                        </a:solidFill>
                        <a:latin typeface="Gotham Narrow Book" pitchFamily="50" charset="0"/>
                        <a:ea typeface="Adobe Fan Heiti Std B" panose="020B0700000000000000" pitchFamily="34" charset="-128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732100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ECE5EE-5AF0-4568-90F3-D26FE27E8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473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828AD-E132-4DCA-A9A0-721C05B88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Table 7-7. Some common internet media content types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A51DF-6FA2-474D-844A-3612BD443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GB" dirty="0"/>
              <a:t>application/pdf</a:t>
            </a:r>
            <a:endParaRPr lang="en-PK" dirty="0"/>
          </a:p>
          <a:p>
            <a:r>
              <a:rPr lang="en-GB" dirty="0"/>
              <a:t>image/gif</a:t>
            </a:r>
            <a:endParaRPr lang="en-PK" dirty="0"/>
          </a:p>
          <a:p>
            <a:r>
              <a:rPr lang="en-GB" dirty="0"/>
              <a:t>multipart/form-data</a:t>
            </a:r>
            <a:endParaRPr lang="en-PK" dirty="0"/>
          </a:p>
          <a:p>
            <a:r>
              <a:rPr lang="en-GB" dirty="0"/>
              <a:t>text/xml</a:t>
            </a:r>
          </a:p>
          <a:p>
            <a:r>
              <a:rPr lang="en-GB" dirty="0"/>
              <a:t>application/zip</a:t>
            </a:r>
            <a:endParaRPr lang="en-PK" dirty="0"/>
          </a:p>
          <a:p>
            <a:r>
              <a:rPr lang="en-GB" dirty="0"/>
              <a:t>image/jpeg</a:t>
            </a:r>
            <a:endParaRPr lang="en-PK" dirty="0"/>
          </a:p>
          <a:p>
            <a:r>
              <a:rPr lang="en-GB" dirty="0"/>
              <a:t>text/</a:t>
            </a:r>
            <a:r>
              <a:rPr lang="en-GB" dirty="0" err="1"/>
              <a:t>css</a:t>
            </a:r>
            <a:endParaRPr lang="en-PK" dirty="0"/>
          </a:p>
          <a:p>
            <a:r>
              <a:rPr lang="en-GB" dirty="0"/>
              <a:t>video/mpeg</a:t>
            </a:r>
          </a:p>
          <a:p>
            <a:r>
              <a:rPr lang="en-GB" dirty="0"/>
              <a:t>audio/mpeg</a:t>
            </a:r>
            <a:endParaRPr lang="en-PK" dirty="0"/>
          </a:p>
          <a:p>
            <a:r>
              <a:rPr lang="en-GB" dirty="0"/>
              <a:t>image/</a:t>
            </a:r>
            <a:r>
              <a:rPr lang="en-GB" dirty="0" err="1"/>
              <a:t>png</a:t>
            </a:r>
            <a:endParaRPr lang="en-PK" dirty="0"/>
          </a:p>
          <a:p>
            <a:r>
              <a:rPr lang="en-GB" dirty="0"/>
              <a:t>text/html</a:t>
            </a:r>
            <a:endParaRPr lang="en-PK" dirty="0"/>
          </a:p>
          <a:p>
            <a:r>
              <a:rPr lang="en-GB" dirty="0"/>
              <a:t>video/mp4</a:t>
            </a:r>
          </a:p>
          <a:p>
            <a:r>
              <a:rPr lang="en-GB" dirty="0"/>
              <a:t>audio/x-wav</a:t>
            </a:r>
            <a:endParaRPr lang="en-PK" dirty="0"/>
          </a:p>
          <a:p>
            <a:r>
              <a:rPr lang="en-GB" dirty="0"/>
              <a:t>image/tiff</a:t>
            </a:r>
            <a:endParaRPr lang="en-PK" dirty="0"/>
          </a:p>
          <a:p>
            <a:r>
              <a:rPr lang="en-GB" dirty="0"/>
              <a:t>text/plain</a:t>
            </a:r>
            <a:endParaRPr lang="en-PK" dirty="0"/>
          </a:p>
          <a:p>
            <a:r>
              <a:rPr lang="en-GB" dirty="0"/>
              <a:t>video/</a:t>
            </a:r>
            <a:r>
              <a:rPr lang="en-GB" dirty="0" err="1"/>
              <a:t>quicktime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E4B0B-F941-4ABA-A906-2519B07D5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59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55E38-8531-415C-A404-1C21B67AC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Validation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04774-3197-474E-89B7-A6C37F84E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K" dirty="0"/>
              <a:t>C</a:t>
            </a:r>
            <a:r>
              <a:rPr lang="en-GB" dirty="0"/>
              <a:t>heck are whether a file was actually received </a:t>
            </a:r>
            <a:r>
              <a:rPr lang="en-PK" dirty="0"/>
              <a:t>?</a:t>
            </a:r>
          </a:p>
          <a:p>
            <a:r>
              <a:rPr lang="en-PK" dirty="0"/>
              <a:t>W</a:t>
            </a:r>
            <a:r>
              <a:rPr lang="en-GB" dirty="0"/>
              <a:t>a</a:t>
            </a:r>
            <a:r>
              <a:rPr lang="en-PK" dirty="0"/>
              <a:t>s </a:t>
            </a:r>
            <a:r>
              <a:rPr lang="en-GB" dirty="0"/>
              <a:t>the right type of data</a:t>
            </a:r>
            <a:r>
              <a:rPr lang="en-PK" dirty="0"/>
              <a:t> </a:t>
            </a:r>
            <a:r>
              <a:rPr lang="en-GB" dirty="0"/>
              <a:t>was sent</a:t>
            </a:r>
            <a:r>
              <a:rPr lang="en-PK" dirty="0"/>
              <a:t>?</a:t>
            </a:r>
          </a:p>
          <a:p>
            <a:r>
              <a:rPr lang="en-GB" dirty="0"/>
              <a:t>a</a:t>
            </a:r>
            <a:r>
              <a:rPr lang="en-PK" dirty="0"/>
              <a:t>s </a:t>
            </a:r>
            <a:r>
              <a:rPr lang="en-GB" dirty="0"/>
              <a:t>the right </a:t>
            </a:r>
            <a:r>
              <a:rPr lang="en-PK" dirty="0"/>
              <a:t>s</a:t>
            </a:r>
            <a:r>
              <a:rPr lang="en-GB" dirty="0" err="1"/>
              <a:t>i</a:t>
            </a:r>
            <a:r>
              <a:rPr lang="en-PK" dirty="0"/>
              <a:t>z</a:t>
            </a:r>
            <a:r>
              <a:rPr lang="en-GB" dirty="0"/>
              <a:t>e of </a:t>
            </a:r>
            <a:r>
              <a:rPr lang="en-PK" dirty="0"/>
              <a:t>f</a:t>
            </a:r>
            <a:r>
              <a:rPr lang="en-GB" dirty="0" err="1"/>
              <a:t>i</a:t>
            </a:r>
            <a:r>
              <a:rPr lang="en-PK" dirty="0"/>
              <a:t>l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GB" dirty="0"/>
              <a:t>was sent</a:t>
            </a:r>
            <a:r>
              <a:rPr lang="en-PK" dirty="0"/>
              <a:t>?</a:t>
            </a:r>
          </a:p>
          <a:p>
            <a:r>
              <a:rPr lang="en-PK" dirty="0"/>
              <a:t>Does program have the control over the file name?</a:t>
            </a:r>
          </a:p>
          <a:p>
            <a:pPr lvl="1"/>
            <a:r>
              <a:rPr lang="en-PK" sz="3000" dirty="0"/>
              <a:t>I</a:t>
            </a:r>
            <a:r>
              <a:rPr lang="en-GB" sz="3000" dirty="0"/>
              <a:t>t</a:t>
            </a:r>
            <a:r>
              <a:rPr lang="en-PK" sz="3000" dirty="0"/>
              <a:t> </a:t>
            </a:r>
            <a:r>
              <a:rPr lang="en-GB" sz="3000" dirty="0" err="1"/>
              <a:t>i</a:t>
            </a:r>
            <a:r>
              <a:rPr lang="en-PK" sz="3000" dirty="0"/>
              <a:t>s </a:t>
            </a:r>
            <a:r>
              <a:rPr lang="en-GB" sz="3000" dirty="0"/>
              <a:t>strongly advise</a:t>
            </a:r>
            <a:r>
              <a:rPr lang="en-PK" sz="3000" dirty="0"/>
              <a:t>d</a:t>
            </a:r>
            <a:r>
              <a:rPr lang="en-GB" sz="3000" dirty="0"/>
              <a:t>  to have prechosen names and locations for uploaded files</a:t>
            </a:r>
            <a:r>
              <a:rPr lang="en-PK" sz="3000" dirty="0"/>
              <a:t>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0313BD-7B7B-48CF-B0C8-D7BC1531B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364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B40C2-7A06-4ABD-9115-1C769E9D8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Handling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BAE86-8A7D-4A57-813D-22B83EAC8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Quick and direct access to files</a:t>
            </a:r>
          </a:p>
          <a:p>
            <a:pPr lvl="1"/>
            <a:r>
              <a:rPr lang="en-US" dirty="0"/>
              <a:t>File names are system dependent (stick to case-sensitive and lower-case file names)</a:t>
            </a:r>
          </a:p>
          <a:p>
            <a:pPr lvl="1"/>
            <a:endParaRPr lang="en-US" dirty="0"/>
          </a:p>
          <a:p>
            <a:r>
              <a:rPr lang="en-GB" dirty="0"/>
              <a:t>Checking Whether a File Exists</a:t>
            </a:r>
          </a:p>
          <a:p>
            <a:pPr lvl="1"/>
            <a:r>
              <a:rPr lang="en-GB" dirty="0" err="1"/>
              <a:t>file_exists</a:t>
            </a:r>
            <a:r>
              <a:rPr lang="en-GB" dirty="0"/>
              <a:t> function returns TRUE if file already exists and FALSE otherwise.</a:t>
            </a:r>
          </a:p>
          <a:p>
            <a:pPr marL="457200" lvl="1" indent="0">
              <a:buNone/>
            </a:pPr>
            <a:r>
              <a:rPr lang="en-PK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file_exists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("testfile.txt")) echo "File exists";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6DF7C2-0FAE-4073-9EF7-6CD01548B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126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20C91-257F-4D66-AF54-58E16B291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Example 7-16. A more secure version of </a:t>
            </a:r>
            <a:r>
              <a:rPr lang="en-GB" dirty="0" err="1"/>
              <a:t>upload.php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1FA0E-7382-44A6-816E-26FBEF526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419799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GB" dirty="0"/>
              <a:t>&lt;?php // upload2.php</a:t>
            </a:r>
          </a:p>
          <a:p>
            <a:pPr marL="0" indent="0">
              <a:buNone/>
            </a:pPr>
            <a:r>
              <a:rPr lang="en-GB" dirty="0"/>
              <a:t>echo </a:t>
            </a:r>
            <a:r>
              <a:rPr lang="en-PK" dirty="0"/>
              <a:t>“</a:t>
            </a:r>
            <a:r>
              <a:rPr lang="en-GB" dirty="0"/>
              <a:t>&lt;html&gt;&lt;head&gt;&lt;title&gt;PHP Form</a:t>
            </a:r>
            <a:r>
              <a:rPr lang="en-PK" dirty="0"/>
              <a:t> </a:t>
            </a:r>
            <a:r>
              <a:rPr lang="en-GB" dirty="0"/>
              <a:t>Upload</a:t>
            </a:r>
            <a:endParaRPr lang="en-PK" dirty="0"/>
          </a:p>
          <a:p>
            <a:pPr marL="0" indent="0">
              <a:buNone/>
            </a:pPr>
            <a:r>
              <a:rPr lang="en-PK" dirty="0"/>
              <a:t>	</a:t>
            </a:r>
            <a:r>
              <a:rPr lang="en-GB" dirty="0"/>
              <a:t>&lt;/title&gt;&lt;/head&gt;&lt;body&gt;</a:t>
            </a:r>
          </a:p>
          <a:p>
            <a:pPr marL="0" indent="0">
              <a:buNone/>
            </a:pPr>
            <a:r>
              <a:rPr lang="en-PK" dirty="0"/>
              <a:t>	</a:t>
            </a:r>
            <a:r>
              <a:rPr lang="en-GB" dirty="0"/>
              <a:t>&lt;form method='post' action='upload2.php’ </a:t>
            </a:r>
            <a:r>
              <a:rPr lang="en-PK" dirty="0"/>
              <a:t>	</a:t>
            </a:r>
            <a:r>
              <a:rPr lang="en-GB" dirty="0" err="1"/>
              <a:t>enctype</a:t>
            </a:r>
            <a:r>
              <a:rPr lang="en-GB" dirty="0"/>
              <a:t>='multipart/form-data’&gt;</a:t>
            </a:r>
          </a:p>
          <a:p>
            <a:pPr marL="0" indent="0">
              <a:buNone/>
            </a:pPr>
            <a:r>
              <a:rPr lang="en-PK" dirty="0"/>
              <a:t>	</a:t>
            </a:r>
            <a:r>
              <a:rPr lang="en-GB" dirty="0"/>
              <a:t>Select a JPG, GIF, PNG or TIF File:</a:t>
            </a:r>
          </a:p>
          <a:p>
            <a:pPr marL="0" indent="0">
              <a:buNone/>
            </a:pPr>
            <a:r>
              <a:rPr lang="en-PK" dirty="0"/>
              <a:t>	</a:t>
            </a:r>
            <a:r>
              <a:rPr lang="en-GB" dirty="0"/>
              <a:t>&lt;input type='file' name='filename' size='10’&gt;</a:t>
            </a:r>
          </a:p>
          <a:p>
            <a:pPr marL="0" indent="0">
              <a:buNone/>
            </a:pPr>
            <a:r>
              <a:rPr lang="en-PK" dirty="0"/>
              <a:t>	</a:t>
            </a:r>
            <a:r>
              <a:rPr lang="en-GB" dirty="0"/>
              <a:t>&lt;input type='submit' value='Upload'&gt;&lt;/form&gt;</a:t>
            </a:r>
            <a:r>
              <a:rPr lang="en-PK" dirty="0"/>
              <a:t>”</a:t>
            </a:r>
            <a:r>
              <a:rPr lang="en-GB" dirty="0"/>
              <a:t>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D6F15A-9FA3-4FDB-BC34-D29E1E3FC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3575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20C91-257F-4D66-AF54-58E16B291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Example 7-16. A more secure version of </a:t>
            </a:r>
            <a:r>
              <a:rPr lang="en-GB" dirty="0" err="1"/>
              <a:t>upload.php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1FA0E-7382-44A6-816E-26FBEF526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419799"/>
          </a:xfrm>
        </p:spPr>
        <p:txBody>
          <a:bodyPr numCol="1"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if ($_FILES)</a:t>
            </a:r>
            <a:endParaRPr lang="en-PK" dirty="0"/>
          </a:p>
          <a:p>
            <a:pPr marL="0" indent="0">
              <a:buNone/>
            </a:pPr>
            <a:r>
              <a:rPr lang="en-PK" dirty="0"/>
              <a:t>{</a:t>
            </a:r>
          </a:p>
          <a:p>
            <a:pPr marL="0" indent="0">
              <a:buNone/>
            </a:pPr>
            <a:r>
              <a:rPr lang="en-PK" dirty="0"/>
              <a:t>	</a:t>
            </a:r>
            <a:r>
              <a:rPr lang="en-GB" dirty="0"/>
              <a:t>$name = $_FILES['filename']['name’];</a:t>
            </a:r>
          </a:p>
          <a:p>
            <a:pPr marL="0" indent="0">
              <a:buNone/>
            </a:pPr>
            <a:r>
              <a:rPr lang="en-PK" dirty="0"/>
              <a:t>	</a:t>
            </a:r>
            <a:r>
              <a:rPr lang="en-GB" dirty="0"/>
              <a:t>switch($_FILES['filename']['type’])</a:t>
            </a:r>
          </a:p>
          <a:p>
            <a:pPr marL="0" indent="0">
              <a:buNone/>
            </a:pPr>
            <a:r>
              <a:rPr lang="en-PK" dirty="0"/>
              <a:t>	{</a:t>
            </a:r>
          </a:p>
          <a:p>
            <a:pPr marL="0" indent="0">
              <a:buNone/>
            </a:pPr>
            <a:r>
              <a:rPr lang="en-PK" dirty="0"/>
              <a:t>		</a:t>
            </a:r>
            <a:r>
              <a:rPr lang="en-GB" dirty="0"/>
              <a:t>case 'image/jpeg': $</a:t>
            </a:r>
            <a:r>
              <a:rPr lang="en-GB" dirty="0" err="1"/>
              <a:t>ext</a:t>
            </a:r>
            <a:r>
              <a:rPr lang="en-GB" dirty="0"/>
              <a:t> = 'jpg'; break;</a:t>
            </a:r>
          </a:p>
          <a:p>
            <a:pPr marL="0" indent="0">
              <a:buNone/>
            </a:pPr>
            <a:r>
              <a:rPr lang="en-PK" dirty="0"/>
              <a:t>		</a:t>
            </a:r>
            <a:r>
              <a:rPr lang="en-GB" dirty="0"/>
              <a:t>case 'image/gif': $</a:t>
            </a:r>
            <a:r>
              <a:rPr lang="en-GB" dirty="0" err="1"/>
              <a:t>ext</a:t>
            </a:r>
            <a:r>
              <a:rPr lang="en-GB" dirty="0"/>
              <a:t> = 'gif'; break;</a:t>
            </a:r>
          </a:p>
          <a:p>
            <a:pPr marL="0" indent="0">
              <a:buNone/>
            </a:pPr>
            <a:r>
              <a:rPr lang="en-PK" dirty="0"/>
              <a:t>		</a:t>
            </a:r>
            <a:r>
              <a:rPr lang="en-GB" dirty="0"/>
              <a:t>case 'image/</a:t>
            </a:r>
            <a:r>
              <a:rPr lang="en-GB" dirty="0" err="1"/>
              <a:t>png</a:t>
            </a:r>
            <a:r>
              <a:rPr lang="en-GB" dirty="0"/>
              <a:t>': $</a:t>
            </a:r>
            <a:r>
              <a:rPr lang="en-GB" dirty="0" err="1"/>
              <a:t>ext</a:t>
            </a:r>
            <a:r>
              <a:rPr lang="en-GB" dirty="0"/>
              <a:t> = '</a:t>
            </a:r>
            <a:r>
              <a:rPr lang="en-GB" dirty="0" err="1"/>
              <a:t>png</a:t>
            </a:r>
            <a:r>
              <a:rPr lang="en-GB" dirty="0"/>
              <a:t>'; break;</a:t>
            </a:r>
          </a:p>
          <a:p>
            <a:pPr marL="0" indent="0">
              <a:buNone/>
            </a:pPr>
            <a:r>
              <a:rPr lang="en-PK" dirty="0"/>
              <a:t>		</a:t>
            </a:r>
            <a:r>
              <a:rPr lang="en-GB" dirty="0"/>
              <a:t>case 'image/tiff': $</a:t>
            </a:r>
            <a:r>
              <a:rPr lang="en-GB" dirty="0" err="1"/>
              <a:t>ext</a:t>
            </a:r>
            <a:r>
              <a:rPr lang="en-GB" dirty="0"/>
              <a:t> = '</a:t>
            </a:r>
            <a:r>
              <a:rPr lang="en-GB" dirty="0" err="1"/>
              <a:t>tif</a:t>
            </a:r>
            <a:r>
              <a:rPr lang="en-GB" dirty="0"/>
              <a:t>'; break;</a:t>
            </a:r>
          </a:p>
          <a:p>
            <a:pPr marL="0" indent="0">
              <a:buNone/>
            </a:pPr>
            <a:r>
              <a:rPr lang="en-PK" dirty="0"/>
              <a:t>		</a:t>
            </a:r>
            <a:r>
              <a:rPr lang="en-GB" dirty="0"/>
              <a:t>default: $</a:t>
            </a:r>
            <a:r>
              <a:rPr lang="en-GB" dirty="0" err="1"/>
              <a:t>ext</a:t>
            </a:r>
            <a:r>
              <a:rPr lang="en-GB" dirty="0"/>
              <a:t> = NU</a:t>
            </a:r>
            <a:r>
              <a:rPr lang="en-PK" dirty="0"/>
              <a:t>L</a:t>
            </a:r>
            <a:r>
              <a:rPr lang="en-GB" dirty="0"/>
              <a:t>L; </a:t>
            </a:r>
            <a:r>
              <a:rPr lang="en-PK" dirty="0"/>
              <a:t>	</a:t>
            </a:r>
            <a:r>
              <a:rPr lang="en-GB" dirty="0"/>
              <a:t>break;</a:t>
            </a:r>
          </a:p>
          <a:p>
            <a:pPr marL="0" indent="0">
              <a:buNone/>
            </a:pPr>
            <a:r>
              <a:rPr lang="en-PK" dirty="0"/>
              <a:t>	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D6F15A-9FA3-4FDB-BC34-D29E1E3FC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617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20C91-257F-4D66-AF54-58E16B291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Example 7-16. A more secure version of </a:t>
            </a:r>
            <a:r>
              <a:rPr lang="en-GB" dirty="0" err="1"/>
              <a:t>upload.php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1FA0E-7382-44A6-816E-26FBEF526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419799"/>
          </a:xfrm>
        </p:spPr>
        <p:txBody>
          <a:bodyPr numCol="1">
            <a:normAutofit fontScale="92500" lnSpcReduction="20000"/>
          </a:bodyPr>
          <a:lstStyle/>
          <a:p>
            <a:pPr marL="0" indent="0">
              <a:buNone/>
            </a:pPr>
            <a:r>
              <a:rPr lang="en-PK" dirty="0"/>
              <a:t>	</a:t>
            </a:r>
            <a:r>
              <a:rPr lang="en-GB" dirty="0"/>
              <a:t>if ($</a:t>
            </a:r>
            <a:r>
              <a:rPr lang="en-GB" dirty="0" err="1"/>
              <a:t>ext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PK" dirty="0"/>
              <a:t>	{</a:t>
            </a:r>
          </a:p>
          <a:p>
            <a:pPr marL="0" indent="0">
              <a:buNone/>
            </a:pPr>
            <a:r>
              <a:rPr lang="en-PK" dirty="0"/>
              <a:t>		</a:t>
            </a:r>
            <a:r>
              <a:rPr lang="en-GB" dirty="0"/>
              <a:t>$n = "image.$</a:t>
            </a:r>
            <a:r>
              <a:rPr lang="en-GB" dirty="0" err="1"/>
              <a:t>ext</a:t>
            </a:r>
            <a:r>
              <a:rPr lang="en-GB" dirty="0"/>
              <a:t>";</a:t>
            </a:r>
          </a:p>
          <a:p>
            <a:pPr marL="0" indent="0">
              <a:buNone/>
            </a:pPr>
            <a:r>
              <a:rPr lang="en-PK" dirty="0"/>
              <a:t>		</a:t>
            </a:r>
            <a:r>
              <a:rPr lang="en-GB" dirty="0" err="1"/>
              <a:t>move_uploaded_file</a:t>
            </a:r>
            <a:r>
              <a:rPr lang="en-GB" dirty="0"/>
              <a:t>($_FILES['filename']['</a:t>
            </a:r>
            <a:r>
              <a:rPr lang="en-GB" dirty="0" err="1"/>
              <a:t>tmp_name</a:t>
            </a:r>
            <a:r>
              <a:rPr lang="en-GB" dirty="0"/>
              <a:t>'], $n);</a:t>
            </a:r>
          </a:p>
          <a:p>
            <a:pPr marL="0" indent="0">
              <a:buNone/>
            </a:pPr>
            <a:r>
              <a:rPr lang="en-PK" dirty="0"/>
              <a:t>		</a:t>
            </a:r>
            <a:r>
              <a:rPr lang="en-GB" dirty="0"/>
              <a:t>echo "Uploaded image '$name' as '$n':&lt;</a:t>
            </a:r>
            <a:r>
              <a:rPr lang="en-GB" dirty="0" err="1"/>
              <a:t>br</a:t>
            </a:r>
            <a:r>
              <a:rPr lang="en-GB" dirty="0"/>
              <a:t>&gt;";</a:t>
            </a:r>
          </a:p>
          <a:p>
            <a:pPr marL="0" indent="0">
              <a:buNone/>
            </a:pPr>
            <a:r>
              <a:rPr lang="en-PK" dirty="0"/>
              <a:t>		</a:t>
            </a:r>
            <a:r>
              <a:rPr lang="en-GB" dirty="0"/>
              <a:t>echo "&lt;</a:t>
            </a:r>
            <a:r>
              <a:rPr lang="en-GB" dirty="0" err="1"/>
              <a:t>img</a:t>
            </a:r>
            <a:r>
              <a:rPr lang="en-GB" dirty="0"/>
              <a:t> </a:t>
            </a:r>
            <a:r>
              <a:rPr lang="en-GB" dirty="0" err="1"/>
              <a:t>src</a:t>
            </a:r>
            <a:r>
              <a:rPr lang="en-GB" dirty="0"/>
              <a:t>='$n'&gt;";</a:t>
            </a:r>
          </a:p>
          <a:p>
            <a:pPr marL="0" indent="0">
              <a:buNone/>
            </a:pPr>
            <a:r>
              <a:rPr lang="en-PK" dirty="0"/>
              <a:t>	}</a:t>
            </a:r>
          </a:p>
          <a:p>
            <a:pPr marL="0" indent="0">
              <a:buNone/>
            </a:pPr>
            <a:r>
              <a:rPr lang="en-PK" dirty="0"/>
              <a:t>		</a:t>
            </a:r>
            <a:r>
              <a:rPr lang="en-GB" dirty="0"/>
              <a:t>else echo "'$name' is not an accepted image file";</a:t>
            </a:r>
          </a:p>
          <a:p>
            <a:pPr marL="0" indent="0">
              <a:buNone/>
            </a:pPr>
            <a:r>
              <a:rPr lang="en-PK" dirty="0"/>
              <a:t>	}</a:t>
            </a:r>
          </a:p>
          <a:p>
            <a:pPr marL="0" indent="0">
              <a:buNone/>
            </a:pPr>
            <a:r>
              <a:rPr lang="en-GB" dirty="0"/>
              <a:t>else echo "No image has been uploaded";</a:t>
            </a:r>
          </a:p>
          <a:p>
            <a:pPr marL="0" indent="0">
              <a:buNone/>
            </a:pPr>
            <a:r>
              <a:rPr lang="en-GB" dirty="0"/>
              <a:t>echo "&lt;/body&gt;&lt;/html&gt;";</a:t>
            </a:r>
          </a:p>
          <a:p>
            <a:pPr marL="0" indent="0">
              <a:buNone/>
            </a:pPr>
            <a:r>
              <a:rPr lang="en-PK" dirty="0"/>
              <a:t>?&gt;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D6F15A-9FA3-4FDB-BC34-D29E1E3FC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8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E8ACE-3D8A-4FC6-8885-0548524FA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F</a:t>
            </a:r>
            <a:r>
              <a:rPr lang="en-GB" dirty="0" err="1"/>
              <a:t>i</a:t>
            </a:r>
            <a:r>
              <a:rPr lang="en-PK" dirty="0"/>
              <a:t>l</a:t>
            </a:r>
            <a:r>
              <a:rPr lang="en-GB" dirty="0"/>
              <a:t>e</a:t>
            </a:r>
            <a:r>
              <a:rPr lang="en-PK" dirty="0"/>
              <a:t> Handling Sequence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E2B58-144A-479B-B701-BABFAD7FC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27124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Always start by opening the file through a call to </a:t>
            </a:r>
            <a:r>
              <a:rPr lang="en-GB" b="1" dirty="0" err="1"/>
              <a:t>fopen</a:t>
            </a:r>
            <a:r>
              <a:rPr lang="en-GB" dirty="0"/>
              <a:t>.</a:t>
            </a:r>
            <a:endParaRPr lang="en-PK" dirty="0"/>
          </a:p>
          <a:p>
            <a:pPr lvl="1"/>
            <a:r>
              <a:rPr lang="en-GB" dirty="0" err="1"/>
              <a:t>fopen</a:t>
            </a:r>
            <a:r>
              <a:rPr lang="en-GB" dirty="0"/>
              <a:t>() function is used to create or open a file in a selected mode.</a:t>
            </a:r>
            <a:endParaRPr lang="en-PK" dirty="0"/>
          </a:p>
          <a:p>
            <a:pPr lvl="1"/>
            <a:r>
              <a:rPr lang="en-PK" dirty="0"/>
              <a:t>Usually takes two parameters, first is </a:t>
            </a:r>
            <a:r>
              <a:rPr lang="en-GB" dirty="0"/>
              <a:t>t</a:t>
            </a:r>
            <a:r>
              <a:rPr lang="en-PK" dirty="0"/>
              <a:t>h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GB" dirty="0"/>
              <a:t>n</a:t>
            </a:r>
            <a:r>
              <a:rPr lang="en-PK" dirty="0"/>
              <a:t>a</a:t>
            </a:r>
            <a:r>
              <a:rPr lang="en-GB" dirty="0"/>
              <a:t>m</a:t>
            </a:r>
            <a:r>
              <a:rPr lang="en-PK" dirty="0"/>
              <a:t>e </a:t>
            </a:r>
            <a:r>
              <a:rPr lang="en-GB" dirty="0"/>
              <a:t>o</a:t>
            </a:r>
            <a:r>
              <a:rPr lang="en-PK" dirty="0"/>
              <a:t>f </a:t>
            </a:r>
            <a:r>
              <a:rPr lang="en-GB" dirty="0"/>
              <a:t>t</a:t>
            </a:r>
            <a:r>
              <a:rPr lang="en-PK" dirty="0"/>
              <a:t>h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GB" dirty="0"/>
              <a:t>f</a:t>
            </a:r>
            <a:r>
              <a:rPr lang="en-PK" dirty="0" err="1"/>
              <a:t>i</a:t>
            </a:r>
            <a:r>
              <a:rPr lang="en-GB" dirty="0"/>
              <a:t>l</a:t>
            </a:r>
            <a:r>
              <a:rPr lang="en-PK" dirty="0"/>
              <a:t>e </a:t>
            </a:r>
            <a:r>
              <a:rPr lang="en-GB" dirty="0"/>
              <a:t>a</a:t>
            </a:r>
            <a:r>
              <a:rPr lang="en-PK" dirty="0"/>
              <a:t>n</a:t>
            </a:r>
            <a:r>
              <a:rPr lang="en-GB" dirty="0"/>
              <a:t>d</a:t>
            </a:r>
            <a:r>
              <a:rPr lang="en-PK" dirty="0"/>
              <a:t> </a:t>
            </a:r>
            <a:r>
              <a:rPr lang="en-GB" dirty="0"/>
              <a:t>s</a:t>
            </a:r>
            <a:r>
              <a:rPr lang="en-PK" dirty="0" err="1"/>
              <a:t>econd</a:t>
            </a:r>
            <a:r>
              <a:rPr lang="en-PK" dirty="0"/>
              <a:t> </a:t>
            </a:r>
            <a:r>
              <a:rPr lang="en-GB" dirty="0"/>
              <a:t>s</a:t>
            </a:r>
            <a:r>
              <a:rPr lang="en-PK" dirty="0"/>
              <a:t>p</a:t>
            </a:r>
            <a:r>
              <a:rPr lang="en-GB" dirty="0"/>
              <a:t>e</a:t>
            </a:r>
            <a:r>
              <a:rPr lang="en-PK" dirty="0" err="1"/>
              <a:t>cifies</a:t>
            </a:r>
            <a:r>
              <a:rPr lang="en-PK" dirty="0"/>
              <a:t> t</a:t>
            </a:r>
            <a:r>
              <a:rPr lang="en-GB" dirty="0"/>
              <a:t>h</a:t>
            </a:r>
            <a:r>
              <a:rPr lang="en-PK" dirty="0"/>
              <a:t>e </a:t>
            </a:r>
            <a:r>
              <a:rPr lang="en-GB" dirty="0"/>
              <a:t>m</a:t>
            </a:r>
            <a:r>
              <a:rPr lang="en-PK" dirty="0"/>
              <a:t>o</a:t>
            </a:r>
            <a:r>
              <a:rPr lang="en-GB" dirty="0"/>
              <a:t>d</a:t>
            </a:r>
            <a:r>
              <a:rPr lang="en-PK" dirty="0"/>
              <a:t>e </a:t>
            </a:r>
            <a:r>
              <a:rPr lang="en-GB" dirty="0" err="1"/>
              <a:t>i</a:t>
            </a:r>
            <a:r>
              <a:rPr lang="en-PK" dirty="0"/>
              <a:t>n </a:t>
            </a:r>
            <a:r>
              <a:rPr lang="en-GB" dirty="0"/>
              <a:t>w</a:t>
            </a:r>
            <a:r>
              <a:rPr lang="en-PK" dirty="0"/>
              <a:t>h</a:t>
            </a:r>
            <a:r>
              <a:rPr lang="en-GB" dirty="0" err="1"/>
              <a:t>i</a:t>
            </a:r>
            <a:r>
              <a:rPr lang="en-PK" dirty="0"/>
              <a:t>c</a:t>
            </a:r>
            <a:r>
              <a:rPr lang="en-GB" dirty="0"/>
              <a:t>h</a:t>
            </a:r>
            <a:r>
              <a:rPr lang="en-PK" dirty="0"/>
              <a:t> </a:t>
            </a:r>
            <a:r>
              <a:rPr lang="en-GB" dirty="0"/>
              <a:t>f</a:t>
            </a:r>
            <a:r>
              <a:rPr lang="en-PK" dirty="0" err="1"/>
              <a:t>i</a:t>
            </a:r>
            <a:r>
              <a:rPr lang="en-GB" dirty="0"/>
              <a:t>l</a:t>
            </a:r>
            <a:r>
              <a:rPr lang="en-PK" dirty="0"/>
              <a:t>e </a:t>
            </a:r>
            <a:r>
              <a:rPr lang="en-GB" dirty="0"/>
              <a:t>s</a:t>
            </a:r>
            <a:r>
              <a:rPr lang="en-PK" dirty="0"/>
              <a:t>h</a:t>
            </a:r>
            <a:r>
              <a:rPr lang="en-GB" dirty="0"/>
              <a:t>o</a:t>
            </a:r>
            <a:r>
              <a:rPr lang="en-PK" dirty="0"/>
              <a:t>u</a:t>
            </a:r>
            <a:r>
              <a:rPr lang="en-GB" dirty="0"/>
              <a:t>l</a:t>
            </a:r>
            <a:r>
              <a:rPr lang="en-PK" dirty="0"/>
              <a:t>d </a:t>
            </a:r>
            <a:r>
              <a:rPr lang="en-GB" dirty="0"/>
              <a:t>b</a:t>
            </a:r>
            <a:r>
              <a:rPr lang="en-PK" dirty="0"/>
              <a:t>e </a:t>
            </a:r>
            <a:r>
              <a:rPr lang="en-GB" dirty="0"/>
              <a:t>o</a:t>
            </a:r>
            <a:r>
              <a:rPr lang="en-PK" dirty="0"/>
              <a:t>p</a:t>
            </a:r>
            <a:r>
              <a:rPr lang="en-GB" dirty="0"/>
              <a:t>e</a:t>
            </a:r>
            <a:r>
              <a:rPr lang="en-PK" dirty="0"/>
              <a:t>n</a:t>
            </a:r>
            <a:r>
              <a:rPr lang="en-GB" dirty="0"/>
              <a:t>e</a:t>
            </a:r>
            <a:r>
              <a:rPr lang="en-PK" dirty="0"/>
              <a:t>d.</a:t>
            </a:r>
          </a:p>
          <a:p>
            <a:pPr lvl="1"/>
            <a:r>
              <a:rPr lang="en-PK" dirty="0"/>
              <a:t>A variable is set to the value </a:t>
            </a:r>
            <a:r>
              <a:rPr lang="en-PK" dirty="0" err="1"/>
              <a:t>retur</a:t>
            </a:r>
            <a:r>
              <a:rPr lang="en-GB" dirty="0"/>
              <a:t>ne</a:t>
            </a:r>
            <a:r>
              <a:rPr lang="en-PK" dirty="0"/>
              <a:t>d (</a:t>
            </a:r>
            <a:r>
              <a:rPr lang="en-GB" dirty="0"/>
              <a:t>f</a:t>
            </a:r>
            <a:r>
              <a:rPr lang="en-PK" dirty="0" err="1"/>
              <a:t>i</a:t>
            </a:r>
            <a:r>
              <a:rPr lang="en-GB" dirty="0"/>
              <a:t>l</a:t>
            </a:r>
            <a:r>
              <a:rPr lang="en-PK" dirty="0"/>
              <a:t>e </a:t>
            </a:r>
            <a:r>
              <a:rPr lang="en-GB" dirty="0"/>
              <a:t>h</a:t>
            </a:r>
            <a:r>
              <a:rPr lang="en-PK" dirty="0"/>
              <a:t>a</a:t>
            </a:r>
            <a:r>
              <a:rPr lang="en-GB" dirty="0"/>
              <a:t>n</a:t>
            </a:r>
            <a:r>
              <a:rPr lang="en-PK" dirty="0"/>
              <a:t>d</a:t>
            </a:r>
            <a:r>
              <a:rPr lang="en-GB" dirty="0"/>
              <a:t>l</a:t>
            </a:r>
            <a:r>
              <a:rPr lang="en-PK" dirty="0"/>
              <a:t>e) by </a:t>
            </a:r>
            <a:r>
              <a:rPr lang="en-PK" dirty="0" err="1"/>
              <a:t>fopen</a:t>
            </a:r>
            <a:r>
              <a:rPr lang="en-PK" dirty="0"/>
              <a:t> function.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Then call other functions; e.g. write to the file (</a:t>
            </a:r>
            <a:r>
              <a:rPr lang="en-GB" b="1" dirty="0" err="1"/>
              <a:t>fwrite</a:t>
            </a:r>
            <a:r>
              <a:rPr lang="en-GB" dirty="0"/>
              <a:t>) or read from an existing file (</a:t>
            </a:r>
            <a:r>
              <a:rPr lang="en-GB" b="1" dirty="0" err="1"/>
              <a:t>fread</a:t>
            </a:r>
            <a:r>
              <a:rPr lang="en-GB" dirty="0"/>
              <a:t> or </a:t>
            </a:r>
            <a:r>
              <a:rPr lang="en-GB" b="1" dirty="0" err="1"/>
              <a:t>fgets</a:t>
            </a:r>
            <a:r>
              <a:rPr lang="en-GB" dirty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Finish by closing the file (</a:t>
            </a:r>
            <a:r>
              <a:rPr lang="en-GB" b="1" dirty="0" err="1"/>
              <a:t>fclose</a:t>
            </a:r>
            <a:r>
              <a:rPr lang="en-GB" dirty="0"/>
              <a:t>). </a:t>
            </a:r>
            <a:endParaRPr lang="en-PK" dirty="0"/>
          </a:p>
          <a:p>
            <a:pPr lvl="1"/>
            <a:r>
              <a:rPr lang="en-GB" dirty="0"/>
              <a:t>The </a:t>
            </a:r>
            <a:r>
              <a:rPr lang="en-GB" dirty="0" err="1"/>
              <a:t>fclose</a:t>
            </a:r>
            <a:r>
              <a:rPr lang="en-GB" dirty="0"/>
              <a:t>() function close</a:t>
            </a:r>
            <a:r>
              <a:rPr lang="en-PK" dirty="0"/>
              <a:t>s</a:t>
            </a:r>
            <a:r>
              <a:rPr lang="en-GB" dirty="0"/>
              <a:t> an open file</a:t>
            </a:r>
            <a:r>
              <a:rPr lang="en-PK" dirty="0"/>
              <a:t> </a:t>
            </a:r>
            <a:r>
              <a:rPr lang="en-GB" dirty="0"/>
              <a:t>p</a:t>
            </a:r>
            <a:r>
              <a:rPr lang="en-PK" dirty="0"/>
              <a:t>o</a:t>
            </a:r>
            <a:r>
              <a:rPr lang="en-GB" dirty="0" err="1"/>
              <a:t>i</a:t>
            </a:r>
            <a:r>
              <a:rPr lang="en-PK" dirty="0"/>
              <a:t>n</a:t>
            </a:r>
            <a:r>
              <a:rPr lang="en-GB" dirty="0"/>
              <a:t>t</a:t>
            </a:r>
            <a:r>
              <a:rPr lang="en-PK" dirty="0"/>
              <a:t>e</a:t>
            </a:r>
            <a:r>
              <a:rPr lang="en-GB" dirty="0"/>
              <a:t>d</a:t>
            </a:r>
            <a:r>
              <a:rPr lang="en-PK" dirty="0"/>
              <a:t> </a:t>
            </a:r>
            <a:r>
              <a:rPr lang="en-GB" dirty="0"/>
              <a:t>b</a:t>
            </a:r>
            <a:r>
              <a:rPr lang="en-PK" dirty="0"/>
              <a:t>y </a:t>
            </a:r>
            <a:r>
              <a:rPr lang="en-GB" dirty="0"/>
              <a:t>a</a:t>
            </a:r>
            <a:r>
              <a:rPr lang="en-PK" dirty="0"/>
              <a:t> </a:t>
            </a:r>
            <a:r>
              <a:rPr lang="en-GB" dirty="0"/>
              <a:t>f</a:t>
            </a:r>
            <a:r>
              <a:rPr lang="en-PK" dirty="0" err="1"/>
              <a:t>i</a:t>
            </a:r>
            <a:r>
              <a:rPr lang="en-GB" dirty="0"/>
              <a:t>l</a:t>
            </a:r>
            <a:r>
              <a:rPr lang="en-PK" dirty="0"/>
              <a:t>e </a:t>
            </a:r>
            <a:r>
              <a:rPr lang="en-GB" dirty="0"/>
              <a:t>h</a:t>
            </a:r>
            <a:r>
              <a:rPr lang="en-PK" dirty="0"/>
              <a:t>a</a:t>
            </a:r>
            <a:r>
              <a:rPr lang="en-GB" dirty="0"/>
              <a:t>n</a:t>
            </a:r>
            <a:r>
              <a:rPr lang="en-PK" dirty="0"/>
              <a:t>d</a:t>
            </a:r>
            <a:r>
              <a:rPr lang="en-GB" dirty="0"/>
              <a:t>l</a:t>
            </a:r>
            <a:r>
              <a:rPr lang="en-PK" dirty="0"/>
              <a:t>e</a:t>
            </a:r>
            <a:r>
              <a:rPr lang="en-GB" dirty="0"/>
              <a:t>.</a:t>
            </a:r>
            <a:endParaRPr lang="en-PK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FEE2A9-79A1-4F70-8347-5DB3A8487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563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EF39F-D2E0-4B3C-8BDB-27C7D9604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supported </a:t>
            </a:r>
            <a:r>
              <a:rPr lang="en-GB" dirty="0" err="1"/>
              <a:t>fopen</a:t>
            </a:r>
            <a:r>
              <a:rPr lang="en-GB" dirty="0"/>
              <a:t> mod</a:t>
            </a:r>
            <a:r>
              <a:rPr lang="en-PK" dirty="0"/>
              <a:t>e</a:t>
            </a:r>
            <a:r>
              <a:rPr lang="en-GB" dirty="0"/>
              <a:t>s</a:t>
            </a:r>
            <a:endParaRPr lang="en-PK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B3D9362-334F-46CD-A93C-1C6D5F7ABD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6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56045" y="1204160"/>
            <a:ext cx="11661787" cy="5517314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512704-26C2-4EB4-A999-BC66B4B01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88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1CAF4-CA3E-4D7B-AD24-846D77A3C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8A8D7-9344-4407-B901-7722ACC3D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5054674"/>
          </a:xfrm>
        </p:spPr>
        <p:txBody>
          <a:bodyPr>
            <a:normAutofit/>
          </a:bodyPr>
          <a:lstStyle/>
          <a:p>
            <a:r>
              <a:rPr lang="en-GB" i="1" dirty="0"/>
              <a:t>Example 7-4. Creating a simple text file</a:t>
            </a:r>
          </a:p>
          <a:p>
            <a:pPr marL="457200" lvl="1" indent="0">
              <a:buNone/>
            </a:pPr>
            <a:r>
              <a:rPr lang="en-US" dirty="0"/>
              <a:t>&lt;?php // </a:t>
            </a:r>
            <a:r>
              <a:rPr lang="en-US" dirty="0" err="1"/>
              <a:t>testfile.php</a:t>
            </a:r>
            <a:endParaRPr lang="en-US" dirty="0"/>
          </a:p>
          <a:p>
            <a:pPr marL="457200" lvl="1" indent="0">
              <a:buNone/>
            </a:pPr>
            <a:r>
              <a:rPr lang="en-GB" dirty="0"/>
              <a:t>$</a:t>
            </a:r>
            <a:r>
              <a:rPr lang="en-GB" dirty="0" err="1"/>
              <a:t>fh</a:t>
            </a:r>
            <a:r>
              <a:rPr lang="en-GB" dirty="0"/>
              <a:t> = </a:t>
            </a:r>
            <a:r>
              <a:rPr lang="en-GB" dirty="0" err="1"/>
              <a:t>fopen</a:t>
            </a:r>
            <a:r>
              <a:rPr lang="en-GB" dirty="0"/>
              <a:t>("testfile.txt", 'w') or die("Failed to create file");</a:t>
            </a:r>
          </a:p>
          <a:p>
            <a:pPr marL="457200" lvl="1" indent="0">
              <a:buNone/>
            </a:pPr>
            <a:r>
              <a:rPr lang="en-US" dirty="0"/>
              <a:t>$text = </a:t>
            </a:r>
            <a:r>
              <a:rPr lang="en-PK" dirty="0"/>
              <a:t>“</a:t>
            </a:r>
          </a:p>
          <a:p>
            <a:pPr marL="457200" lvl="1" indent="0">
              <a:buNone/>
            </a:pPr>
            <a:r>
              <a:rPr lang="en-US" dirty="0"/>
              <a:t>Line 1</a:t>
            </a:r>
          </a:p>
          <a:p>
            <a:pPr marL="457200" lvl="1" indent="0">
              <a:buNone/>
            </a:pPr>
            <a:r>
              <a:rPr lang="en-US" dirty="0"/>
              <a:t>Line 2</a:t>
            </a:r>
          </a:p>
          <a:p>
            <a:pPr marL="457200" lvl="1" indent="0">
              <a:buNone/>
            </a:pPr>
            <a:r>
              <a:rPr lang="en-US" dirty="0"/>
              <a:t>Line 3</a:t>
            </a:r>
            <a:r>
              <a:rPr lang="en-PK" dirty="0"/>
              <a:t>”</a:t>
            </a:r>
            <a:r>
              <a:rPr lang="en-US" dirty="0"/>
              <a:t>;</a:t>
            </a:r>
          </a:p>
          <a:p>
            <a:pPr marL="457200" lvl="1" indent="0">
              <a:buNone/>
            </a:pPr>
            <a:r>
              <a:rPr lang="en-GB" dirty="0" err="1"/>
              <a:t>fwrite</a:t>
            </a:r>
            <a:r>
              <a:rPr lang="en-GB" dirty="0"/>
              <a:t>($</a:t>
            </a:r>
            <a:r>
              <a:rPr lang="en-GB" dirty="0" err="1"/>
              <a:t>fh</a:t>
            </a:r>
            <a:r>
              <a:rPr lang="en-GB" dirty="0"/>
              <a:t>, $text) or die("Could not write to file");</a:t>
            </a:r>
          </a:p>
          <a:p>
            <a:pPr marL="457200" lvl="1" indent="0">
              <a:buNone/>
            </a:pPr>
            <a:r>
              <a:rPr lang="en-US" dirty="0" err="1"/>
              <a:t>fclose</a:t>
            </a:r>
            <a:r>
              <a:rPr lang="en-US" dirty="0"/>
              <a:t>($</a:t>
            </a:r>
            <a:r>
              <a:rPr lang="en-US" dirty="0" err="1"/>
              <a:t>fh</a:t>
            </a:r>
            <a:r>
              <a:rPr lang="en-US" dirty="0"/>
              <a:t>);</a:t>
            </a:r>
          </a:p>
          <a:p>
            <a:pPr marL="457200" lvl="1" indent="0">
              <a:buNone/>
            </a:pPr>
            <a:r>
              <a:rPr lang="en-GB" dirty="0"/>
              <a:t>echo "File 'testfile.txt' written successfully";</a:t>
            </a:r>
          </a:p>
          <a:p>
            <a:pPr marL="457200" lvl="1" indent="0">
              <a:buNone/>
            </a:pPr>
            <a:r>
              <a:rPr lang="en-US" dirty="0"/>
              <a:t>?&gt;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1D70C8-00BF-4DE0-B36A-02E7EEBDC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47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FEE1E-8668-4F1E-8C48-5E407E563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from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E97D6-D7A8-4F24-819F-B781EB712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5427914"/>
          </a:xfrm>
        </p:spPr>
        <p:txBody>
          <a:bodyPr>
            <a:normAutofit/>
          </a:bodyPr>
          <a:lstStyle/>
          <a:p>
            <a:pPr fontAlgn="base"/>
            <a:r>
              <a:rPr lang="en-GB" dirty="0" err="1"/>
              <a:t>fgets</a:t>
            </a:r>
            <a:r>
              <a:rPr lang="en-GB" dirty="0"/>
              <a:t>() function is used to return a line from a file pointer and it stops returning at a specified length</a:t>
            </a:r>
            <a:r>
              <a:rPr lang="en-PK" dirty="0"/>
              <a:t> (</a:t>
            </a:r>
            <a:r>
              <a:rPr lang="en-GB" dirty="0"/>
              <a:t>o</a:t>
            </a:r>
            <a:r>
              <a:rPr lang="en-PK" dirty="0"/>
              <a:t>p</a:t>
            </a:r>
            <a:r>
              <a:rPr lang="en-GB" dirty="0"/>
              <a:t>t</a:t>
            </a:r>
            <a:r>
              <a:rPr lang="en-PK" dirty="0" err="1"/>
              <a:t>i</a:t>
            </a:r>
            <a:r>
              <a:rPr lang="en-GB" dirty="0"/>
              <a:t>o</a:t>
            </a:r>
            <a:r>
              <a:rPr lang="en-PK" dirty="0" err="1"/>
              <a:t>nal</a:t>
            </a:r>
            <a:r>
              <a:rPr lang="en-PK" dirty="0"/>
              <a:t> </a:t>
            </a:r>
            <a:r>
              <a:rPr lang="en-GB" dirty="0"/>
              <a:t>l</a:t>
            </a:r>
            <a:r>
              <a:rPr lang="en-PK" dirty="0"/>
              <a:t>e</a:t>
            </a:r>
            <a:r>
              <a:rPr lang="en-GB" dirty="0"/>
              <a:t>n</a:t>
            </a:r>
            <a:r>
              <a:rPr lang="en-PK" dirty="0"/>
              <a:t>g</a:t>
            </a:r>
            <a:r>
              <a:rPr lang="en-GB" dirty="0" err="1"/>
              <a:t>th</a:t>
            </a:r>
            <a:r>
              <a:rPr lang="en-PK" dirty="0"/>
              <a:t> </a:t>
            </a:r>
            <a:r>
              <a:rPr lang="en-GB" dirty="0"/>
              <a:t>p</a:t>
            </a:r>
            <a:r>
              <a:rPr lang="en-PK" dirty="0"/>
              <a:t>a</a:t>
            </a:r>
            <a:r>
              <a:rPr lang="en-GB" dirty="0"/>
              <a:t>r</a:t>
            </a:r>
            <a:r>
              <a:rPr lang="en-PK" dirty="0"/>
              <a:t>a</a:t>
            </a:r>
            <a:r>
              <a:rPr lang="en-GB" dirty="0"/>
              <a:t>m</a:t>
            </a:r>
            <a:r>
              <a:rPr lang="en-PK" dirty="0"/>
              <a:t>e</a:t>
            </a:r>
            <a:r>
              <a:rPr lang="en-GB" dirty="0"/>
              <a:t>t</a:t>
            </a:r>
            <a:r>
              <a:rPr lang="en-PK" dirty="0"/>
              <a:t>e</a:t>
            </a:r>
            <a:r>
              <a:rPr lang="en-GB" dirty="0"/>
              <a:t>r</a:t>
            </a:r>
            <a:r>
              <a:rPr lang="en-PK" dirty="0"/>
              <a:t>)</a:t>
            </a:r>
            <a:r>
              <a:rPr lang="en-GB" dirty="0"/>
              <a:t>, on end of file(EOF) or on a new line, whichever comes first.</a:t>
            </a:r>
          </a:p>
          <a:p>
            <a:pPr fontAlgn="base"/>
            <a:r>
              <a:rPr lang="en-GB" dirty="0"/>
              <a:t>It returns False on failure.</a:t>
            </a:r>
            <a:endParaRPr lang="en-PK" i="1" dirty="0"/>
          </a:p>
          <a:p>
            <a:r>
              <a:rPr lang="en-GB" i="1" dirty="0"/>
              <a:t>Example 7-5. Reading a file with </a:t>
            </a:r>
            <a:r>
              <a:rPr lang="en-GB" i="1" dirty="0" err="1"/>
              <a:t>fgets</a:t>
            </a:r>
            <a:endParaRPr lang="en-GB" i="1" dirty="0"/>
          </a:p>
          <a:p>
            <a:pPr marL="457200" lvl="1" indent="0">
              <a:buNone/>
            </a:pPr>
            <a:r>
              <a:rPr lang="en-US" sz="3200" dirty="0"/>
              <a:t>&lt;?php</a:t>
            </a:r>
          </a:p>
          <a:p>
            <a:pPr marL="457200" lvl="1" indent="0">
              <a:buNone/>
            </a:pPr>
            <a:r>
              <a:rPr lang="en-GB" sz="3200" dirty="0"/>
              <a:t>$</a:t>
            </a:r>
            <a:r>
              <a:rPr lang="en-GB" sz="3200" dirty="0" err="1"/>
              <a:t>fh</a:t>
            </a:r>
            <a:r>
              <a:rPr lang="en-GB" sz="3200" dirty="0"/>
              <a:t> = </a:t>
            </a:r>
            <a:r>
              <a:rPr lang="en-GB" sz="3200" dirty="0" err="1"/>
              <a:t>fopen</a:t>
            </a:r>
            <a:r>
              <a:rPr lang="en-GB" sz="3200" dirty="0"/>
              <a:t>("testfile.txt", 'r') or</a:t>
            </a:r>
            <a:r>
              <a:rPr lang="en-PK" sz="3200" dirty="0"/>
              <a:t> </a:t>
            </a:r>
            <a:r>
              <a:rPr lang="en-GB" sz="3200" dirty="0"/>
              <a:t>die("File does not exist");</a:t>
            </a:r>
          </a:p>
          <a:p>
            <a:pPr marL="457200" lvl="1" indent="0">
              <a:buNone/>
            </a:pPr>
            <a:r>
              <a:rPr lang="en-US" sz="3200" dirty="0"/>
              <a:t>$line = </a:t>
            </a:r>
            <a:r>
              <a:rPr lang="en-US" sz="3200" dirty="0" err="1"/>
              <a:t>fgets</a:t>
            </a:r>
            <a:r>
              <a:rPr lang="en-US" sz="3200" dirty="0"/>
              <a:t>($</a:t>
            </a:r>
            <a:r>
              <a:rPr lang="en-US" sz="3200" dirty="0" err="1"/>
              <a:t>fh</a:t>
            </a:r>
            <a:r>
              <a:rPr lang="en-US" sz="3200" dirty="0"/>
              <a:t>);</a:t>
            </a:r>
          </a:p>
          <a:p>
            <a:pPr marL="457200" lvl="1" indent="0">
              <a:buNone/>
            </a:pPr>
            <a:r>
              <a:rPr lang="en-US" sz="3200" dirty="0" err="1"/>
              <a:t>fclose</a:t>
            </a:r>
            <a:r>
              <a:rPr lang="en-US" sz="3200" dirty="0"/>
              <a:t>($</a:t>
            </a:r>
            <a:r>
              <a:rPr lang="en-US" sz="3200" dirty="0" err="1"/>
              <a:t>fh</a:t>
            </a:r>
            <a:r>
              <a:rPr lang="en-US" sz="3200" dirty="0"/>
              <a:t>);</a:t>
            </a:r>
          </a:p>
          <a:p>
            <a:pPr marL="457200" lvl="1" indent="0">
              <a:buNone/>
            </a:pPr>
            <a:r>
              <a:rPr lang="en-US" sz="3200" dirty="0"/>
              <a:t>echo $line;</a:t>
            </a:r>
          </a:p>
          <a:p>
            <a:pPr marL="457200" lvl="1" indent="0">
              <a:buNone/>
            </a:pPr>
            <a:r>
              <a:rPr lang="en-US" sz="3200" dirty="0"/>
              <a:t>?&gt;	// Output: Line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7D228A-E654-4762-BAB3-F3FF3F1E1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853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9B1C1-8483-4888-B3F1-DC982533D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from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D1B80-85BD-4541-8037-8AEAE3449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278029"/>
          </a:xfrm>
        </p:spPr>
        <p:txBody>
          <a:bodyPr>
            <a:normAutofit/>
          </a:bodyPr>
          <a:lstStyle/>
          <a:p>
            <a:r>
              <a:rPr lang="en-GB" i="1" dirty="0"/>
              <a:t>Example 7-6. Reading a file with </a:t>
            </a:r>
            <a:r>
              <a:rPr lang="en-GB" i="1" dirty="0" err="1"/>
              <a:t>fread</a:t>
            </a:r>
            <a:endParaRPr lang="en-GB" i="1" dirty="0"/>
          </a:p>
          <a:p>
            <a:pPr marL="457200" lvl="1" indent="0">
              <a:buNone/>
            </a:pPr>
            <a:r>
              <a:rPr lang="en-US" sz="3000" dirty="0"/>
              <a:t>&lt;?php</a:t>
            </a:r>
          </a:p>
          <a:p>
            <a:pPr marL="457200" lvl="1" indent="0">
              <a:buNone/>
            </a:pPr>
            <a:r>
              <a:rPr lang="en-GB" sz="3000" dirty="0"/>
              <a:t>$</a:t>
            </a:r>
            <a:r>
              <a:rPr lang="en-GB" sz="3000" dirty="0" err="1"/>
              <a:t>fh</a:t>
            </a:r>
            <a:r>
              <a:rPr lang="en-GB" sz="3000" dirty="0"/>
              <a:t> = </a:t>
            </a:r>
            <a:r>
              <a:rPr lang="en-GB" sz="3000" dirty="0" err="1"/>
              <a:t>fopen</a:t>
            </a:r>
            <a:r>
              <a:rPr lang="en-GB" sz="3000" dirty="0"/>
              <a:t>("testfile.txt", 'r') or</a:t>
            </a:r>
          </a:p>
          <a:p>
            <a:pPr marL="457200" lvl="1" indent="0">
              <a:buNone/>
            </a:pPr>
            <a:r>
              <a:rPr lang="en-GB" sz="3000" dirty="0"/>
              <a:t>die("File does not exist");</a:t>
            </a:r>
            <a:r>
              <a:rPr lang="en-PK" sz="3000" dirty="0"/>
              <a:t> // p</a:t>
            </a:r>
            <a:r>
              <a:rPr lang="en-GB" sz="3000" dirty="0" err="1"/>
              <a:t>rint</a:t>
            </a:r>
            <a:r>
              <a:rPr lang="en-GB" sz="3000" dirty="0"/>
              <a:t> </a:t>
            </a:r>
            <a:r>
              <a:rPr lang="en-PK" sz="3000" dirty="0"/>
              <a:t>a </a:t>
            </a:r>
            <a:r>
              <a:rPr lang="en-GB" sz="3000" dirty="0"/>
              <a:t>message </a:t>
            </a:r>
            <a:r>
              <a:rPr lang="en-PK" sz="3000" dirty="0"/>
              <a:t>&amp;</a:t>
            </a:r>
            <a:r>
              <a:rPr lang="en-GB" sz="3000" dirty="0"/>
              <a:t> terminate script</a:t>
            </a:r>
          </a:p>
          <a:p>
            <a:pPr marL="457200" lvl="1" indent="0">
              <a:buNone/>
            </a:pPr>
            <a:r>
              <a:rPr lang="en-US" sz="3000" dirty="0"/>
              <a:t>$text = </a:t>
            </a:r>
            <a:r>
              <a:rPr lang="en-US" sz="3000" dirty="0" err="1"/>
              <a:t>fread</a:t>
            </a:r>
            <a:r>
              <a:rPr lang="en-US" sz="3000" dirty="0"/>
              <a:t>($</a:t>
            </a:r>
            <a:r>
              <a:rPr lang="en-US" sz="3000" dirty="0" err="1"/>
              <a:t>fh</a:t>
            </a:r>
            <a:r>
              <a:rPr lang="en-US" sz="3000" dirty="0"/>
              <a:t>, 3);	// read first three characters</a:t>
            </a:r>
          </a:p>
          <a:p>
            <a:pPr marL="457200" lvl="1" indent="0">
              <a:buNone/>
            </a:pPr>
            <a:r>
              <a:rPr lang="en-US" sz="3000" dirty="0" err="1"/>
              <a:t>fclose</a:t>
            </a:r>
            <a:r>
              <a:rPr lang="en-US" sz="3000" dirty="0"/>
              <a:t>($</a:t>
            </a:r>
            <a:r>
              <a:rPr lang="en-US" sz="3000" dirty="0" err="1"/>
              <a:t>fh</a:t>
            </a:r>
            <a:r>
              <a:rPr lang="en-US" sz="3000" dirty="0"/>
              <a:t>);</a:t>
            </a:r>
          </a:p>
          <a:p>
            <a:pPr marL="457200" lvl="1" indent="0">
              <a:buNone/>
            </a:pPr>
            <a:r>
              <a:rPr lang="en-US" sz="3000" dirty="0"/>
              <a:t>echo $text;</a:t>
            </a:r>
          </a:p>
          <a:p>
            <a:pPr marL="457200" lvl="1" indent="0">
              <a:buNone/>
            </a:pPr>
            <a:r>
              <a:rPr lang="en-US" sz="3000" dirty="0"/>
              <a:t>?&gt;	// Output: Lin</a:t>
            </a:r>
          </a:p>
          <a:p>
            <a:pPr lvl="2"/>
            <a:r>
              <a:rPr lang="en-GB" dirty="0"/>
              <a:t>The </a:t>
            </a:r>
            <a:r>
              <a:rPr lang="en-GB" dirty="0" err="1"/>
              <a:t>fread</a:t>
            </a:r>
            <a:r>
              <a:rPr lang="en-GB" dirty="0"/>
              <a:t> function is commonly used with binary data. If you use it on text data that spans more than one line, remember to count newline characters.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C44F43-09D8-4B41-9EE6-166C1501B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00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7E0C3-6ADB-4ADE-BAAE-8E53E5B18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Copying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B6C2C-DBFB-425B-9E43-C99743F56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5054674"/>
          </a:xfrm>
        </p:spPr>
        <p:txBody>
          <a:bodyPr/>
          <a:lstStyle/>
          <a:p>
            <a:r>
              <a:rPr lang="en-GB" dirty="0"/>
              <a:t>copy() function is used to make a copy of a specified file</a:t>
            </a:r>
            <a:r>
              <a:rPr lang="en-PK" dirty="0"/>
              <a:t> </a:t>
            </a:r>
            <a:r>
              <a:rPr lang="en-GB" dirty="0"/>
              <a:t>n</a:t>
            </a:r>
            <a:r>
              <a:rPr lang="en-PK" dirty="0"/>
              <a:t>a</a:t>
            </a:r>
            <a:r>
              <a:rPr lang="en-GB" dirty="0"/>
              <a:t>m</a:t>
            </a:r>
            <a:r>
              <a:rPr lang="en-PK" dirty="0"/>
              <a:t>e </a:t>
            </a:r>
            <a:r>
              <a:rPr lang="en-GB" dirty="0"/>
              <a:t>to the destination file </a:t>
            </a:r>
            <a:r>
              <a:rPr lang="en-PK" dirty="0"/>
              <a:t>n</a:t>
            </a:r>
            <a:r>
              <a:rPr lang="en-GB" dirty="0"/>
              <a:t>a</a:t>
            </a:r>
            <a:r>
              <a:rPr lang="en-PK" dirty="0"/>
              <a:t>m</a:t>
            </a:r>
            <a:r>
              <a:rPr lang="en-GB" dirty="0"/>
              <a:t>e</a:t>
            </a:r>
            <a:r>
              <a:rPr lang="en-PK" dirty="0"/>
              <a:t> (</a:t>
            </a:r>
            <a:r>
              <a:rPr lang="en-GB" dirty="0"/>
              <a:t>o</a:t>
            </a:r>
            <a:r>
              <a:rPr lang="en-PK" dirty="0"/>
              <a:t>r </a:t>
            </a:r>
            <a:r>
              <a:rPr lang="en-GB" dirty="0"/>
              <a:t>d</a:t>
            </a:r>
            <a:r>
              <a:rPr lang="en-PK" dirty="0" err="1"/>
              <a:t>i</a:t>
            </a:r>
            <a:r>
              <a:rPr lang="en-GB" dirty="0"/>
              <a:t>r</a:t>
            </a:r>
            <a:r>
              <a:rPr lang="en-PK" dirty="0"/>
              <a:t>e</a:t>
            </a:r>
            <a:r>
              <a:rPr lang="en-GB" dirty="0"/>
              <a:t>c</a:t>
            </a:r>
            <a:r>
              <a:rPr lang="en-PK" dirty="0"/>
              <a:t>t</a:t>
            </a:r>
            <a:r>
              <a:rPr lang="en-GB" dirty="0"/>
              <a:t>o</a:t>
            </a:r>
            <a:r>
              <a:rPr lang="en-PK" dirty="0" err="1"/>
              <a:t>ry</a:t>
            </a:r>
            <a:r>
              <a:rPr lang="en-PK" dirty="0"/>
              <a:t>)</a:t>
            </a:r>
          </a:p>
          <a:p>
            <a:r>
              <a:rPr lang="en-PK" dirty="0"/>
              <a:t>I</a:t>
            </a:r>
            <a:r>
              <a:rPr lang="en-GB" dirty="0"/>
              <a:t>f the destination file already exists, it gets overwritten.</a:t>
            </a:r>
            <a:endParaRPr lang="en-PK" dirty="0"/>
          </a:p>
          <a:p>
            <a:r>
              <a:rPr lang="en-GB" dirty="0"/>
              <a:t>copy() function returns true on success and false on failure.</a:t>
            </a:r>
            <a:endParaRPr lang="en-PK" i="1" dirty="0"/>
          </a:p>
          <a:p>
            <a:r>
              <a:rPr lang="en-GB" i="1" dirty="0"/>
              <a:t>Example 7-7. Copying a file</a:t>
            </a:r>
          </a:p>
          <a:p>
            <a:pPr marL="457200" lvl="1" indent="0">
              <a:buNone/>
            </a:pPr>
            <a:r>
              <a:rPr lang="en-GB" sz="3000" dirty="0"/>
              <a:t>&lt;?php // copyfile2.php</a:t>
            </a:r>
          </a:p>
          <a:p>
            <a:pPr marL="457200" lvl="1" indent="0">
              <a:buNone/>
            </a:pPr>
            <a:r>
              <a:rPr lang="en-GB" sz="3000" dirty="0"/>
              <a:t>if (!copy('testfile.txt', 'testfile2.txt')) echo "Could not copy file";</a:t>
            </a:r>
          </a:p>
          <a:p>
            <a:pPr marL="457200" lvl="1" indent="0">
              <a:buNone/>
            </a:pPr>
            <a:r>
              <a:rPr lang="en-GB" sz="3000" dirty="0"/>
              <a:t>else echo "File successfully copied to 'testfile2.txt'";</a:t>
            </a:r>
          </a:p>
          <a:p>
            <a:pPr marL="457200" lvl="1" indent="0">
              <a:buNone/>
            </a:pPr>
            <a:r>
              <a:rPr lang="en-PK" sz="3000" dirty="0"/>
              <a:t>?&gt;</a:t>
            </a:r>
            <a:endParaRPr lang="en-US" sz="3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6BF58A-3F44-49F5-A93F-AC12895E6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76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9F453-A416-4C5F-A537-34BF9D59C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Moving a Fil</a:t>
            </a:r>
            <a:r>
              <a:rPr lang="en-PK" dirty="0"/>
              <a:t>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C02F8-69C3-4FF4-8D0E-18D602741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move a file, rename </a:t>
            </a:r>
            <a:r>
              <a:rPr lang="en-PK" dirty="0"/>
              <a:t>f</a:t>
            </a:r>
            <a:r>
              <a:rPr lang="en-GB" dirty="0" err="1"/>
              <a:t>i</a:t>
            </a:r>
            <a:r>
              <a:rPr lang="en-PK" dirty="0"/>
              <a:t>l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GB" dirty="0"/>
              <a:t>n</a:t>
            </a:r>
            <a:r>
              <a:rPr lang="en-PK" dirty="0"/>
              <a:t>a</a:t>
            </a:r>
            <a:r>
              <a:rPr lang="en-GB" dirty="0"/>
              <a:t>m</a:t>
            </a:r>
            <a:r>
              <a:rPr lang="en-PK" dirty="0"/>
              <a:t>e </a:t>
            </a:r>
            <a:r>
              <a:rPr lang="en-GB" dirty="0"/>
              <a:t>o</a:t>
            </a:r>
            <a:r>
              <a:rPr lang="en-PK" dirty="0"/>
              <a:t>r </a:t>
            </a:r>
            <a:r>
              <a:rPr lang="en-GB" dirty="0"/>
              <a:t>d</a:t>
            </a:r>
            <a:r>
              <a:rPr lang="en-PK" dirty="0" err="1"/>
              <a:t>i</a:t>
            </a:r>
            <a:r>
              <a:rPr lang="en-GB" dirty="0"/>
              <a:t>r</a:t>
            </a:r>
            <a:r>
              <a:rPr lang="en-PK" dirty="0"/>
              <a:t>e</a:t>
            </a:r>
            <a:r>
              <a:rPr lang="en-GB" dirty="0"/>
              <a:t>c</a:t>
            </a:r>
            <a:r>
              <a:rPr lang="en-PK" dirty="0"/>
              <a:t>t</a:t>
            </a:r>
            <a:r>
              <a:rPr lang="en-GB" dirty="0"/>
              <a:t>o</a:t>
            </a:r>
            <a:r>
              <a:rPr lang="en-PK" dirty="0"/>
              <a:t>r</a:t>
            </a:r>
            <a:r>
              <a:rPr lang="en-GB" dirty="0"/>
              <a:t>y</a:t>
            </a:r>
            <a:r>
              <a:rPr lang="en-PK" dirty="0"/>
              <a:t> </a:t>
            </a:r>
            <a:r>
              <a:rPr lang="en-GB" dirty="0"/>
              <a:t>p</a:t>
            </a:r>
            <a:r>
              <a:rPr lang="en-PK" dirty="0"/>
              <a:t>a</a:t>
            </a:r>
            <a:r>
              <a:rPr lang="en-GB" dirty="0"/>
              <a:t>t</a:t>
            </a:r>
            <a:r>
              <a:rPr lang="en-PK" dirty="0"/>
              <a:t>h</a:t>
            </a:r>
            <a:r>
              <a:rPr lang="en-GB" dirty="0"/>
              <a:t> with the rename function</a:t>
            </a:r>
            <a:r>
              <a:rPr lang="en-PK" dirty="0"/>
              <a:t>.</a:t>
            </a:r>
          </a:p>
          <a:p>
            <a:r>
              <a:rPr lang="en-GB" i="1" dirty="0"/>
              <a:t>Example 7-9. Moving a file</a:t>
            </a:r>
          </a:p>
          <a:p>
            <a:pPr marL="457200" lvl="1" indent="0">
              <a:buNone/>
            </a:pPr>
            <a:r>
              <a:rPr lang="en-GB" sz="3000" dirty="0"/>
              <a:t>&lt;?php // </a:t>
            </a:r>
            <a:r>
              <a:rPr lang="en-GB" sz="3000" dirty="0" err="1"/>
              <a:t>movefile.php</a:t>
            </a:r>
            <a:endParaRPr lang="en-GB" sz="3000" dirty="0"/>
          </a:p>
          <a:p>
            <a:pPr marL="457200" lvl="1" indent="0">
              <a:buNone/>
            </a:pPr>
            <a:r>
              <a:rPr lang="en-GB" sz="3000" dirty="0"/>
              <a:t>if (!rename('testfile2.txt', 't</a:t>
            </a:r>
            <a:r>
              <a:rPr lang="en-PK" sz="3000" dirty="0"/>
              <a:t>e</a:t>
            </a:r>
            <a:r>
              <a:rPr lang="en-GB" sz="3000" dirty="0"/>
              <a:t>s</a:t>
            </a:r>
            <a:r>
              <a:rPr lang="en-PK" sz="3000" dirty="0"/>
              <a:t>t</a:t>
            </a:r>
            <a:r>
              <a:rPr lang="en-GB" sz="3000" dirty="0"/>
              <a:t>f</a:t>
            </a:r>
            <a:r>
              <a:rPr lang="en-PK" sz="3000" dirty="0"/>
              <a:t>o</a:t>
            </a:r>
            <a:r>
              <a:rPr lang="en-GB" sz="3000" dirty="0"/>
              <a:t>l</a:t>
            </a:r>
            <a:r>
              <a:rPr lang="en-PK" sz="3000" dirty="0"/>
              <a:t>d</a:t>
            </a:r>
            <a:r>
              <a:rPr lang="en-GB" sz="3000" dirty="0"/>
              <a:t>e</a:t>
            </a:r>
            <a:r>
              <a:rPr lang="en-PK" sz="3000" dirty="0"/>
              <a:t>r/</a:t>
            </a:r>
            <a:r>
              <a:rPr lang="en-GB" sz="3000" dirty="0"/>
              <a:t>testfile2.</a:t>
            </a:r>
            <a:r>
              <a:rPr lang="en-PK" sz="3000" dirty="0"/>
              <a:t>t</a:t>
            </a:r>
            <a:r>
              <a:rPr lang="en-GB" sz="3000" dirty="0"/>
              <a:t>x</a:t>
            </a:r>
            <a:r>
              <a:rPr lang="en-PK" sz="3000" dirty="0"/>
              <a:t>t</a:t>
            </a:r>
            <a:r>
              <a:rPr lang="en-GB" sz="3000" dirty="0"/>
              <a:t>'))</a:t>
            </a:r>
          </a:p>
          <a:p>
            <a:pPr marL="457200" lvl="1" indent="0">
              <a:buNone/>
            </a:pPr>
            <a:r>
              <a:rPr lang="en-GB" sz="3000" dirty="0"/>
              <a:t>echo “</a:t>
            </a:r>
            <a:r>
              <a:rPr lang="en-PK" sz="3000" dirty="0"/>
              <a:t>F</a:t>
            </a:r>
            <a:r>
              <a:rPr lang="en-GB" sz="3000" dirty="0" err="1"/>
              <a:t>i</a:t>
            </a:r>
            <a:r>
              <a:rPr lang="en-PK" sz="3000" dirty="0"/>
              <a:t>l</a:t>
            </a:r>
            <a:r>
              <a:rPr lang="en-GB" sz="3000" dirty="0"/>
              <a:t>e</a:t>
            </a:r>
            <a:r>
              <a:rPr lang="en-PK" sz="3000" dirty="0"/>
              <a:t> </a:t>
            </a:r>
            <a:r>
              <a:rPr lang="en-GB" sz="3000" dirty="0"/>
              <a:t>c</a:t>
            </a:r>
            <a:r>
              <a:rPr lang="en-PK" sz="3000" dirty="0"/>
              <a:t>o</a:t>
            </a:r>
            <a:r>
              <a:rPr lang="en-GB" sz="3000" dirty="0"/>
              <a:t>u</a:t>
            </a:r>
            <a:r>
              <a:rPr lang="en-PK" sz="3000" dirty="0"/>
              <a:t>l</a:t>
            </a:r>
            <a:r>
              <a:rPr lang="en-GB" sz="3000" dirty="0"/>
              <a:t>d</a:t>
            </a:r>
            <a:r>
              <a:rPr lang="en-PK" sz="3000" dirty="0"/>
              <a:t> </a:t>
            </a:r>
            <a:r>
              <a:rPr lang="en-GB" sz="3000" dirty="0"/>
              <a:t>n</a:t>
            </a:r>
            <a:r>
              <a:rPr lang="en-PK" sz="3000" dirty="0"/>
              <a:t>o</a:t>
            </a:r>
            <a:r>
              <a:rPr lang="en-GB" sz="3000" dirty="0"/>
              <a:t>t</a:t>
            </a:r>
            <a:r>
              <a:rPr lang="en-PK" sz="3000" dirty="0"/>
              <a:t> </a:t>
            </a:r>
            <a:r>
              <a:rPr lang="en-GB" sz="3000" dirty="0"/>
              <a:t>b</a:t>
            </a:r>
            <a:r>
              <a:rPr lang="en-PK" sz="3000" dirty="0"/>
              <a:t>e </a:t>
            </a:r>
            <a:r>
              <a:rPr lang="en-GB" sz="3000" dirty="0"/>
              <a:t>m</a:t>
            </a:r>
            <a:r>
              <a:rPr lang="en-PK" sz="3000" dirty="0"/>
              <a:t>o</a:t>
            </a:r>
            <a:r>
              <a:rPr lang="en-GB" sz="3000" dirty="0"/>
              <a:t>v</a:t>
            </a:r>
            <a:r>
              <a:rPr lang="en-PK" sz="3000" dirty="0"/>
              <a:t>e</a:t>
            </a:r>
            <a:r>
              <a:rPr lang="en-GB" sz="3000" dirty="0"/>
              <a:t>d";</a:t>
            </a:r>
          </a:p>
          <a:p>
            <a:pPr marL="457200" lvl="1" indent="0">
              <a:buNone/>
            </a:pPr>
            <a:r>
              <a:rPr lang="en-GB" sz="3000" dirty="0"/>
              <a:t>else echo "File successfully </a:t>
            </a:r>
            <a:r>
              <a:rPr lang="en-PK" sz="3000" dirty="0"/>
              <a:t>m</a:t>
            </a:r>
            <a:r>
              <a:rPr lang="en-GB" sz="3000" dirty="0"/>
              <a:t>o</a:t>
            </a:r>
            <a:r>
              <a:rPr lang="en-PK" sz="3000" dirty="0"/>
              <a:t>v</a:t>
            </a:r>
            <a:r>
              <a:rPr lang="en-GB" sz="3000" dirty="0"/>
              <a:t>ed to </a:t>
            </a:r>
            <a:r>
              <a:rPr lang="en-GB" sz="3000" dirty="0" err="1"/>
              <a:t>i</a:t>
            </a:r>
            <a:r>
              <a:rPr lang="en-PK" sz="3000" dirty="0" err="1"/>
              <a:t>nto</a:t>
            </a:r>
            <a:r>
              <a:rPr lang="en-PK" sz="3000" dirty="0"/>
              <a:t> </a:t>
            </a:r>
            <a:r>
              <a:rPr lang="en-GB" sz="3000" dirty="0"/>
              <a:t>'</a:t>
            </a:r>
            <a:r>
              <a:rPr lang="en-PK" sz="3000" dirty="0" err="1"/>
              <a:t>testf</a:t>
            </a:r>
            <a:r>
              <a:rPr lang="en-GB" sz="3000" dirty="0"/>
              <a:t>o</a:t>
            </a:r>
            <a:r>
              <a:rPr lang="en-PK" sz="3000" dirty="0"/>
              <a:t>l</a:t>
            </a:r>
            <a:r>
              <a:rPr lang="en-GB" sz="3000" dirty="0"/>
              <a:t>d</a:t>
            </a:r>
            <a:r>
              <a:rPr lang="en-PK" sz="3000" dirty="0"/>
              <a:t>e</a:t>
            </a:r>
            <a:r>
              <a:rPr lang="en-GB" sz="3000" dirty="0"/>
              <a:t>r'";</a:t>
            </a:r>
          </a:p>
          <a:p>
            <a:pPr marL="457200" lvl="1" indent="0">
              <a:buNone/>
            </a:pPr>
            <a:r>
              <a:rPr lang="en-PK" sz="3000" dirty="0"/>
              <a:t>?&gt;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EF9362-D083-426D-9C7C-C71C5C8FC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42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5815</TotalTime>
  <Words>2241</Words>
  <Application>Microsoft Office PowerPoint</Application>
  <PresentationFormat>Widescreen</PresentationFormat>
  <Paragraphs>232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Courier New</vt:lpstr>
      <vt:lpstr>Gotham Narrow Book</vt:lpstr>
      <vt:lpstr>Gotham Narrow Medium</vt:lpstr>
      <vt:lpstr>Wingdings</vt:lpstr>
      <vt:lpstr>Office Theme</vt:lpstr>
      <vt:lpstr>Web Systems &amp; Technologies</vt:lpstr>
      <vt:lpstr>File Handling</vt:lpstr>
      <vt:lpstr>File Handling Sequence</vt:lpstr>
      <vt:lpstr>The supported fopen modes</vt:lpstr>
      <vt:lpstr>Creating a File</vt:lpstr>
      <vt:lpstr>Reading from Files</vt:lpstr>
      <vt:lpstr>Reading from Files</vt:lpstr>
      <vt:lpstr>Copying Files</vt:lpstr>
      <vt:lpstr>Moving a File</vt:lpstr>
      <vt:lpstr>Deleting a File</vt:lpstr>
      <vt:lpstr>Updating Files</vt:lpstr>
      <vt:lpstr>Updating Files</vt:lpstr>
      <vt:lpstr>Locking Files for Multiple Accesses</vt:lpstr>
      <vt:lpstr>Reading an Entire File</vt:lpstr>
      <vt:lpstr>Uploading Files</vt:lpstr>
      <vt:lpstr>Example 7-15. Image uploader upload.php</vt:lpstr>
      <vt:lpstr>Using $_FILES - The contents of the $_FILES array</vt:lpstr>
      <vt:lpstr>Table 7-7. Some common internet media content types</vt:lpstr>
      <vt:lpstr>Validation</vt:lpstr>
      <vt:lpstr>Example 7-16. A more secure version of upload.php</vt:lpstr>
      <vt:lpstr>Example 7-16. A more secure version of upload.php</vt:lpstr>
      <vt:lpstr>Example 7-16. A more secure version of upload.php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 Handling in PHP</dc:title>
  <dc:subject>Web Systems and Technologies</dc:subject>
  <dc:creator>Muhammad Fahad</dc:creator>
  <cp:lastModifiedBy>Muhammad Fahad</cp:lastModifiedBy>
  <cp:revision>507</cp:revision>
  <cp:lastPrinted>2018-02-20T01:02:10Z</cp:lastPrinted>
  <dcterms:created xsi:type="dcterms:W3CDTF">2017-11-25T11:53:26Z</dcterms:created>
  <dcterms:modified xsi:type="dcterms:W3CDTF">2020-05-02T19:57:01Z</dcterms:modified>
</cp:coreProperties>
</file>