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293" r:id="rId14"/>
    <p:sldId id="294" r:id="rId15"/>
    <p:sldId id="295" r:id="rId16"/>
    <p:sldId id="296" r:id="rId17"/>
    <p:sldId id="297" r:id="rId18"/>
    <p:sldId id="302" r:id="rId19"/>
    <p:sldId id="298" r:id="rId20"/>
    <p:sldId id="299" r:id="rId21"/>
    <p:sldId id="300" r:id="rId22"/>
    <p:sldId id="301" r:id="rId23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US" dirty="0" err="1"/>
              <a:t>apter</a:t>
            </a:r>
            <a:r>
              <a:rPr lang="en-PK" dirty="0"/>
              <a:t> 7 -</a:t>
            </a:r>
            <a:r>
              <a:rPr lang="en-US"/>
              <a:t> </a:t>
            </a:r>
            <a:r>
              <a:rPr lang="en-PK"/>
              <a:t>File </a:t>
            </a:r>
            <a:r>
              <a:rPr lang="en-GB" dirty="0"/>
              <a:t>H</a:t>
            </a:r>
            <a:r>
              <a:rPr lang="en-PK" dirty="0" err="1"/>
              <a:t>andling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BF035-7E65-4A4E-97C3-8CD473B47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Deleting a File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E9CC5-DD1A-43B4-86CE-CFF2D7F12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PK" dirty="0"/>
              <a:t>U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 the unlink function to remove </a:t>
            </a:r>
            <a:r>
              <a:rPr lang="en-PK" dirty="0"/>
              <a:t>a file </a:t>
            </a:r>
            <a:r>
              <a:rPr lang="en-GB" dirty="0"/>
              <a:t>s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 err="1"/>
              <a:t>i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b</a:t>
            </a:r>
            <a:r>
              <a:rPr lang="en-PK" dirty="0"/>
              <a:t>y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g</a:t>
            </a:r>
            <a:r>
              <a:rPr lang="en-PK" dirty="0" err="1"/>
              <a:t>i</a:t>
            </a:r>
            <a:r>
              <a:rPr lang="en-GB" dirty="0"/>
              <a:t>v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e.</a:t>
            </a:r>
            <a:r>
              <a:rPr lang="en-GB" dirty="0"/>
              <a:t> </a:t>
            </a:r>
            <a:endParaRPr lang="en-PK" dirty="0"/>
          </a:p>
          <a:p>
            <a:r>
              <a:rPr lang="en-GB" dirty="0"/>
              <a:t>Example 7-10. Deleting a file</a:t>
            </a:r>
          </a:p>
          <a:p>
            <a:pPr marL="457200" lvl="1" indent="0">
              <a:buNone/>
            </a:pPr>
            <a:r>
              <a:rPr lang="en-GB" sz="3000" dirty="0"/>
              <a:t>&lt;?php // </a:t>
            </a:r>
            <a:r>
              <a:rPr lang="en-GB" sz="3000" dirty="0" err="1"/>
              <a:t>deletefile.php</a:t>
            </a:r>
            <a:endParaRPr lang="en-GB" sz="3000" dirty="0"/>
          </a:p>
          <a:p>
            <a:pPr marL="457200" lvl="1" indent="0">
              <a:buNone/>
            </a:pPr>
            <a:r>
              <a:rPr lang="en-GB" sz="3000" dirty="0"/>
              <a:t>if (!unlink('</a:t>
            </a:r>
            <a:r>
              <a:rPr lang="en-GB" sz="3000" dirty="0" err="1"/>
              <a:t>testfile</a:t>
            </a:r>
            <a:r>
              <a:rPr lang="en-GB" sz="3000" dirty="0"/>
              <a:t>.</a:t>
            </a:r>
            <a:r>
              <a:rPr lang="en-PK" sz="3000" dirty="0"/>
              <a:t>t</a:t>
            </a:r>
            <a:r>
              <a:rPr lang="en-GB" sz="3000" dirty="0"/>
              <a:t>x</a:t>
            </a:r>
            <a:r>
              <a:rPr lang="en-PK" sz="3000" dirty="0"/>
              <a:t>t</a:t>
            </a:r>
            <a:r>
              <a:rPr lang="en-GB" sz="3000" dirty="0"/>
              <a:t>')) echo "Could not delete file";</a:t>
            </a:r>
          </a:p>
          <a:p>
            <a:pPr marL="457200" lvl="1" indent="0">
              <a:buNone/>
            </a:pPr>
            <a:r>
              <a:rPr lang="en-GB" sz="3000" dirty="0"/>
              <a:t>else echo "File '</a:t>
            </a:r>
            <a:r>
              <a:rPr lang="en-GB" sz="3000" dirty="0" err="1"/>
              <a:t>testfile</a:t>
            </a:r>
            <a:r>
              <a:rPr lang="en-GB" sz="3000" dirty="0"/>
              <a:t>.</a:t>
            </a:r>
            <a:r>
              <a:rPr lang="en-PK" sz="3000" dirty="0"/>
              <a:t>t</a:t>
            </a:r>
            <a:r>
              <a:rPr lang="en-GB" sz="3000" dirty="0"/>
              <a:t>x</a:t>
            </a:r>
            <a:r>
              <a:rPr lang="en-PK" sz="3000" dirty="0"/>
              <a:t>t</a:t>
            </a:r>
            <a:r>
              <a:rPr lang="en-GB" sz="3000" dirty="0"/>
              <a:t>' successfully deleted";</a:t>
            </a:r>
          </a:p>
          <a:p>
            <a:pPr marL="457200" lvl="1" indent="0">
              <a:buNone/>
            </a:pPr>
            <a:r>
              <a:rPr lang="en-GB" sz="3000" dirty="0"/>
              <a:t>?&gt;</a:t>
            </a:r>
            <a:endParaRPr lang="en-PK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275C6-BD53-4390-A0DB-0F56407F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64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1B690-6BB3-487D-955C-72B6CDFB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Updating Files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44E23-45F8-4C65-97CD-8186AFBA8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Example 7-11. Updating a file</a:t>
            </a:r>
          </a:p>
          <a:p>
            <a:pPr marL="457200" lvl="1" indent="0">
              <a:buNone/>
            </a:pPr>
            <a:r>
              <a:rPr lang="en-GB" dirty="0"/>
              <a:t>&lt;?php // </a:t>
            </a:r>
            <a:r>
              <a:rPr lang="en-GB" dirty="0" err="1"/>
              <a:t>update.php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fh</a:t>
            </a:r>
            <a:r>
              <a:rPr lang="en-GB" dirty="0"/>
              <a:t> = </a:t>
            </a:r>
            <a:r>
              <a:rPr lang="en-GB" dirty="0" err="1"/>
              <a:t>fopen</a:t>
            </a:r>
            <a:r>
              <a:rPr lang="en-GB" dirty="0"/>
              <a:t>("testfile.txt", 'r+') or die("Failed to open file");</a:t>
            </a:r>
          </a:p>
          <a:p>
            <a:pPr marL="457200" lvl="1" indent="0">
              <a:buNone/>
            </a:pPr>
            <a:r>
              <a:rPr lang="en-GB" dirty="0"/>
              <a:t>$text = </a:t>
            </a:r>
            <a:r>
              <a:rPr lang="en-GB" dirty="0" err="1"/>
              <a:t>fgets</a:t>
            </a:r>
            <a:r>
              <a:rPr lang="en-GB" dirty="0"/>
              <a:t>($</a:t>
            </a:r>
            <a:r>
              <a:rPr lang="en-GB" dirty="0" err="1"/>
              <a:t>fh</a:t>
            </a:r>
            <a:r>
              <a:rPr lang="en-GB" dirty="0"/>
              <a:t>);</a:t>
            </a:r>
            <a:endParaRPr lang="en-PK" dirty="0"/>
          </a:p>
          <a:p>
            <a:pPr marL="457200" lvl="1" indent="0">
              <a:buNone/>
            </a:pPr>
            <a:r>
              <a:rPr lang="en-GB" dirty="0" err="1"/>
              <a:t>fseek</a:t>
            </a:r>
            <a:r>
              <a:rPr lang="en-GB" dirty="0"/>
              <a:t>($</a:t>
            </a:r>
            <a:r>
              <a:rPr lang="en-GB" dirty="0" err="1"/>
              <a:t>fh</a:t>
            </a:r>
            <a:r>
              <a:rPr lang="en-GB" dirty="0"/>
              <a:t>, 0, SEEK_END);</a:t>
            </a:r>
          </a:p>
          <a:p>
            <a:pPr marL="457200" lvl="1" indent="0">
              <a:buNone/>
            </a:pPr>
            <a:r>
              <a:rPr lang="en-GB" dirty="0" err="1"/>
              <a:t>fwrite</a:t>
            </a:r>
            <a:r>
              <a:rPr lang="en-GB" dirty="0"/>
              <a:t>($</a:t>
            </a:r>
            <a:r>
              <a:rPr lang="en-GB" dirty="0" err="1"/>
              <a:t>fh</a:t>
            </a:r>
            <a:r>
              <a:rPr lang="en-GB" dirty="0"/>
              <a:t>, "$text") or die("Could not write to file");</a:t>
            </a:r>
          </a:p>
          <a:p>
            <a:pPr marL="457200" lvl="1" indent="0">
              <a:buNone/>
            </a:pPr>
            <a:r>
              <a:rPr lang="en-GB" dirty="0" err="1"/>
              <a:t>fclose</a:t>
            </a:r>
            <a:r>
              <a:rPr lang="en-GB" dirty="0"/>
              <a:t>($</a:t>
            </a:r>
            <a:r>
              <a:rPr lang="en-GB" dirty="0" err="1"/>
              <a:t>fh</a:t>
            </a:r>
            <a:r>
              <a:rPr lang="en-GB" dirty="0"/>
              <a:t>);</a:t>
            </a:r>
          </a:p>
          <a:p>
            <a:pPr marL="457200" lvl="1" indent="0">
              <a:buNone/>
            </a:pPr>
            <a:r>
              <a:rPr lang="en-GB" dirty="0"/>
              <a:t>echo "File 'testfile.txt' successfully updated";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9EDC7-0766-4E02-A34D-03F154112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01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39D2-EF48-46C0-A5EA-498D5B86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Updating Files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08591-70E0-4339-B38A-2EA6FBE09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6"/>
          </a:xfrm>
        </p:spPr>
        <p:txBody>
          <a:bodyPr>
            <a:normAutofit fontScale="92500" lnSpcReduction="10000"/>
          </a:bodyPr>
          <a:lstStyle/>
          <a:p>
            <a:r>
              <a:rPr lang="en-GB" sz="3200" b="1" dirty="0" err="1"/>
              <a:t>fgets</a:t>
            </a:r>
            <a:r>
              <a:rPr lang="en-GB" sz="3200" dirty="0"/>
              <a:t> function to</a:t>
            </a:r>
            <a:r>
              <a:rPr lang="en-PK" sz="3200" dirty="0"/>
              <a:t> </a:t>
            </a:r>
            <a:r>
              <a:rPr lang="en-GB" sz="3200" dirty="0"/>
              <a:t>read in a single line from the file</a:t>
            </a:r>
            <a:r>
              <a:rPr lang="en-PK" sz="3200" dirty="0"/>
              <a:t>.</a:t>
            </a:r>
          </a:p>
          <a:p>
            <a:r>
              <a:rPr lang="en-GB" sz="3200" b="1" dirty="0" err="1"/>
              <a:t>fseek</a:t>
            </a:r>
            <a:r>
              <a:rPr lang="en-GB" sz="3200" dirty="0"/>
              <a:t> function</a:t>
            </a:r>
            <a:r>
              <a:rPr lang="en-PK" sz="3200" dirty="0"/>
              <a:t> </a:t>
            </a:r>
            <a:r>
              <a:rPr lang="en-GB" sz="3200" dirty="0"/>
              <a:t>move</a:t>
            </a:r>
            <a:r>
              <a:rPr lang="en-PK" sz="3200" dirty="0"/>
              <a:t>s</a:t>
            </a:r>
            <a:r>
              <a:rPr lang="en-GB" sz="3200" dirty="0"/>
              <a:t> the file pointer right to the file end</a:t>
            </a:r>
            <a:r>
              <a:rPr lang="en-PK" sz="3200" dirty="0"/>
              <a:t>.</a:t>
            </a:r>
          </a:p>
          <a:p>
            <a:pPr lvl="1"/>
            <a:r>
              <a:rPr lang="en-GB" dirty="0"/>
              <a:t>The </a:t>
            </a:r>
            <a:r>
              <a:rPr lang="en-GB" i="1" dirty="0"/>
              <a:t>file pointer </a:t>
            </a:r>
            <a:r>
              <a:rPr lang="en-GB" dirty="0"/>
              <a:t>is the position within a file at which the next file access will take place.</a:t>
            </a:r>
            <a:endParaRPr lang="en-PK" dirty="0"/>
          </a:p>
          <a:p>
            <a:pPr lvl="1"/>
            <a:r>
              <a:rPr lang="en-GB" dirty="0"/>
              <a:t>SEEK_END tells the function to move the file</a:t>
            </a:r>
            <a:r>
              <a:rPr lang="en-PK" dirty="0"/>
              <a:t> </a:t>
            </a:r>
            <a:r>
              <a:rPr lang="en-GB" dirty="0"/>
              <a:t>pointer to the end of the file, and 0 tells it how many positions it should then be</a:t>
            </a:r>
            <a:r>
              <a:rPr lang="en-PK" dirty="0"/>
              <a:t> </a:t>
            </a:r>
            <a:r>
              <a:rPr lang="en-GB"/>
              <a:t>moved from </a:t>
            </a:r>
            <a:r>
              <a:rPr lang="en-GB" dirty="0"/>
              <a:t>that point.</a:t>
            </a:r>
            <a:endParaRPr lang="en-PK" dirty="0"/>
          </a:p>
          <a:p>
            <a:r>
              <a:rPr lang="en-PK" sz="3200" dirty="0"/>
              <a:t>T</a:t>
            </a:r>
            <a:r>
              <a:rPr lang="en-GB" sz="3200" dirty="0" err="1"/>
              <a:t>ext</a:t>
            </a:r>
            <a:r>
              <a:rPr lang="en-GB" sz="3200" dirty="0"/>
              <a:t> that was extracted from the start of the file (stored in $text) is then appended to</a:t>
            </a:r>
            <a:r>
              <a:rPr lang="en-PK" sz="3200" dirty="0"/>
              <a:t> </a:t>
            </a:r>
            <a:r>
              <a:rPr lang="en-GB" sz="3200" dirty="0"/>
              <a:t>the file’s end. </a:t>
            </a:r>
            <a:endParaRPr lang="en-PK" sz="3200" dirty="0"/>
          </a:p>
          <a:p>
            <a:r>
              <a:rPr lang="en-PK" sz="3200" dirty="0"/>
              <a:t>U</a:t>
            </a:r>
            <a:r>
              <a:rPr lang="en-GB" sz="3200" dirty="0"/>
              <a:t>p</a:t>
            </a:r>
            <a:r>
              <a:rPr lang="en-PK" sz="3200" dirty="0"/>
              <a:t>d</a:t>
            </a:r>
            <a:r>
              <a:rPr lang="en-GB" sz="3200" dirty="0"/>
              <a:t>a</a:t>
            </a:r>
            <a:r>
              <a:rPr lang="en-PK" sz="3200" dirty="0"/>
              <a:t>t</a:t>
            </a:r>
            <a:r>
              <a:rPr lang="en-GB" sz="3200" dirty="0"/>
              <a:t>e</a:t>
            </a:r>
            <a:r>
              <a:rPr lang="en-PK" sz="3200" dirty="0"/>
              <a:t>d</a:t>
            </a:r>
            <a:r>
              <a:rPr lang="en-GB" sz="3200" dirty="0"/>
              <a:t> file now looks like this:</a:t>
            </a:r>
          </a:p>
          <a:p>
            <a:pPr marL="457200" lvl="1" indent="0">
              <a:buNone/>
            </a:pPr>
            <a:r>
              <a:rPr lang="en-GB" b="1" dirty="0"/>
              <a:t>Line 1</a:t>
            </a:r>
          </a:p>
          <a:p>
            <a:pPr marL="457200" lvl="1" indent="0">
              <a:buNone/>
            </a:pPr>
            <a:r>
              <a:rPr lang="en-GB" b="1" dirty="0"/>
              <a:t>Line 2</a:t>
            </a:r>
          </a:p>
          <a:p>
            <a:pPr marL="457200" lvl="1" indent="0">
              <a:buNone/>
            </a:pPr>
            <a:r>
              <a:rPr lang="en-GB" b="1" dirty="0"/>
              <a:t>Line 3</a:t>
            </a:r>
          </a:p>
          <a:p>
            <a:pPr marL="457200" lvl="1" indent="0">
              <a:buNone/>
            </a:pPr>
            <a:r>
              <a:rPr lang="en-GB" b="1" dirty="0"/>
              <a:t>Line 1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CC57-C032-4EEB-9B8A-442EC6DC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7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2136-8EFD-4B26-BF62-935BDD60B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Locking Files for Multiple Accesses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60C4D-5B42-494B-893C-DE8DF86F9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4" y="1397628"/>
            <a:ext cx="11279909" cy="5460371"/>
          </a:xfrm>
        </p:spPr>
        <p:txBody>
          <a:bodyPr>
            <a:normAutofit fontScale="62500" lnSpcReduction="20000"/>
          </a:bodyPr>
          <a:lstStyle/>
          <a:p>
            <a:r>
              <a:rPr lang="en-PK" sz="4500" dirty="0"/>
              <a:t>S</a:t>
            </a:r>
            <a:r>
              <a:rPr lang="en-GB" sz="4500" dirty="0" err="1"/>
              <a:t>imultaneous</a:t>
            </a:r>
            <a:r>
              <a:rPr lang="en-GB" sz="4500" dirty="0"/>
              <a:t> </a:t>
            </a:r>
            <a:r>
              <a:rPr lang="en-PK" sz="4500" dirty="0"/>
              <a:t>a</a:t>
            </a:r>
            <a:r>
              <a:rPr lang="en-GB" sz="4500" dirty="0"/>
              <a:t>c</a:t>
            </a:r>
            <a:r>
              <a:rPr lang="en-PK" sz="4500" dirty="0"/>
              <a:t>c</a:t>
            </a:r>
            <a:r>
              <a:rPr lang="en-GB" sz="4500" dirty="0"/>
              <a:t>e</a:t>
            </a:r>
            <a:r>
              <a:rPr lang="en-PK" sz="4500" dirty="0"/>
              <a:t>s</a:t>
            </a:r>
            <a:r>
              <a:rPr lang="en-GB" sz="4500" dirty="0"/>
              <a:t>s</a:t>
            </a:r>
            <a:r>
              <a:rPr lang="en-PK" sz="4500" dirty="0"/>
              <a:t> </a:t>
            </a:r>
            <a:r>
              <a:rPr lang="en-GB" sz="4500" dirty="0"/>
              <a:t>t</a:t>
            </a:r>
            <a:r>
              <a:rPr lang="en-PK" sz="4500" dirty="0"/>
              <a:t>o </a:t>
            </a:r>
            <a:r>
              <a:rPr lang="en-GB" sz="4500" dirty="0"/>
              <a:t>a</a:t>
            </a:r>
            <a:r>
              <a:rPr lang="en-PK" sz="4500" dirty="0"/>
              <a:t> </a:t>
            </a:r>
            <a:r>
              <a:rPr lang="en-GB" sz="4500" dirty="0"/>
              <a:t>f</a:t>
            </a:r>
            <a:r>
              <a:rPr lang="en-PK" sz="4500" dirty="0" err="1"/>
              <a:t>i</a:t>
            </a:r>
            <a:r>
              <a:rPr lang="en-GB" sz="4500" dirty="0"/>
              <a:t>l</a:t>
            </a:r>
            <a:r>
              <a:rPr lang="en-PK" sz="4500" dirty="0"/>
              <a:t>e </a:t>
            </a:r>
            <a:r>
              <a:rPr lang="en-GB" sz="4500" dirty="0"/>
              <a:t>c</a:t>
            </a:r>
            <a:r>
              <a:rPr lang="en-PK" sz="4500" dirty="0"/>
              <a:t>a</a:t>
            </a:r>
            <a:r>
              <a:rPr lang="en-GB" sz="4500" dirty="0"/>
              <a:t>n</a:t>
            </a:r>
            <a:r>
              <a:rPr lang="en-PK" sz="4500" dirty="0"/>
              <a:t> </a:t>
            </a:r>
            <a:r>
              <a:rPr lang="en-GB" sz="4500" dirty="0"/>
              <a:t>c</a:t>
            </a:r>
            <a:r>
              <a:rPr lang="en-PK" sz="4500" dirty="0"/>
              <a:t>o</a:t>
            </a:r>
            <a:r>
              <a:rPr lang="en-GB" sz="4500" dirty="0"/>
              <a:t>r</a:t>
            </a:r>
            <a:r>
              <a:rPr lang="en-PK" sz="4500" dirty="0"/>
              <a:t>r</a:t>
            </a:r>
            <a:r>
              <a:rPr lang="en-GB" sz="4500" dirty="0"/>
              <a:t>u</a:t>
            </a:r>
            <a:r>
              <a:rPr lang="en-PK" sz="4500" dirty="0"/>
              <a:t>p</a:t>
            </a:r>
            <a:r>
              <a:rPr lang="en-GB" sz="4500" dirty="0"/>
              <a:t>t</a:t>
            </a:r>
            <a:r>
              <a:rPr lang="en-PK" sz="4500" dirty="0"/>
              <a:t> </a:t>
            </a:r>
            <a:r>
              <a:rPr lang="en-GB" sz="4500" dirty="0" err="1"/>
              <a:t>i</a:t>
            </a:r>
            <a:r>
              <a:rPr lang="en-PK" sz="4500" dirty="0"/>
              <a:t>t.</a:t>
            </a:r>
          </a:p>
          <a:p>
            <a:r>
              <a:rPr lang="en-PK" sz="4500" dirty="0"/>
              <a:t>U</a:t>
            </a:r>
            <a:r>
              <a:rPr lang="en-GB" sz="4500" dirty="0"/>
              <a:t>se the file-locking</a:t>
            </a:r>
            <a:r>
              <a:rPr lang="en-PK" sz="4500" dirty="0"/>
              <a:t> </a:t>
            </a:r>
            <a:r>
              <a:rPr lang="en-GB" sz="4500" b="1" dirty="0"/>
              <a:t>flock </a:t>
            </a:r>
            <a:r>
              <a:rPr lang="en-GB" sz="4500" dirty="0"/>
              <a:t>function</a:t>
            </a:r>
            <a:r>
              <a:rPr lang="en-PK" sz="4500" dirty="0"/>
              <a:t> </a:t>
            </a:r>
            <a:r>
              <a:rPr lang="en-GB" sz="4500" dirty="0"/>
              <a:t>t</a:t>
            </a:r>
            <a:r>
              <a:rPr lang="en-PK" sz="4500" dirty="0"/>
              <a:t>o </a:t>
            </a:r>
            <a:r>
              <a:rPr lang="en-GB" sz="4500" dirty="0"/>
              <a:t>b</a:t>
            </a:r>
            <a:r>
              <a:rPr lang="en-PK" sz="4500" dirty="0"/>
              <a:t>l</a:t>
            </a:r>
            <a:r>
              <a:rPr lang="en-GB" sz="4500" dirty="0"/>
              <a:t>o</a:t>
            </a:r>
            <a:r>
              <a:rPr lang="en-PK" sz="4500" dirty="0"/>
              <a:t>c</a:t>
            </a:r>
            <a:r>
              <a:rPr lang="en-GB" sz="4500" dirty="0"/>
              <a:t>k to access a file until your</a:t>
            </a:r>
            <a:r>
              <a:rPr lang="en-PK" sz="4500" dirty="0"/>
              <a:t> </a:t>
            </a:r>
            <a:r>
              <a:rPr lang="en-GB" sz="4500" dirty="0"/>
              <a:t>program releases the lock.</a:t>
            </a:r>
            <a:endParaRPr lang="en-PK" sz="4500" dirty="0"/>
          </a:p>
          <a:p>
            <a:r>
              <a:rPr lang="en-GB" sz="4500" dirty="0"/>
              <a:t>L</a:t>
            </a:r>
            <a:r>
              <a:rPr lang="en-PK" sz="4500" dirty="0"/>
              <a:t>o</a:t>
            </a:r>
            <a:r>
              <a:rPr lang="en-GB" sz="4500" dirty="0"/>
              <a:t>c</a:t>
            </a:r>
            <a:r>
              <a:rPr lang="en-PK" sz="4500" dirty="0"/>
              <a:t>k </a:t>
            </a:r>
            <a:r>
              <a:rPr lang="en-GB" sz="4500" dirty="0"/>
              <a:t>a</a:t>
            </a:r>
            <a:r>
              <a:rPr lang="en-PK" sz="4500" dirty="0"/>
              <a:t> </a:t>
            </a:r>
            <a:r>
              <a:rPr lang="en-GB" sz="4500" dirty="0"/>
              <a:t>f</a:t>
            </a:r>
            <a:r>
              <a:rPr lang="en-PK" sz="4500" dirty="0" err="1"/>
              <a:t>i</a:t>
            </a:r>
            <a:r>
              <a:rPr lang="en-GB" sz="4500" dirty="0"/>
              <a:t>l</a:t>
            </a:r>
            <a:r>
              <a:rPr lang="en-PK" sz="4500" dirty="0"/>
              <a:t>e </a:t>
            </a:r>
            <a:r>
              <a:rPr lang="en-GB" sz="4500" dirty="0"/>
              <a:t>b</a:t>
            </a:r>
            <a:r>
              <a:rPr lang="en-PK" sz="4500" dirty="0"/>
              <a:t>e</a:t>
            </a:r>
            <a:r>
              <a:rPr lang="en-GB" sz="4500" dirty="0"/>
              <a:t>f</a:t>
            </a:r>
            <a:r>
              <a:rPr lang="en-PK" sz="4500" dirty="0"/>
              <a:t>o</a:t>
            </a:r>
            <a:r>
              <a:rPr lang="en-GB" sz="4500" dirty="0"/>
              <a:t>r</a:t>
            </a:r>
            <a:r>
              <a:rPr lang="en-PK" sz="4500" dirty="0"/>
              <a:t>e </a:t>
            </a:r>
            <a:r>
              <a:rPr lang="en-GB" sz="4500" dirty="0"/>
              <a:t>w</a:t>
            </a:r>
            <a:r>
              <a:rPr lang="en-PK" sz="4500" dirty="0"/>
              <a:t>r</a:t>
            </a:r>
            <a:r>
              <a:rPr lang="en-GB" sz="4500" dirty="0" err="1"/>
              <a:t>i</a:t>
            </a:r>
            <a:r>
              <a:rPr lang="en-PK" sz="4500" dirty="0"/>
              <a:t>ting and unlock immediately afterwards to increase </a:t>
            </a:r>
            <a:r>
              <a:rPr lang="en-PK" sz="4500" dirty="0" err="1"/>
              <a:t>respons</a:t>
            </a:r>
            <a:r>
              <a:rPr lang="en-GB" sz="4500" dirty="0" err="1"/>
              <a:t>i</a:t>
            </a:r>
            <a:r>
              <a:rPr lang="en-PK" sz="4500" dirty="0"/>
              <a:t>v</a:t>
            </a:r>
            <a:r>
              <a:rPr lang="en-GB" sz="4500" dirty="0"/>
              <a:t>e</a:t>
            </a:r>
            <a:r>
              <a:rPr lang="en-PK" sz="4500" dirty="0"/>
              <a:t>n</a:t>
            </a:r>
            <a:r>
              <a:rPr lang="en-GB" sz="4500" dirty="0"/>
              <a:t>e</a:t>
            </a:r>
            <a:r>
              <a:rPr lang="en-PK" sz="4500" dirty="0"/>
              <a:t>s</a:t>
            </a:r>
            <a:r>
              <a:rPr lang="en-GB" sz="4500" dirty="0"/>
              <a:t>s</a:t>
            </a:r>
            <a:r>
              <a:rPr lang="en-PK" sz="4500" dirty="0"/>
              <a:t>.</a:t>
            </a:r>
          </a:p>
          <a:p>
            <a:r>
              <a:rPr lang="en-GB" sz="4500" i="1" dirty="0"/>
              <a:t>Example 7-12. Updating a file with file locking</a:t>
            </a:r>
          </a:p>
          <a:p>
            <a:pPr marL="457200" lvl="1" indent="0">
              <a:buNone/>
            </a:pPr>
            <a:r>
              <a:rPr lang="en-GB" sz="4000" dirty="0"/>
              <a:t>&lt;?php</a:t>
            </a:r>
          </a:p>
          <a:p>
            <a:pPr marL="457200" lvl="1" indent="0">
              <a:buNone/>
            </a:pPr>
            <a:r>
              <a:rPr lang="en-GB" sz="4000" dirty="0"/>
              <a:t>$</a:t>
            </a:r>
            <a:r>
              <a:rPr lang="en-GB" sz="4000" dirty="0" err="1"/>
              <a:t>fh</a:t>
            </a:r>
            <a:r>
              <a:rPr lang="en-GB" sz="4000" dirty="0"/>
              <a:t> = </a:t>
            </a:r>
            <a:r>
              <a:rPr lang="en-GB" sz="4000" dirty="0" err="1"/>
              <a:t>fopen</a:t>
            </a:r>
            <a:r>
              <a:rPr lang="en-GB" sz="4000" dirty="0"/>
              <a:t>("testfile.txt", 'r+') or die("Failed to open file");</a:t>
            </a:r>
          </a:p>
          <a:p>
            <a:pPr marL="457200" lvl="1" indent="0">
              <a:buNone/>
            </a:pPr>
            <a:r>
              <a:rPr lang="en-GB" sz="4000" dirty="0"/>
              <a:t>$text = </a:t>
            </a:r>
            <a:r>
              <a:rPr lang="en-GB" sz="4000" dirty="0" err="1"/>
              <a:t>fgets</a:t>
            </a:r>
            <a:r>
              <a:rPr lang="en-GB" sz="4000" dirty="0"/>
              <a:t>($</a:t>
            </a:r>
            <a:r>
              <a:rPr lang="en-GB" sz="4000" dirty="0" err="1"/>
              <a:t>fh</a:t>
            </a:r>
            <a:r>
              <a:rPr lang="en-GB" sz="4000" dirty="0"/>
              <a:t>);</a:t>
            </a:r>
          </a:p>
          <a:p>
            <a:pPr marL="457200" lvl="1" indent="0">
              <a:buNone/>
            </a:pPr>
            <a:r>
              <a:rPr lang="en-GB" sz="4000" dirty="0"/>
              <a:t>if (flock($</a:t>
            </a:r>
            <a:r>
              <a:rPr lang="en-GB" sz="4000" dirty="0" err="1"/>
              <a:t>fh</a:t>
            </a:r>
            <a:r>
              <a:rPr lang="en-GB" sz="4000" dirty="0"/>
              <a:t>, LOCK_EX))</a:t>
            </a:r>
            <a:r>
              <a:rPr lang="en-PK" sz="4000" dirty="0"/>
              <a:t> {</a:t>
            </a:r>
          </a:p>
          <a:p>
            <a:pPr marL="457200" lvl="1" indent="0">
              <a:buNone/>
            </a:pPr>
            <a:r>
              <a:rPr lang="en-PK" sz="4000" dirty="0"/>
              <a:t>	</a:t>
            </a:r>
            <a:r>
              <a:rPr lang="en-GB" sz="4000" dirty="0" err="1"/>
              <a:t>fseek</a:t>
            </a:r>
            <a:r>
              <a:rPr lang="en-GB" sz="4000" dirty="0"/>
              <a:t>($</a:t>
            </a:r>
            <a:r>
              <a:rPr lang="en-GB" sz="4000" dirty="0" err="1"/>
              <a:t>fh</a:t>
            </a:r>
            <a:r>
              <a:rPr lang="en-GB" sz="4000" dirty="0"/>
              <a:t>, 0, SEEK_END);</a:t>
            </a:r>
          </a:p>
          <a:p>
            <a:pPr marL="457200" lvl="1" indent="0">
              <a:buNone/>
            </a:pPr>
            <a:r>
              <a:rPr lang="en-PK" sz="4000" dirty="0"/>
              <a:t>	</a:t>
            </a:r>
            <a:r>
              <a:rPr lang="en-GB" sz="4000" dirty="0" err="1"/>
              <a:t>fwrite</a:t>
            </a:r>
            <a:r>
              <a:rPr lang="en-GB" sz="4000" dirty="0"/>
              <a:t>($</a:t>
            </a:r>
            <a:r>
              <a:rPr lang="en-GB" sz="4000" dirty="0" err="1"/>
              <a:t>fh</a:t>
            </a:r>
            <a:r>
              <a:rPr lang="en-GB" sz="4000" dirty="0"/>
              <a:t>, "$text") or die("Could not write to file");</a:t>
            </a:r>
          </a:p>
          <a:p>
            <a:pPr marL="457200" lvl="1" indent="0">
              <a:buNone/>
            </a:pPr>
            <a:r>
              <a:rPr lang="en-PK" sz="4000" dirty="0"/>
              <a:t>	</a:t>
            </a:r>
            <a:r>
              <a:rPr lang="en-GB" sz="4000" dirty="0"/>
              <a:t>flock($</a:t>
            </a:r>
            <a:r>
              <a:rPr lang="en-GB" sz="4000" dirty="0" err="1"/>
              <a:t>fh</a:t>
            </a:r>
            <a:r>
              <a:rPr lang="en-GB" sz="4000" dirty="0"/>
              <a:t>, LOCK_UN);</a:t>
            </a:r>
            <a:r>
              <a:rPr lang="en-PK" sz="4000" dirty="0"/>
              <a:t> }</a:t>
            </a:r>
          </a:p>
          <a:p>
            <a:pPr marL="457200" lvl="1" indent="0">
              <a:buNone/>
            </a:pPr>
            <a:r>
              <a:rPr lang="en-GB" sz="4000" dirty="0" err="1"/>
              <a:t>fclose</a:t>
            </a:r>
            <a:r>
              <a:rPr lang="en-GB" sz="4000" dirty="0"/>
              <a:t>($</a:t>
            </a:r>
            <a:r>
              <a:rPr lang="en-GB" sz="4000" dirty="0" err="1"/>
              <a:t>fh</a:t>
            </a:r>
            <a:r>
              <a:rPr lang="en-GB" sz="4000" dirty="0"/>
              <a:t>);</a:t>
            </a:r>
            <a:r>
              <a:rPr lang="en-PK" sz="4000" dirty="0"/>
              <a:t> </a:t>
            </a:r>
            <a:r>
              <a:rPr lang="en-GB" sz="4000" dirty="0"/>
              <a:t>echo "File 'testfile.txt' successfully updated";</a:t>
            </a:r>
          </a:p>
          <a:p>
            <a:pPr marL="457200" lvl="1" indent="0">
              <a:buNone/>
            </a:pPr>
            <a:r>
              <a:rPr lang="en-PK" sz="4000" dirty="0"/>
              <a:t>?&gt;</a:t>
            </a:r>
            <a:endParaRPr lang="en-GB" sz="4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5E055-5657-4910-AB09-CB9E0B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011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35DA-387B-44A5-9D51-07B0C416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an Entire File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968C-4F97-4354-897B-CD441843D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308131"/>
          </a:xfrm>
        </p:spPr>
        <p:txBody>
          <a:bodyPr>
            <a:noAutofit/>
          </a:bodyPr>
          <a:lstStyle/>
          <a:p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b="1" dirty="0" err="1"/>
              <a:t>file_get_contents</a:t>
            </a:r>
            <a:r>
              <a:rPr lang="en-PK" b="1" dirty="0"/>
              <a:t> </a:t>
            </a:r>
            <a:r>
              <a:rPr lang="en-GB" dirty="0"/>
              <a:t>f</a:t>
            </a:r>
            <a:r>
              <a:rPr lang="en-PK" dirty="0"/>
              <a:t>u</a:t>
            </a:r>
            <a:r>
              <a:rPr lang="en-GB" dirty="0"/>
              <a:t>n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a</a:t>
            </a:r>
            <a:r>
              <a:rPr lang="en-PK" dirty="0"/>
              <a:t>d </a:t>
            </a:r>
            <a:r>
              <a:rPr lang="en-GB" dirty="0"/>
              <a:t>a</a:t>
            </a:r>
            <a:r>
              <a:rPr lang="en-PK" dirty="0"/>
              <a:t>n 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w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o</a:t>
            </a:r>
            <a:r>
              <a:rPr lang="en-PK" dirty="0" err="1"/>
              <a:t>ut</a:t>
            </a:r>
            <a:r>
              <a:rPr lang="en-PK" dirty="0"/>
              <a:t> file handles.</a:t>
            </a:r>
          </a:p>
          <a:p>
            <a:r>
              <a:rPr lang="en-PK" dirty="0"/>
              <a:t>C</a:t>
            </a:r>
            <a:r>
              <a:rPr lang="en-GB" dirty="0"/>
              <a:t>an also use it to</a:t>
            </a:r>
            <a:r>
              <a:rPr lang="en-PK" dirty="0"/>
              <a:t> </a:t>
            </a:r>
            <a:r>
              <a:rPr lang="en-GB" dirty="0"/>
              <a:t>fetch a file from a server across the internet</a:t>
            </a:r>
            <a:r>
              <a:rPr lang="en-PK" dirty="0"/>
              <a:t>.</a:t>
            </a:r>
          </a:p>
          <a:p>
            <a:r>
              <a:rPr lang="en-GB" sz="2800" i="1" dirty="0"/>
              <a:t>Example 7-13. Using </a:t>
            </a:r>
            <a:r>
              <a:rPr lang="en-GB" sz="2800" i="1" dirty="0" err="1"/>
              <a:t>file_get_contents</a:t>
            </a:r>
            <a:endParaRPr lang="en-GB" sz="2800" i="1" dirty="0"/>
          </a:p>
          <a:p>
            <a:pPr marL="457200" lvl="1" indent="0">
              <a:buNone/>
            </a:pPr>
            <a:r>
              <a:rPr lang="en-GB" dirty="0"/>
              <a:t>&lt;?php</a:t>
            </a:r>
            <a:r>
              <a:rPr lang="en-PK" dirty="0"/>
              <a:t>	</a:t>
            </a:r>
            <a:r>
              <a:rPr lang="en-GB" dirty="0"/>
              <a:t>echo "&lt;pre&gt;"; // Enables display of line feeds</a:t>
            </a:r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echo </a:t>
            </a:r>
            <a:r>
              <a:rPr lang="en-GB" dirty="0" err="1"/>
              <a:t>file_get_contents</a:t>
            </a:r>
            <a:r>
              <a:rPr lang="en-GB" dirty="0"/>
              <a:t>("testfile.txt");</a:t>
            </a:r>
          </a:p>
          <a:p>
            <a:pPr marL="457200" lvl="1" indent="0">
              <a:buNone/>
            </a:pPr>
            <a:r>
              <a:rPr lang="en-PK" dirty="0"/>
              <a:t>		</a:t>
            </a:r>
            <a:r>
              <a:rPr lang="en-GB" dirty="0"/>
              <a:t>echo "&lt;/pre&gt;";</a:t>
            </a:r>
            <a:r>
              <a:rPr lang="en-PK" dirty="0"/>
              <a:t>	?&gt;</a:t>
            </a:r>
          </a:p>
          <a:p>
            <a:r>
              <a:rPr lang="en-GB" sz="2800" i="1" dirty="0"/>
              <a:t>Example 7-14. Grabbing the O’Reilly home page</a:t>
            </a:r>
          </a:p>
          <a:p>
            <a:pPr marL="457200" lvl="1" indent="0">
              <a:buNone/>
            </a:pPr>
            <a:r>
              <a:rPr lang="en-GB" dirty="0"/>
              <a:t>&lt;?php</a:t>
            </a:r>
          </a:p>
          <a:p>
            <a:pPr marL="457200" lvl="1" indent="0">
              <a:buNone/>
            </a:pPr>
            <a:r>
              <a:rPr lang="en-PK" dirty="0"/>
              <a:t>	</a:t>
            </a:r>
            <a:r>
              <a:rPr lang="es-ES" dirty="0"/>
              <a:t>echo </a:t>
            </a:r>
            <a:r>
              <a:rPr lang="es-ES" dirty="0" err="1"/>
              <a:t>file_get_contents</a:t>
            </a:r>
            <a:r>
              <a:rPr lang="es-ES" dirty="0"/>
              <a:t>("http://oreilly.com");</a:t>
            </a:r>
            <a:r>
              <a:rPr lang="en-PK" dirty="0"/>
              <a:t> </a:t>
            </a:r>
          </a:p>
          <a:p>
            <a:pPr marL="457200" lvl="1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359D2-6BE0-465D-908D-6ED2D2D65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6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8D01B-BE1A-4FD1-BE57-A2E8CE80F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Uploading Files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4228E-C48B-4E31-9647-5CBE1A86F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T</a:t>
            </a:r>
            <a:r>
              <a:rPr lang="en-GB" dirty="0"/>
              <a:t>o upload a file from a form</a:t>
            </a:r>
            <a:r>
              <a:rPr lang="en-PK" dirty="0"/>
              <a:t>, </a:t>
            </a:r>
            <a:r>
              <a:rPr lang="en-GB" dirty="0"/>
              <a:t>choose a special type of encoding called multipart/form-data</a:t>
            </a:r>
            <a:r>
              <a:rPr lang="en-PK" dirty="0"/>
              <a:t>.</a:t>
            </a:r>
          </a:p>
          <a:p>
            <a:r>
              <a:rPr lang="en-PK" dirty="0"/>
              <a:t>A</a:t>
            </a:r>
            <a:r>
              <a:rPr lang="en-GB" dirty="0" err="1"/>
              <a:t>ll</a:t>
            </a:r>
            <a:r>
              <a:rPr lang="en-GB" dirty="0"/>
              <a:t> uploaded files</a:t>
            </a:r>
            <a:r>
              <a:rPr lang="en-PK" dirty="0"/>
              <a:t> </a:t>
            </a:r>
            <a:r>
              <a:rPr lang="en-GB" dirty="0"/>
              <a:t>are placed into the associative system array $_FILES.</a:t>
            </a:r>
            <a:endParaRPr lang="en-PK" dirty="0"/>
          </a:p>
          <a:p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 </a:t>
            </a:r>
            <a:r>
              <a:rPr lang="en-GB" dirty="0"/>
              <a:t>determine whether the user has</a:t>
            </a:r>
            <a:r>
              <a:rPr lang="en-PK" dirty="0"/>
              <a:t> </a:t>
            </a:r>
            <a:r>
              <a:rPr lang="en-GB" dirty="0"/>
              <a:t>uploaded a fi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, </a:t>
            </a:r>
            <a:r>
              <a:rPr lang="en-GB" dirty="0"/>
              <a:t>check </a:t>
            </a:r>
            <a:r>
              <a:rPr lang="en-PK" dirty="0" err="1"/>
              <a:t>i</a:t>
            </a:r>
            <a:r>
              <a:rPr lang="en-GB" dirty="0"/>
              <a:t>f $_FILES 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y </a:t>
            </a:r>
            <a:r>
              <a:rPr lang="en-GB" dirty="0"/>
              <a:t>contains anything. </a:t>
            </a:r>
            <a:endParaRPr lang="en-PK" dirty="0"/>
          </a:p>
          <a:p>
            <a:pPr marL="457200" lvl="1" indent="0">
              <a:buNone/>
            </a:pPr>
            <a:r>
              <a:rPr lang="en-GB" b="1" dirty="0"/>
              <a:t>if ($_FILES)</a:t>
            </a:r>
            <a:endParaRPr lang="en-PK" b="1" dirty="0"/>
          </a:p>
          <a:p>
            <a:r>
              <a:rPr lang="en-PK" dirty="0"/>
              <a:t>O</a:t>
            </a:r>
            <a:r>
              <a:rPr lang="en-GB" dirty="0"/>
              <a:t>n</a:t>
            </a:r>
            <a:r>
              <a:rPr lang="en-PK" dirty="0"/>
              <a:t>c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file </a:t>
            </a:r>
            <a:r>
              <a:rPr lang="en-PK" dirty="0" err="1"/>
              <a:t>i</a:t>
            </a:r>
            <a:r>
              <a:rPr lang="en-GB" dirty="0"/>
              <a:t>s uploaded, </a:t>
            </a:r>
            <a:r>
              <a:rPr lang="en-PK" dirty="0"/>
              <a:t>u</a:t>
            </a:r>
            <a:r>
              <a:rPr lang="en-GB" dirty="0"/>
              <a:t>s</a:t>
            </a:r>
            <a:r>
              <a:rPr lang="en-PK" dirty="0"/>
              <a:t>e</a:t>
            </a:r>
            <a:r>
              <a:rPr lang="en-GB" dirty="0"/>
              <a:t> </a:t>
            </a:r>
            <a:r>
              <a:rPr lang="en-GB" b="1" dirty="0" err="1"/>
              <a:t>move_uploaded_file</a:t>
            </a:r>
            <a:r>
              <a:rPr lang="en-GB" b="1" dirty="0"/>
              <a:t>() </a:t>
            </a:r>
            <a:r>
              <a:rPr lang="en-GB" dirty="0"/>
              <a:t>function</a:t>
            </a:r>
            <a:r>
              <a:rPr lang="en-PK" dirty="0"/>
              <a:t> t</a:t>
            </a:r>
            <a:r>
              <a:rPr lang="en-GB" dirty="0"/>
              <a:t>o moves </a:t>
            </a:r>
            <a:r>
              <a:rPr lang="en-PK" dirty="0"/>
              <a:t>t</a:t>
            </a:r>
            <a:r>
              <a:rPr lang="en-GB" dirty="0"/>
              <a:t>h</a:t>
            </a:r>
            <a:r>
              <a:rPr lang="en-PK" dirty="0"/>
              <a:t>e </a:t>
            </a:r>
            <a:r>
              <a:rPr lang="en-GB" dirty="0"/>
              <a:t>file </a:t>
            </a:r>
            <a:r>
              <a:rPr lang="en-PK" dirty="0"/>
              <a:t>f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m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o</a:t>
            </a:r>
            <a:r>
              <a:rPr lang="en-PK" dirty="0"/>
              <a:t>r</a:t>
            </a:r>
            <a:r>
              <a:rPr lang="en-GB" dirty="0"/>
              <a:t>a</a:t>
            </a:r>
            <a:r>
              <a:rPr lang="en-PK" dirty="0"/>
              <a:t>r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 </a:t>
            </a:r>
            <a:r>
              <a:rPr lang="en-GB" dirty="0"/>
              <a:t>t</a:t>
            </a:r>
            <a:r>
              <a:rPr lang="en-PK" dirty="0"/>
              <a:t>o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m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/>
              <a:t>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58A5F-9FE0-456B-9B71-758CF4D7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63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A6701-FC91-46D6-82F3-66E77A09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7-15. Image uploader </a:t>
            </a:r>
            <a:r>
              <a:rPr lang="en-GB" dirty="0" err="1"/>
              <a:t>upload.php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74C92-A5DD-499E-A2BB-998B2173C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229754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en-GB" sz="2400" dirty="0"/>
              <a:t>&lt;?php // </a:t>
            </a:r>
            <a:r>
              <a:rPr lang="en-GB" sz="2400" dirty="0" err="1"/>
              <a:t>upload.php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echo </a:t>
            </a:r>
            <a:r>
              <a:rPr lang="en-PK" sz="2400" dirty="0"/>
              <a:t>“</a:t>
            </a:r>
            <a:r>
              <a:rPr lang="en-GB" sz="2400" dirty="0"/>
              <a:t>&lt;html&gt;&lt;head&gt;&lt;title&gt;PHP Form</a:t>
            </a:r>
            <a:r>
              <a:rPr lang="en-PK" sz="2400" dirty="0"/>
              <a:t> </a:t>
            </a:r>
            <a:r>
              <a:rPr lang="en-GB" sz="2400" dirty="0" err="1"/>
              <a:t>pload</a:t>
            </a:r>
            <a:r>
              <a:rPr lang="en-GB" sz="2400" dirty="0"/>
              <a:t>&lt;/title&gt;&lt;/head&gt;&lt;body&gt;</a:t>
            </a:r>
          </a:p>
          <a:p>
            <a:pPr marL="0" indent="0">
              <a:buNone/>
            </a:pPr>
            <a:r>
              <a:rPr lang="en-GB" sz="2400" dirty="0"/>
              <a:t>&lt;form method='post' action='</a:t>
            </a:r>
            <a:r>
              <a:rPr lang="en-GB" sz="2400" dirty="0" err="1"/>
              <a:t>upload.php</a:t>
            </a:r>
            <a:r>
              <a:rPr lang="en-GB" sz="2400" dirty="0"/>
              <a:t>' </a:t>
            </a:r>
            <a:r>
              <a:rPr lang="en-GB" sz="2400" dirty="0" err="1"/>
              <a:t>enctype</a:t>
            </a:r>
            <a:r>
              <a:rPr lang="en-GB" sz="2400" dirty="0"/>
              <a:t>='multipart/form-data'&gt;</a:t>
            </a:r>
          </a:p>
          <a:p>
            <a:pPr marL="0" indent="0">
              <a:buNone/>
            </a:pPr>
            <a:r>
              <a:rPr lang="en-GB" sz="2400" dirty="0"/>
              <a:t>Select File: &lt;input type='file' name='filename' size='10'&gt;</a:t>
            </a:r>
          </a:p>
          <a:p>
            <a:pPr marL="0" indent="0">
              <a:buNone/>
            </a:pPr>
            <a:r>
              <a:rPr lang="en-GB" sz="2400" dirty="0"/>
              <a:t>&lt;input type='submit' value='Upload'&gt;</a:t>
            </a:r>
          </a:p>
          <a:p>
            <a:pPr marL="0" indent="0">
              <a:buNone/>
            </a:pPr>
            <a:r>
              <a:rPr lang="en-GB" sz="2400" dirty="0"/>
              <a:t>&lt;/form&gt;</a:t>
            </a:r>
            <a:r>
              <a:rPr lang="en-PK" sz="2400" dirty="0"/>
              <a:t>”;</a:t>
            </a:r>
          </a:p>
          <a:p>
            <a:pPr marL="0" indent="0">
              <a:buNone/>
            </a:pPr>
            <a:endParaRPr lang="en-PK" sz="900" dirty="0"/>
          </a:p>
          <a:p>
            <a:pPr marL="0" indent="0">
              <a:buNone/>
            </a:pPr>
            <a:r>
              <a:rPr lang="en-GB" sz="2400" dirty="0"/>
              <a:t>if ($_FILES)</a:t>
            </a:r>
            <a:r>
              <a:rPr lang="en-PK" sz="2400" dirty="0"/>
              <a:t> </a:t>
            </a:r>
            <a:r>
              <a:rPr lang="en-GB" sz="2400" dirty="0"/>
              <a:t>{</a:t>
            </a:r>
          </a:p>
          <a:p>
            <a:pPr marL="0" indent="0">
              <a:buNone/>
            </a:pPr>
            <a:r>
              <a:rPr lang="en-GB" sz="2400" dirty="0"/>
              <a:t>$name = $_FILES['filename']['name'];</a:t>
            </a:r>
          </a:p>
          <a:p>
            <a:pPr marL="0" indent="0">
              <a:buNone/>
            </a:pPr>
            <a:r>
              <a:rPr lang="en-GB" sz="2400" dirty="0" err="1"/>
              <a:t>move_uploaded_file</a:t>
            </a:r>
            <a:r>
              <a:rPr lang="en-GB" sz="2400" dirty="0"/>
              <a:t>($_FILES['filename']['</a:t>
            </a:r>
            <a:r>
              <a:rPr lang="en-GB" sz="2400" dirty="0" err="1"/>
              <a:t>tmp_name</a:t>
            </a:r>
            <a:r>
              <a:rPr lang="en-GB" sz="2400" dirty="0"/>
              <a:t>'], $name);</a:t>
            </a:r>
          </a:p>
          <a:p>
            <a:pPr marL="0" indent="0">
              <a:buNone/>
            </a:pPr>
            <a:r>
              <a:rPr lang="en-GB" sz="2400" dirty="0"/>
              <a:t>echo "Uploaded image '$name'&lt;</a:t>
            </a:r>
            <a:r>
              <a:rPr lang="en-GB" sz="2400" dirty="0" err="1"/>
              <a:t>br</a:t>
            </a:r>
            <a:r>
              <a:rPr lang="en-GB" sz="2400" dirty="0"/>
              <a:t>&gt;&lt;</a:t>
            </a:r>
            <a:r>
              <a:rPr lang="en-GB" sz="2400" dirty="0" err="1"/>
              <a:t>img</a:t>
            </a:r>
            <a:r>
              <a:rPr lang="en-GB" sz="2400" dirty="0"/>
              <a:t> </a:t>
            </a:r>
            <a:r>
              <a:rPr lang="en-GB" sz="2400" dirty="0" err="1"/>
              <a:t>src</a:t>
            </a:r>
            <a:r>
              <a:rPr lang="en-GB" sz="2400" dirty="0"/>
              <a:t>='$name’&gt;”;</a:t>
            </a:r>
            <a:r>
              <a:rPr lang="en-PK" sz="2400" dirty="0"/>
              <a:t> </a:t>
            </a:r>
            <a:r>
              <a:rPr lang="en-GB" sz="2400" dirty="0"/>
              <a:t>}</a:t>
            </a:r>
            <a:endParaRPr lang="en-PK" sz="2400" dirty="0"/>
          </a:p>
          <a:p>
            <a:pPr marL="0" indent="0">
              <a:buNone/>
            </a:pPr>
            <a:endParaRPr lang="en-GB" sz="400" dirty="0"/>
          </a:p>
          <a:p>
            <a:pPr marL="0" indent="0">
              <a:buNone/>
            </a:pPr>
            <a:r>
              <a:rPr lang="en-GB" sz="2400" dirty="0"/>
              <a:t>echo "&lt;/body&gt;&lt;/html&gt;";</a:t>
            </a:r>
            <a:r>
              <a:rPr lang="en-PK" sz="2400" dirty="0"/>
              <a:t>     </a:t>
            </a:r>
            <a:r>
              <a:rPr lang="en-GB" sz="2400" dirty="0"/>
              <a:t>?&gt;</a:t>
            </a:r>
            <a:endParaRPr lang="en-PK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4D3BDB-433F-4CC2-8F45-BBEFE6D9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71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3356-67AA-4F0F-A992-C0F244393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$_FILES</a:t>
            </a:r>
            <a:r>
              <a:rPr lang="en-PK" dirty="0"/>
              <a:t> - </a:t>
            </a:r>
            <a:r>
              <a:rPr lang="en-GB" i="1" dirty="0"/>
              <a:t>The contents of the $_FILES array</a:t>
            </a:r>
            <a:endParaRPr lang="en-PK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FD4EFDF-1125-4A55-944A-9A6BD533FD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5841200"/>
              </p:ext>
            </p:extLst>
          </p:nvPr>
        </p:nvGraphicFramePr>
        <p:xfrm>
          <a:off x="455613" y="1301750"/>
          <a:ext cx="11280774" cy="4850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1884">
                  <a:extLst>
                    <a:ext uri="{9D8B030D-6E8A-4147-A177-3AD203B41FA5}">
                      <a16:colId xmlns:a16="http://schemas.microsoft.com/office/drawing/2014/main" val="1034994422"/>
                    </a:ext>
                  </a:extLst>
                </a:gridCol>
                <a:gridCol w="7268890">
                  <a:extLst>
                    <a:ext uri="{9D8B030D-6E8A-4147-A177-3AD203B41FA5}">
                      <a16:colId xmlns:a16="http://schemas.microsoft.com/office/drawing/2014/main" val="2092652305"/>
                    </a:ext>
                  </a:extLst>
                </a:gridCol>
              </a:tblGrid>
              <a:tr h="736056">
                <a:tc>
                  <a:txBody>
                    <a:bodyPr/>
                    <a:lstStyle/>
                    <a:p>
                      <a:pPr algn="l"/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Array element</a:t>
                      </a:r>
                      <a:endParaRPr lang="en-PK" sz="28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C</a:t>
                      </a:r>
                      <a:r>
                        <a:rPr lang="en-PK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o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n</a:t>
                      </a:r>
                      <a:r>
                        <a:rPr lang="en-PK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e</a:t>
                      </a:r>
                      <a:r>
                        <a:rPr lang="en-PK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n</a:t>
                      </a:r>
                      <a:r>
                        <a:rPr lang="en-GB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</a:t>
                      </a:r>
                      <a:r>
                        <a:rPr lang="en-PK" sz="28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7756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$_FILES['file']['name']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The name of the uploaded file (e.g., smiley.jpg)</a:t>
                      </a:r>
                    </a:p>
                    <a:p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448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$_FILES['file']['type']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The content type of the file (e.g., image/jpeg)</a:t>
                      </a:r>
                    </a:p>
                    <a:p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711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$_FILES['file']['size'] 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The file’s size in bytes</a:t>
                      </a:r>
                    </a:p>
                    <a:p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762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$_FILES['file']['</a:t>
                      </a:r>
                      <a:r>
                        <a:rPr lang="en-GB" sz="2400" kern="1200" dirty="0" err="1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tmp_name</a:t>
                      </a: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'] 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The name of the temporary file stored on the server</a:t>
                      </a:r>
                    </a:p>
                    <a:p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8805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$_FILES['file']['error'] 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Gotham Narrow Book" pitchFamily="50" charset="0"/>
                          <a:ea typeface="Adobe Fan Heiti Std B" panose="020B0700000000000000" pitchFamily="34" charset="-128"/>
                          <a:cs typeface="+mj-cs"/>
                        </a:rPr>
                        <a:t>The error code resulting from the file upload</a:t>
                      </a:r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  <a:p>
                      <a:endParaRPr lang="en-PK" sz="2400" kern="1200" dirty="0">
                        <a:solidFill>
                          <a:schemeClr val="tx1"/>
                        </a:solidFill>
                        <a:latin typeface="Gotham Narrow Book" pitchFamily="50" charset="0"/>
                        <a:ea typeface="Adobe Fan Heiti Std B" panose="020B0700000000000000" pitchFamily="34" charset="-128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732100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CE5EE-5AF0-4568-90F3-D26FE27E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47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28AD-E132-4DCA-A9A0-721C05B8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Table 7-7. Some common internet media content types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A51DF-6FA2-474D-844A-3612BD443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GB" dirty="0"/>
              <a:t>application/pdf</a:t>
            </a:r>
            <a:endParaRPr lang="en-PK" dirty="0"/>
          </a:p>
          <a:p>
            <a:r>
              <a:rPr lang="en-GB" dirty="0"/>
              <a:t>image/gif</a:t>
            </a:r>
            <a:endParaRPr lang="en-PK" dirty="0"/>
          </a:p>
          <a:p>
            <a:r>
              <a:rPr lang="en-GB" dirty="0"/>
              <a:t>multipart/form-data</a:t>
            </a:r>
            <a:endParaRPr lang="en-PK" dirty="0"/>
          </a:p>
          <a:p>
            <a:r>
              <a:rPr lang="en-GB" dirty="0"/>
              <a:t>text/xml</a:t>
            </a:r>
          </a:p>
          <a:p>
            <a:r>
              <a:rPr lang="en-GB" dirty="0"/>
              <a:t>application/zip</a:t>
            </a:r>
            <a:endParaRPr lang="en-PK" dirty="0"/>
          </a:p>
          <a:p>
            <a:r>
              <a:rPr lang="en-GB" dirty="0"/>
              <a:t>image/jpeg</a:t>
            </a:r>
            <a:endParaRPr lang="en-PK" dirty="0"/>
          </a:p>
          <a:p>
            <a:r>
              <a:rPr lang="en-GB" dirty="0"/>
              <a:t>text/</a:t>
            </a:r>
            <a:r>
              <a:rPr lang="en-GB" dirty="0" err="1"/>
              <a:t>css</a:t>
            </a:r>
            <a:endParaRPr lang="en-PK" dirty="0"/>
          </a:p>
          <a:p>
            <a:r>
              <a:rPr lang="en-GB" dirty="0"/>
              <a:t>video/mpeg</a:t>
            </a:r>
          </a:p>
          <a:p>
            <a:r>
              <a:rPr lang="en-GB" dirty="0"/>
              <a:t>audio/mpeg</a:t>
            </a:r>
            <a:endParaRPr lang="en-PK" dirty="0"/>
          </a:p>
          <a:p>
            <a:r>
              <a:rPr lang="en-GB" dirty="0"/>
              <a:t>image/</a:t>
            </a:r>
            <a:r>
              <a:rPr lang="en-GB" dirty="0" err="1"/>
              <a:t>png</a:t>
            </a:r>
            <a:endParaRPr lang="en-PK" dirty="0"/>
          </a:p>
          <a:p>
            <a:r>
              <a:rPr lang="en-GB" dirty="0"/>
              <a:t>text/html</a:t>
            </a:r>
            <a:endParaRPr lang="en-PK" dirty="0"/>
          </a:p>
          <a:p>
            <a:r>
              <a:rPr lang="en-GB" dirty="0"/>
              <a:t>video/mp4</a:t>
            </a:r>
          </a:p>
          <a:p>
            <a:r>
              <a:rPr lang="en-GB" dirty="0"/>
              <a:t>audio/x-wav</a:t>
            </a:r>
            <a:endParaRPr lang="en-PK" dirty="0"/>
          </a:p>
          <a:p>
            <a:r>
              <a:rPr lang="en-GB" dirty="0"/>
              <a:t>image/tiff</a:t>
            </a:r>
            <a:endParaRPr lang="en-PK" dirty="0"/>
          </a:p>
          <a:p>
            <a:r>
              <a:rPr lang="en-GB" dirty="0"/>
              <a:t>text/plain</a:t>
            </a:r>
            <a:endParaRPr lang="en-PK" dirty="0"/>
          </a:p>
          <a:p>
            <a:r>
              <a:rPr lang="en-GB" dirty="0"/>
              <a:t>video/</a:t>
            </a:r>
            <a:r>
              <a:rPr lang="en-GB" dirty="0" err="1"/>
              <a:t>quicktime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E4B0B-F941-4ABA-A906-2519B07D5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59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5E38-8531-415C-A404-1C21B67AC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Validation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04774-3197-474E-89B7-A6C37F84E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dirty="0"/>
              <a:t>C</a:t>
            </a:r>
            <a:r>
              <a:rPr lang="en-GB" dirty="0"/>
              <a:t>heck are whether a file was actually received </a:t>
            </a:r>
            <a:r>
              <a:rPr lang="en-PK" dirty="0"/>
              <a:t>?</a:t>
            </a:r>
          </a:p>
          <a:p>
            <a:r>
              <a:rPr lang="en-PK" dirty="0"/>
              <a:t>W</a:t>
            </a:r>
            <a:r>
              <a:rPr lang="en-GB" dirty="0"/>
              <a:t>a</a:t>
            </a:r>
            <a:r>
              <a:rPr lang="en-PK" dirty="0"/>
              <a:t>s </a:t>
            </a:r>
            <a:r>
              <a:rPr lang="en-GB" dirty="0"/>
              <a:t>the right type of data</a:t>
            </a:r>
            <a:r>
              <a:rPr lang="en-PK" dirty="0"/>
              <a:t> </a:t>
            </a:r>
            <a:r>
              <a:rPr lang="en-GB" dirty="0"/>
              <a:t>was sent</a:t>
            </a:r>
            <a:r>
              <a:rPr lang="en-PK" dirty="0"/>
              <a:t>?</a:t>
            </a:r>
          </a:p>
          <a:p>
            <a:r>
              <a:rPr lang="en-GB" dirty="0"/>
              <a:t>a</a:t>
            </a:r>
            <a:r>
              <a:rPr lang="en-PK" dirty="0"/>
              <a:t>s </a:t>
            </a:r>
            <a:r>
              <a:rPr lang="en-GB" dirty="0"/>
              <a:t>the right </a:t>
            </a:r>
            <a:r>
              <a:rPr lang="en-PK" dirty="0"/>
              <a:t>s</a:t>
            </a:r>
            <a:r>
              <a:rPr lang="en-GB" dirty="0" err="1"/>
              <a:t>i</a:t>
            </a:r>
            <a:r>
              <a:rPr lang="en-PK" dirty="0"/>
              <a:t>z</a:t>
            </a:r>
            <a:r>
              <a:rPr lang="en-GB" dirty="0"/>
              <a:t>e of 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was sent</a:t>
            </a:r>
            <a:r>
              <a:rPr lang="en-PK" dirty="0"/>
              <a:t>?</a:t>
            </a:r>
          </a:p>
          <a:p>
            <a:r>
              <a:rPr lang="en-PK" dirty="0"/>
              <a:t>Does program have the control over the file name?</a:t>
            </a:r>
          </a:p>
          <a:p>
            <a:pPr lvl="1"/>
            <a:r>
              <a:rPr lang="en-PK" sz="3000" dirty="0"/>
              <a:t>I</a:t>
            </a:r>
            <a:r>
              <a:rPr lang="en-GB" sz="3000" dirty="0"/>
              <a:t>t</a:t>
            </a:r>
            <a:r>
              <a:rPr lang="en-PK" sz="3000" dirty="0"/>
              <a:t> </a:t>
            </a:r>
            <a:r>
              <a:rPr lang="en-GB" sz="3000" dirty="0" err="1"/>
              <a:t>i</a:t>
            </a:r>
            <a:r>
              <a:rPr lang="en-PK" sz="3000" dirty="0"/>
              <a:t>s </a:t>
            </a:r>
            <a:r>
              <a:rPr lang="en-GB" sz="3000" dirty="0"/>
              <a:t>strongly advise</a:t>
            </a:r>
            <a:r>
              <a:rPr lang="en-PK" sz="3000" dirty="0"/>
              <a:t>d</a:t>
            </a:r>
            <a:r>
              <a:rPr lang="en-GB" sz="3000" dirty="0"/>
              <a:t>  to have prechosen names and locations for uploaded files</a:t>
            </a:r>
            <a:r>
              <a:rPr lang="en-PK" sz="3000" dirty="0"/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0313BD-7B7B-48CF-B0C8-D7BC1531B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6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B40C2-7A06-4ABD-9115-1C769E9D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BAE86-8A7D-4A57-813D-22B83EAC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Quick and direct access to files</a:t>
            </a:r>
          </a:p>
          <a:p>
            <a:pPr lvl="1"/>
            <a:r>
              <a:rPr lang="en-US" dirty="0"/>
              <a:t>File names are system dependent (stick to case-sensitive and lower-case file names)</a:t>
            </a:r>
          </a:p>
          <a:p>
            <a:pPr lvl="1"/>
            <a:endParaRPr lang="en-US" dirty="0"/>
          </a:p>
          <a:p>
            <a:r>
              <a:rPr lang="en-GB" dirty="0"/>
              <a:t>Checking Whether a File Exists</a:t>
            </a:r>
          </a:p>
          <a:p>
            <a:pPr lvl="1"/>
            <a:r>
              <a:rPr lang="en-GB" dirty="0" err="1"/>
              <a:t>file_exists</a:t>
            </a:r>
            <a:r>
              <a:rPr lang="en-GB" dirty="0"/>
              <a:t> function returns TRUE if file already exists and FALSE otherwise.</a:t>
            </a:r>
          </a:p>
          <a:p>
            <a:pPr marL="457200" lvl="1" indent="0">
              <a:buNone/>
            </a:pPr>
            <a:r>
              <a:rPr lang="en-PK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GB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file_exists</a:t>
            </a:r>
            <a:r>
              <a:rPr lang="en-GB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("testfile.txt")) echo "File exists";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6DF7C2-0FAE-4073-9EF7-6CD01548B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126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0C91-257F-4D66-AF54-58E16B29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7-16. A more secure version of </a:t>
            </a:r>
            <a:r>
              <a:rPr lang="en-GB" dirty="0" err="1"/>
              <a:t>upload.php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FA0E-7382-44A6-816E-26FBEF52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 numCol="1">
            <a:normAutofit/>
          </a:bodyPr>
          <a:lstStyle/>
          <a:p>
            <a:pPr marL="0" indent="0">
              <a:buNone/>
            </a:pPr>
            <a:r>
              <a:rPr lang="en-GB" dirty="0"/>
              <a:t>&lt;?php // upload2.php</a:t>
            </a:r>
          </a:p>
          <a:p>
            <a:pPr marL="0" indent="0">
              <a:buNone/>
            </a:pPr>
            <a:r>
              <a:rPr lang="en-GB" dirty="0"/>
              <a:t>echo </a:t>
            </a:r>
            <a:r>
              <a:rPr lang="en-PK" dirty="0"/>
              <a:t>“</a:t>
            </a:r>
            <a:r>
              <a:rPr lang="en-GB" dirty="0"/>
              <a:t>&lt;html&gt;&lt;head&gt;&lt;title&gt;PHP Form</a:t>
            </a:r>
            <a:r>
              <a:rPr lang="en-PK" dirty="0"/>
              <a:t> </a:t>
            </a:r>
            <a:r>
              <a:rPr lang="en-GB" dirty="0"/>
              <a:t>Upload</a:t>
            </a:r>
            <a:endParaRPr lang="en-PK" dirty="0"/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&lt;/title&gt;&lt;/head&gt;&lt;body&gt;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&lt;form method='post' action='upload2.php’ </a:t>
            </a:r>
            <a:r>
              <a:rPr lang="en-PK" dirty="0"/>
              <a:t>	</a:t>
            </a:r>
            <a:r>
              <a:rPr lang="en-GB" dirty="0" err="1"/>
              <a:t>enctype</a:t>
            </a:r>
            <a:r>
              <a:rPr lang="en-GB" dirty="0"/>
              <a:t>='multipart/form-data’&gt;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Select a JPG, GIF, PNG or TIF File: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&lt;input type='file' name='filename' size='10’&gt;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&lt;input type='submit' value='Upload'&gt;&lt;/form&gt;</a:t>
            </a:r>
            <a:r>
              <a:rPr lang="en-PK" dirty="0"/>
              <a:t>”</a:t>
            </a:r>
            <a:r>
              <a:rPr lang="en-GB" dirty="0"/>
              <a:t>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6F15A-9FA3-4FDB-BC34-D29E1E3F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57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0C91-257F-4D66-AF54-58E16B29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7-16. A more secure version of </a:t>
            </a:r>
            <a:r>
              <a:rPr lang="en-GB" dirty="0" err="1"/>
              <a:t>upload.php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FA0E-7382-44A6-816E-26FBEF52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if ($_FILES)</a:t>
            </a:r>
            <a:endParaRPr lang="en-PK" dirty="0"/>
          </a:p>
          <a:p>
            <a:pPr marL="0" indent="0">
              <a:buNone/>
            </a:pPr>
            <a:r>
              <a:rPr lang="en-PK" dirty="0"/>
              <a:t>{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$name = $_FILES['filename']['name’];</a:t>
            </a:r>
          </a:p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switch($_FILES['filename']['type’])</a:t>
            </a:r>
          </a:p>
          <a:p>
            <a:pPr marL="0" indent="0">
              <a:buNone/>
            </a:pPr>
            <a:r>
              <a:rPr lang="en-PK" dirty="0"/>
              <a:t>	{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case 'image/jpeg': $</a:t>
            </a:r>
            <a:r>
              <a:rPr lang="en-GB" dirty="0" err="1"/>
              <a:t>ext</a:t>
            </a:r>
            <a:r>
              <a:rPr lang="en-GB" dirty="0"/>
              <a:t> = 'jpg'; break;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case 'image/gif': $</a:t>
            </a:r>
            <a:r>
              <a:rPr lang="en-GB" dirty="0" err="1"/>
              <a:t>ext</a:t>
            </a:r>
            <a:r>
              <a:rPr lang="en-GB" dirty="0"/>
              <a:t> = 'gif'; break;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case 'image/</a:t>
            </a:r>
            <a:r>
              <a:rPr lang="en-GB" dirty="0" err="1"/>
              <a:t>png</a:t>
            </a:r>
            <a:r>
              <a:rPr lang="en-GB" dirty="0"/>
              <a:t>': $</a:t>
            </a:r>
            <a:r>
              <a:rPr lang="en-GB" dirty="0" err="1"/>
              <a:t>ext</a:t>
            </a:r>
            <a:r>
              <a:rPr lang="en-GB" dirty="0"/>
              <a:t> = '</a:t>
            </a:r>
            <a:r>
              <a:rPr lang="en-GB" dirty="0" err="1"/>
              <a:t>png</a:t>
            </a:r>
            <a:r>
              <a:rPr lang="en-GB" dirty="0"/>
              <a:t>'; break;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case 'image/tiff': $</a:t>
            </a:r>
            <a:r>
              <a:rPr lang="en-GB" dirty="0" err="1"/>
              <a:t>ext</a:t>
            </a:r>
            <a:r>
              <a:rPr lang="en-GB" dirty="0"/>
              <a:t> = '</a:t>
            </a:r>
            <a:r>
              <a:rPr lang="en-GB" dirty="0" err="1"/>
              <a:t>tif</a:t>
            </a:r>
            <a:r>
              <a:rPr lang="en-GB" dirty="0"/>
              <a:t>'; break;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default: $</a:t>
            </a:r>
            <a:r>
              <a:rPr lang="en-GB" dirty="0" err="1"/>
              <a:t>ext</a:t>
            </a:r>
            <a:r>
              <a:rPr lang="en-GB" dirty="0"/>
              <a:t> = NU</a:t>
            </a:r>
            <a:r>
              <a:rPr lang="en-PK" dirty="0"/>
              <a:t>L</a:t>
            </a:r>
            <a:r>
              <a:rPr lang="en-GB" dirty="0"/>
              <a:t>L; </a:t>
            </a:r>
            <a:r>
              <a:rPr lang="en-PK" dirty="0"/>
              <a:t>	</a:t>
            </a:r>
            <a:r>
              <a:rPr lang="en-GB" dirty="0"/>
              <a:t>break;</a:t>
            </a:r>
          </a:p>
          <a:p>
            <a:pPr marL="0" indent="0">
              <a:buNone/>
            </a:pPr>
            <a:r>
              <a:rPr lang="en-PK" dirty="0"/>
              <a:t>	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6F15A-9FA3-4FDB-BC34-D29E1E3F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617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20C91-257F-4D66-AF54-58E16B291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7-16. A more secure version of </a:t>
            </a:r>
            <a:r>
              <a:rPr lang="en-GB" dirty="0" err="1"/>
              <a:t>upload.php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1FA0E-7382-44A6-816E-26FBEF52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 numCol="1">
            <a:normAutofit fontScale="92500" lnSpcReduction="20000"/>
          </a:bodyPr>
          <a:lstStyle/>
          <a:p>
            <a:pPr marL="0" indent="0">
              <a:buNone/>
            </a:pPr>
            <a:r>
              <a:rPr lang="en-PK" dirty="0"/>
              <a:t>	</a:t>
            </a:r>
            <a:r>
              <a:rPr lang="en-GB" dirty="0"/>
              <a:t>if ($</a:t>
            </a:r>
            <a:r>
              <a:rPr lang="en-GB" dirty="0" err="1"/>
              <a:t>ext</a:t>
            </a:r>
            <a:r>
              <a:rPr lang="en-GB" dirty="0"/>
              <a:t>)</a:t>
            </a:r>
          </a:p>
          <a:p>
            <a:pPr marL="0" indent="0">
              <a:buNone/>
            </a:pPr>
            <a:r>
              <a:rPr lang="en-PK" dirty="0"/>
              <a:t>	{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$n = "image.$</a:t>
            </a:r>
            <a:r>
              <a:rPr lang="en-GB" dirty="0" err="1"/>
              <a:t>ext</a:t>
            </a:r>
            <a:r>
              <a:rPr lang="en-GB" dirty="0"/>
              <a:t>";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 err="1"/>
              <a:t>move_uploaded_file</a:t>
            </a:r>
            <a:r>
              <a:rPr lang="en-GB" dirty="0"/>
              <a:t>($_FILES['filename']['</a:t>
            </a:r>
            <a:r>
              <a:rPr lang="en-GB" dirty="0" err="1"/>
              <a:t>tmp_name</a:t>
            </a:r>
            <a:r>
              <a:rPr lang="en-GB" dirty="0"/>
              <a:t>'], $n);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echo "Uploaded image '$name' as '$n':&lt;</a:t>
            </a:r>
            <a:r>
              <a:rPr lang="en-GB" dirty="0" err="1"/>
              <a:t>br</a:t>
            </a:r>
            <a:r>
              <a:rPr lang="en-GB" dirty="0"/>
              <a:t>&gt;";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echo "&lt;</a:t>
            </a:r>
            <a:r>
              <a:rPr lang="en-GB" dirty="0" err="1"/>
              <a:t>img</a:t>
            </a:r>
            <a:r>
              <a:rPr lang="en-GB" dirty="0"/>
              <a:t> </a:t>
            </a:r>
            <a:r>
              <a:rPr lang="en-GB" dirty="0" err="1"/>
              <a:t>src</a:t>
            </a:r>
            <a:r>
              <a:rPr lang="en-GB" dirty="0"/>
              <a:t>='$n'&gt;";</a:t>
            </a:r>
          </a:p>
          <a:p>
            <a:pPr marL="0" indent="0">
              <a:buNone/>
            </a:pPr>
            <a:r>
              <a:rPr lang="en-PK" dirty="0"/>
              <a:t>	}</a:t>
            </a:r>
          </a:p>
          <a:p>
            <a:pPr marL="0" indent="0">
              <a:buNone/>
            </a:pPr>
            <a:r>
              <a:rPr lang="en-PK" dirty="0"/>
              <a:t>		</a:t>
            </a:r>
            <a:r>
              <a:rPr lang="en-GB" dirty="0"/>
              <a:t>else echo "'$name' is not an accepted image file";</a:t>
            </a:r>
          </a:p>
          <a:p>
            <a:pPr marL="0" indent="0">
              <a:buNone/>
            </a:pPr>
            <a:r>
              <a:rPr lang="en-PK" dirty="0"/>
              <a:t>	}</a:t>
            </a:r>
          </a:p>
          <a:p>
            <a:pPr marL="0" indent="0">
              <a:buNone/>
            </a:pPr>
            <a:r>
              <a:rPr lang="en-GB" dirty="0"/>
              <a:t>else echo "No image has been uploaded";</a:t>
            </a:r>
          </a:p>
          <a:p>
            <a:pPr marL="0" indent="0">
              <a:buNone/>
            </a:pPr>
            <a:r>
              <a:rPr lang="en-GB" dirty="0"/>
              <a:t>echo "&lt;/body&gt;&lt;/html&gt;";</a:t>
            </a:r>
          </a:p>
          <a:p>
            <a:pPr marL="0" indent="0">
              <a:buNone/>
            </a:pPr>
            <a:r>
              <a:rPr lang="en-PK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6F15A-9FA3-4FDB-BC34-D29E1E3FC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E8ACE-3D8A-4FC6-8885-0548524FA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Handling Sequence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E2B58-144A-479B-B701-BABFAD7FC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7124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Always start by opening the file through a call to </a:t>
            </a:r>
            <a:r>
              <a:rPr lang="en-GB" b="1" dirty="0" err="1"/>
              <a:t>fopen</a:t>
            </a:r>
            <a:r>
              <a:rPr lang="en-GB" dirty="0"/>
              <a:t>.</a:t>
            </a:r>
            <a:endParaRPr lang="en-PK" dirty="0"/>
          </a:p>
          <a:p>
            <a:pPr lvl="1"/>
            <a:r>
              <a:rPr lang="en-GB" dirty="0" err="1"/>
              <a:t>fopen</a:t>
            </a:r>
            <a:r>
              <a:rPr lang="en-GB" dirty="0"/>
              <a:t>() function is used to create or open a file in a selected mode.</a:t>
            </a:r>
            <a:endParaRPr lang="en-PK" dirty="0"/>
          </a:p>
          <a:p>
            <a:pPr lvl="1"/>
            <a:r>
              <a:rPr lang="en-PK" dirty="0"/>
              <a:t>Usually takes two parameters, first is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e </a:t>
            </a:r>
            <a:r>
              <a:rPr lang="en-GB" dirty="0"/>
              <a:t>o</a:t>
            </a:r>
            <a:r>
              <a:rPr lang="en-PK" dirty="0"/>
              <a:t>f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a</a:t>
            </a:r>
            <a:r>
              <a:rPr lang="en-PK" dirty="0"/>
              <a:t>n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 err="1"/>
              <a:t>econd</a:t>
            </a:r>
            <a:r>
              <a:rPr lang="en-PK" dirty="0"/>
              <a:t> </a:t>
            </a:r>
            <a:r>
              <a:rPr lang="en-GB" dirty="0"/>
              <a:t>s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 err="1"/>
              <a:t>cifies</a:t>
            </a:r>
            <a:r>
              <a:rPr lang="en-PK" dirty="0"/>
              <a:t> t</a:t>
            </a:r>
            <a:r>
              <a:rPr lang="en-GB" dirty="0"/>
              <a:t>h</a:t>
            </a:r>
            <a:r>
              <a:rPr lang="en-PK" dirty="0"/>
              <a:t>e </a:t>
            </a:r>
            <a:r>
              <a:rPr lang="en-GB" dirty="0"/>
              <a:t>m</a:t>
            </a:r>
            <a:r>
              <a:rPr lang="en-PK" dirty="0"/>
              <a:t>o</a:t>
            </a:r>
            <a:r>
              <a:rPr lang="en-GB" dirty="0"/>
              <a:t>d</a:t>
            </a:r>
            <a:r>
              <a:rPr lang="en-PK" dirty="0"/>
              <a:t>e </a:t>
            </a:r>
            <a:r>
              <a:rPr lang="en-GB" dirty="0" err="1"/>
              <a:t>i</a:t>
            </a:r>
            <a:r>
              <a:rPr lang="en-PK" dirty="0"/>
              <a:t>n </a:t>
            </a:r>
            <a:r>
              <a:rPr lang="en-GB" dirty="0"/>
              <a:t>w</a:t>
            </a:r>
            <a:r>
              <a:rPr lang="en-PK" dirty="0"/>
              <a:t>h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s</a:t>
            </a:r>
            <a:r>
              <a:rPr lang="en-PK" dirty="0"/>
              <a:t>h</a:t>
            </a:r>
            <a:r>
              <a:rPr lang="en-GB" dirty="0"/>
              <a:t>o</a:t>
            </a:r>
            <a:r>
              <a:rPr lang="en-PK" dirty="0"/>
              <a:t>u</a:t>
            </a:r>
            <a:r>
              <a:rPr lang="en-GB" dirty="0"/>
              <a:t>l</a:t>
            </a:r>
            <a:r>
              <a:rPr lang="en-PK" dirty="0"/>
              <a:t>d </a:t>
            </a:r>
            <a:r>
              <a:rPr lang="en-GB" dirty="0"/>
              <a:t>b</a:t>
            </a:r>
            <a:r>
              <a:rPr lang="en-PK" dirty="0"/>
              <a:t>e </a:t>
            </a:r>
            <a:r>
              <a:rPr lang="en-GB" dirty="0"/>
              <a:t>o</a:t>
            </a:r>
            <a:r>
              <a:rPr lang="en-PK" dirty="0"/>
              <a:t>p</a:t>
            </a:r>
            <a:r>
              <a:rPr lang="en-GB" dirty="0"/>
              <a:t>e</a:t>
            </a:r>
            <a:r>
              <a:rPr lang="en-PK" dirty="0"/>
              <a:t>n</a:t>
            </a:r>
            <a:r>
              <a:rPr lang="en-GB" dirty="0"/>
              <a:t>e</a:t>
            </a:r>
            <a:r>
              <a:rPr lang="en-PK" dirty="0"/>
              <a:t>d.</a:t>
            </a:r>
          </a:p>
          <a:p>
            <a:pPr lvl="1"/>
            <a:r>
              <a:rPr lang="en-PK" dirty="0"/>
              <a:t>A variable is set to the value </a:t>
            </a:r>
            <a:r>
              <a:rPr lang="en-PK" dirty="0" err="1"/>
              <a:t>retur</a:t>
            </a:r>
            <a:r>
              <a:rPr lang="en-GB" dirty="0"/>
              <a:t>ne</a:t>
            </a:r>
            <a:r>
              <a:rPr lang="en-PK" dirty="0"/>
              <a:t>d (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d</a:t>
            </a:r>
            <a:r>
              <a:rPr lang="en-GB" dirty="0"/>
              <a:t>l</a:t>
            </a:r>
            <a:r>
              <a:rPr lang="en-PK" dirty="0"/>
              <a:t>e) by </a:t>
            </a:r>
            <a:r>
              <a:rPr lang="en-PK" dirty="0" err="1"/>
              <a:t>fopen</a:t>
            </a:r>
            <a:r>
              <a:rPr lang="en-PK" dirty="0"/>
              <a:t> function.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Then call other functions; e.g. write to the file (</a:t>
            </a:r>
            <a:r>
              <a:rPr lang="en-GB" b="1" dirty="0" err="1"/>
              <a:t>fwrite</a:t>
            </a:r>
            <a:r>
              <a:rPr lang="en-GB" dirty="0"/>
              <a:t>) or read from an existing file (</a:t>
            </a:r>
            <a:r>
              <a:rPr lang="en-GB" b="1" dirty="0" err="1"/>
              <a:t>fread</a:t>
            </a:r>
            <a:r>
              <a:rPr lang="en-GB" dirty="0"/>
              <a:t> or </a:t>
            </a:r>
            <a:r>
              <a:rPr lang="en-GB" b="1" dirty="0" err="1"/>
              <a:t>fgets</a:t>
            </a:r>
            <a:r>
              <a:rPr lang="en-GB" dirty="0"/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Finish by closing the file (</a:t>
            </a:r>
            <a:r>
              <a:rPr lang="en-GB" b="1" dirty="0" err="1"/>
              <a:t>fclose</a:t>
            </a:r>
            <a:r>
              <a:rPr lang="en-GB" dirty="0"/>
              <a:t>). </a:t>
            </a:r>
            <a:endParaRPr lang="en-PK" dirty="0"/>
          </a:p>
          <a:p>
            <a:pPr lvl="1"/>
            <a:r>
              <a:rPr lang="en-GB" dirty="0"/>
              <a:t>The </a:t>
            </a:r>
            <a:r>
              <a:rPr lang="en-GB" dirty="0" err="1"/>
              <a:t>fclose</a:t>
            </a:r>
            <a:r>
              <a:rPr lang="en-GB" dirty="0"/>
              <a:t>() function close</a:t>
            </a:r>
            <a:r>
              <a:rPr lang="en-PK" dirty="0"/>
              <a:t>s</a:t>
            </a:r>
            <a:r>
              <a:rPr lang="en-GB" dirty="0"/>
              <a:t> an open file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o</a:t>
            </a:r>
            <a:r>
              <a:rPr lang="en-GB" dirty="0" err="1"/>
              <a:t>i</a:t>
            </a:r>
            <a:r>
              <a:rPr lang="en-PK" dirty="0"/>
              <a:t>n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d</a:t>
            </a:r>
            <a:r>
              <a:rPr lang="en-PK" dirty="0"/>
              <a:t> </a:t>
            </a:r>
            <a:r>
              <a:rPr lang="en-GB" dirty="0"/>
              <a:t>b</a:t>
            </a:r>
            <a:r>
              <a:rPr lang="en-PK" dirty="0"/>
              <a:t>y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f</a:t>
            </a:r>
            <a:r>
              <a:rPr lang="en-PK" dirty="0" err="1"/>
              <a:t>i</a:t>
            </a:r>
            <a:r>
              <a:rPr lang="en-GB" dirty="0"/>
              <a:t>l</a:t>
            </a:r>
            <a:r>
              <a:rPr lang="en-PK" dirty="0"/>
              <a:t>e 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d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.</a:t>
            </a:r>
            <a:endParaRPr lang="en-PK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EE2A9-79A1-4F70-8347-5DB3A848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63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F39F-D2E0-4B3C-8BDB-27C7D9604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supported </a:t>
            </a:r>
            <a:r>
              <a:rPr lang="en-GB" dirty="0" err="1"/>
              <a:t>fopen</a:t>
            </a:r>
            <a:r>
              <a:rPr lang="en-GB" dirty="0"/>
              <a:t> mod</a:t>
            </a:r>
            <a:r>
              <a:rPr lang="en-PK" dirty="0"/>
              <a:t>e</a:t>
            </a:r>
            <a:r>
              <a:rPr lang="en-GB" dirty="0"/>
              <a:t>s</a:t>
            </a:r>
            <a:endParaRPr lang="en-PK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B3D9362-334F-46CD-A93C-1C6D5F7ABD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6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6045" y="1204160"/>
            <a:ext cx="11661787" cy="551731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12704-26C2-4EB4-A999-BC66B4B01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8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1CAF4-CA3E-4D7B-AD24-846D77A3C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8A8D7-9344-4407-B901-7722ACC3D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>
            <a:normAutofit/>
          </a:bodyPr>
          <a:lstStyle/>
          <a:p>
            <a:r>
              <a:rPr lang="en-GB" i="1" dirty="0"/>
              <a:t>Example 7-4. Creating a simple text file</a:t>
            </a:r>
          </a:p>
          <a:p>
            <a:pPr marL="457200" lvl="1" indent="0">
              <a:buNone/>
            </a:pPr>
            <a:r>
              <a:rPr lang="en-US" dirty="0"/>
              <a:t>&lt;?php // </a:t>
            </a:r>
            <a:r>
              <a:rPr lang="en-US" dirty="0" err="1"/>
              <a:t>testfile.php</a:t>
            </a:r>
            <a:endParaRPr lang="en-US" dirty="0"/>
          </a:p>
          <a:p>
            <a:pPr marL="457200" lvl="1" indent="0">
              <a:buNone/>
            </a:pPr>
            <a:r>
              <a:rPr lang="en-GB" dirty="0"/>
              <a:t>$</a:t>
            </a:r>
            <a:r>
              <a:rPr lang="en-GB" dirty="0" err="1"/>
              <a:t>fh</a:t>
            </a:r>
            <a:r>
              <a:rPr lang="en-GB" dirty="0"/>
              <a:t> = </a:t>
            </a:r>
            <a:r>
              <a:rPr lang="en-GB" dirty="0" err="1"/>
              <a:t>fopen</a:t>
            </a:r>
            <a:r>
              <a:rPr lang="en-GB" dirty="0"/>
              <a:t>("testfile.txt", 'w') or die("Failed to create file");</a:t>
            </a:r>
          </a:p>
          <a:p>
            <a:pPr marL="457200" lvl="1" indent="0">
              <a:buNone/>
            </a:pPr>
            <a:r>
              <a:rPr lang="en-US" dirty="0"/>
              <a:t>$text = </a:t>
            </a:r>
            <a:r>
              <a:rPr lang="en-PK" dirty="0"/>
              <a:t>“</a:t>
            </a:r>
          </a:p>
          <a:p>
            <a:pPr marL="457200" lvl="1" indent="0">
              <a:buNone/>
            </a:pPr>
            <a:r>
              <a:rPr lang="en-US" dirty="0"/>
              <a:t>Line 1</a:t>
            </a:r>
          </a:p>
          <a:p>
            <a:pPr marL="457200" lvl="1" indent="0">
              <a:buNone/>
            </a:pPr>
            <a:r>
              <a:rPr lang="en-US" dirty="0"/>
              <a:t>Line 2</a:t>
            </a:r>
          </a:p>
          <a:p>
            <a:pPr marL="457200" lvl="1" indent="0">
              <a:buNone/>
            </a:pPr>
            <a:r>
              <a:rPr lang="en-US" dirty="0"/>
              <a:t>Line 3</a:t>
            </a:r>
            <a:r>
              <a:rPr lang="en-PK" dirty="0"/>
              <a:t>”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GB" dirty="0" err="1"/>
              <a:t>fwrite</a:t>
            </a:r>
            <a:r>
              <a:rPr lang="en-GB" dirty="0"/>
              <a:t>($</a:t>
            </a:r>
            <a:r>
              <a:rPr lang="en-GB" dirty="0" err="1"/>
              <a:t>fh</a:t>
            </a:r>
            <a:r>
              <a:rPr lang="en-GB" dirty="0"/>
              <a:t>, $text) or die("Could not write to file");</a:t>
            </a:r>
          </a:p>
          <a:p>
            <a:pPr marL="457200" lvl="1" indent="0">
              <a:buNone/>
            </a:pPr>
            <a:r>
              <a:rPr lang="en-US" dirty="0" err="1"/>
              <a:t>fclose</a:t>
            </a:r>
            <a:r>
              <a:rPr lang="en-US" dirty="0"/>
              <a:t>($</a:t>
            </a:r>
            <a:r>
              <a:rPr lang="en-US" dirty="0" err="1"/>
              <a:t>fh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r>
              <a:rPr lang="en-GB" dirty="0"/>
              <a:t>echo "File 'testfile.txt' written successfully";</a:t>
            </a:r>
          </a:p>
          <a:p>
            <a:pPr marL="457200" lvl="1" indent="0">
              <a:buNone/>
            </a:pPr>
            <a:r>
              <a:rPr lang="en-US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D70C8-00BF-4DE0-B36A-02E7EEBD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47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6FEE1E-8668-4F1E-8C48-5E407E56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from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E97D6-D7A8-4F24-819F-B781EB712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427914"/>
          </a:xfrm>
        </p:spPr>
        <p:txBody>
          <a:bodyPr>
            <a:normAutofit/>
          </a:bodyPr>
          <a:lstStyle/>
          <a:p>
            <a:pPr fontAlgn="base"/>
            <a:r>
              <a:rPr lang="en-GB" dirty="0" err="1"/>
              <a:t>fgets</a:t>
            </a:r>
            <a:r>
              <a:rPr lang="en-GB" dirty="0"/>
              <a:t>() function is used to return a line from a file pointer and it stops returning at a specified length</a:t>
            </a:r>
            <a:r>
              <a:rPr lang="en-PK" dirty="0"/>
              <a:t> (</a:t>
            </a:r>
            <a:r>
              <a:rPr lang="en-GB" dirty="0"/>
              <a:t>o</a:t>
            </a:r>
            <a:r>
              <a:rPr lang="en-PK" dirty="0"/>
              <a:t>p</a:t>
            </a:r>
            <a:r>
              <a:rPr lang="en-GB" dirty="0"/>
              <a:t>t</a:t>
            </a:r>
            <a:r>
              <a:rPr lang="en-PK" dirty="0" err="1"/>
              <a:t>i</a:t>
            </a:r>
            <a:r>
              <a:rPr lang="en-GB" dirty="0"/>
              <a:t>o</a:t>
            </a:r>
            <a:r>
              <a:rPr lang="en-PK" dirty="0" err="1"/>
              <a:t>nal</a:t>
            </a:r>
            <a:r>
              <a:rPr lang="en-PK" dirty="0"/>
              <a:t> 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n</a:t>
            </a:r>
            <a:r>
              <a:rPr lang="en-PK" dirty="0"/>
              <a:t>g</a:t>
            </a:r>
            <a:r>
              <a:rPr lang="en-GB" dirty="0" err="1"/>
              <a:t>th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e</a:t>
            </a:r>
            <a:r>
              <a:rPr lang="en-GB" dirty="0"/>
              <a:t>t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)</a:t>
            </a:r>
            <a:r>
              <a:rPr lang="en-GB" dirty="0"/>
              <a:t>, on end of file(EOF) or on a new line, whichever comes first.</a:t>
            </a:r>
          </a:p>
          <a:p>
            <a:pPr fontAlgn="base"/>
            <a:r>
              <a:rPr lang="en-GB" dirty="0"/>
              <a:t>It returns False on failure.</a:t>
            </a:r>
            <a:endParaRPr lang="en-PK" i="1" dirty="0"/>
          </a:p>
          <a:p>
            <a:r>
              <a:rPr lang="en-GB" i="1" dirty="0"/>
              <a:t>Example 7-5. Reading a file with </a:t>
            </a:r>
            <a:r>
              <a:rPr lang="en-GB" i="1" dirty="0" err="1"/>
              <a:t>fgets</a:t>
            </a:r>
            <a:endParaRPr lang="en-GB" i="1" dirty="0"/>
          </a:p>
          <a:p>
            <a:pPr marL="457200" lvl="1" indent="0">
              <a:buNone/>
            </a:pPr>
            <a:r>
              <a:rPr lang="en-US" sz="3200" dirty="0"/>
              <a:t>&lt;?php</a:t>
            </a:r>
          </a:p>
          <a:p>
            <a:pPr marL="457200" lvl="1" indent="0">
              <a:buNone/>
            </a:pPr>
            <a:r>
              <a:rPr lang="en-GB" sz="3200" dirty="0"/>
              <a:t>$</a:t>
            </a:r>
            <a:r>
              <a:rPr lang="en-GB" sz="3200" dirty="0" err="1"/>
              <a:t>fh</a:t>
            </a:r>
            <a:r>
              <a:rPr lang="en-GB" sz="3200" dirty="0"/>
              <a:t> = </a:t>
            </a:r>
            <a:r>
              <a:rPr lang="en-GB" sz="3200" dirty="0" err="1"/>
              <a:t>fopen</a:t>
            </a:r>
            <a:r>
              <a:rPr lang="en-GB" sz="3200" dirty="0"/>
              <a:t>("testfile.txt", 'r') or</a:t>
            </a:r>
            <a:r>
              <a:rPr lang="en-PK" sz="3200" dirty="0"/>
              <a:t> </a:t>
            </a:r>
            <a:r>
              <a:rPr lang="en-GB" sz="3200" dirty="0"/>
              <a:t>die("File does not exist");</a:t>
            </a:r>
          </a:p>
          <a:p>
            <a:pPr marL="457200" lvl="1" indent="0">
              <a:buNone/>
            </a:pPr>
            <a:r>
              <a:rPr lang="en-US" sz="3200" dirty="0"/>
              <a:t>$line = </a:t>
            </a:r>
            <a:r>
              <a:rPr lang="en-US" sz="3200" dirty="0" err="1"/>
              <a:t>fgets</a:t>
            </a:r>
            <a:r>
              <a:rPr lang="en-US" sz="3200" dirty="0"/>
              <a:t>($</a:t>
            </a:r>
            <a:r>
              <a:rPr lang="en-US" sz="3200" dirty="0" err="1"/>
              <a:t>fh</a:t>
            </a:r>
            <a:r>
              <a:rPr lang="en-US" sz="3200" dirty="0"/>
              <a:t>);</a:t>
            </a:r>
          </a:p>
          <a:p>
            <a:pPr marL="457200" lvl="1" indent="0">
              <a:buNone/>
            </a:pPr>
            <a:r>
              <a:rPr lang="en-US" sz="3200" dirty="0" err="1"/>
              <a:t>fclose</a:t>
            </a:r>
            <a:r>
              <a:rPr lang="en-US" sz="3200" dirty="0"/>
              <a:t>($</a:t>
            </a:r>
            <a:r>
              <a:rPr lang="en-US" sz="3200" dirty="0" err="1"/>
              <a:t>fh</a:t>
            </a:r>
            <a:r>
              <a:rPr lang="en-US" sz="3200" dirty="0"/>
              <a:t>);</a:t>
            </a:r>
          </a:p>
          <a:p>
            <a:pPr marL="457200" lvl="1" indent="0">
              <a:buNone/>
            </a:pPr>
            <a:r>
              <a:rPr lang="en-US" sz="3200" dirty="0"/>
              <a:t>echo $line;</a:t>
            </a:r>
          </a:p>
          <a:p>
            <a:pPr marL="457200" lvl="1" indent="0">
              <a:buNone/>
            </a:pPr>
            <a:r>
              <a:rPr lang="en-US" sz="3200" dirty="0"/>
              <a:t>?&gt;	// Output: Line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D228A-E654-4762-BAB3-F3FF3F1E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53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9B1C1-8483-4888-B3F1-DC982533D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from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D1B80-85BD-4541-8037-8AEAE3449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278029"/>
          </a:xfrm>
        </p:spPr>
        <p:txBody>
          <a:bodyPr>
            <a:normAutofit/>
          </a:bodyPr>
          <a:lstStyle/>
          <a:p>
            <a:r>
              <a:rPr lang="en-GB" i="1" dirty="0"/>
              <a:t>Example 7-6. Reading a file with </a:t>
            </a:r>
            <a:r>
              <a:rPr lang="en-GB" i="1" dirty="0" err="1"/>
              <a:t>fread</a:t>
            </a:r>
            <a:endParaRPr lang="en-GB" i="1" dirty="0"/>
          </a:p>
          <a:p>
            <a:pPr marL="457200" lvl="1" indent="0">
              <a:buNone/>
            </a:pPr>
            <a:r>
              <a:rPr lang="en-US" sz="3000" dirty="0"/>
              <a:t>&lt;?php</a:t>
            </a:r>
          </a:p>
          <a:p>
            <a:pPr marL="457200" lvl="1" indent="0">
              <a:buNone/>
            </a:pPr>
            <a:r>
              <a:rPr lang="en-GB" sz="3000" dirty="0"/>
              <a:t>$</a:t>
            </a:r>
            <a:r>
              <a:rPr lang="en-GB" sz="3000" dirty="0" err="1"/>
              <a:t>fh</a:t>
            </a:r>
            <a:r>
              <a:rPr lang="en-GB" sz="3000" dirty="0"/>
              <a:t> = </a:t>
            </a:r>
            <a:r>
              <a:rPr lang="en-GB" sz="3000" dirty="0" err="1"/>
              <a:t>fopen</a:t>
            </a:r>
            <a:r>
              <a:rPr lang="en-GB" sz="3000" dirty="0"/>
              <a:t>("testfile.txt", 'r') or</a:t>
            </a:r>
          </a:p>
          <a:p>
            <a:pPr marL="457200" lvl="1" indent="0">
              <a:buNone/>
            </a:pPr>
            <a:r>
              <a:rPr lang="en-GB" sz="3000" dirty="0"/>
              <a:t>die("File does not exist");</a:t>
            </a:r>
            <a:r>
              <a:rPr lang="en-PK" sz="3000" dirty="0"/>
              <a:t> // p</a:t>
            </a:r>
            <a:r>
              <a:rPr lang="en-GB" sz="3000" dirty="0" err="1"/>
              <a:t>rint</a:t>
            </a:r>
            <a:r>
              <a:rPr lang="en-GB" sz="3000" dirty="0"/>
              <a:t> </a:t>
            </a:r>
            <a:r>
              <a:rPr lang="en-PK" sz="3000" dirty="0"/>
              <a:t>a </a:t>
            </a:r>
            <a:r>
              <a:rPr lang="en-GB" sz="3000" dirty="0"/>
              <a:t>message </a:t>
            </a:r>
            <a:r>
              <a:rPr lang="en-PK" sz="3000" dirty="0"/>
              <a:t>&amp;</a:t>
            </a:r>
            <a:r>
              <a:rPr lang="en-GB" sz="3000" dirty="0"/>
              <a:t> terminate script</a:t>
            </a:r>
          </a:p>
          <a:p>
            <a:pPr marL="457200" lvl="1" indent="0">
              <a:buNone/>
            </a:pPr>
            <a:r>
              <a:rPr lang="en-US" sz="3000" dirty="0"/>
              <a:t>$text = </a:t>
            </a:r>
            <a:r>
              <a:rPr lang="en-US" sz="3000" dirty="0" err="1"/>
              <a:t>fread</a:t>
            </a:r>
            <a:r>
              <a:rPr lang="en-US" sz="3000" dirty="0"/>
              <a:t>($</a:t>
            </a:r>
            <a:r>
              <a:rPr lang="en-US" sz="3000" dirty="0" err="1"/>
              <a:t>fh</a:t>
            </a:r>
            <a:r>
              <a:rPr lang="en-US" sz="3000" dirty="0"/>
              <a:t>, 3);	// read first three characters</a:t>
            </a:r>
          </a:p>
          <a:p>
            <a:pPr marL="457200" lvl="1" indent="0">
              <a:buNone/>
            </a:pPr>
            <a:r>
              <a:rPr lang="en-US" sz="3000" dirty="0" err="1"/>
              <a:t>fclose</a:t>
            </a:r>
            <a:r>
              <a:rPr lang="en-US" sz="3000" dirty="0"/>
              <a:t>($</a:t>
            </a:r>
            <a:r>
              <a:rPr lang="en-US" sz="3000" dirty="0" err="1"/>
              <a:t>fh</a:t>
            </a:r>
            <a:r>
              <a:rPr lang="en-US" sz="3000" dirty="0"/>
              <a:t>);</a:t>
            </a:r>
          </a:p>
          <a:p>
            <a:pPr marL="457200" lvl="1" indent="0">
              <a:buNone/>
            </a:pPr>
            <a:r>
              <a:rPr lang="en-US" sz="3000" dirty="0"/>
              <a:t>echo $text;</a:t>
            </a:r>
          </a:p>
          <a:p>
            <a:pPr marL="457200" lvl="1" indent="0">
              <a:buNone/>
            </a:pPr>
            <a:r>
              <a:rPr lang="en-US" sz="3000" dirty="0"/>
              <a:t>?&gt;	// Output: Lin</a:t>
            </a:r>
          </a:p>
          <a:p>
            <a:pPr lvl="2"/>
            <a:r>
              <a:rPr lang="en-GB" dirty="0"/>
              <a:t>The </a:t>
            </a:r>
            <a:r>
              <a:rPr lang="en-GB" dirty="0" err="1"/>
              <a:t>fread</a:t>
            </a:r>
            <a:r>
              <a:rPr lang="en-GB" dirty="0"/>
              <a:t> function is commonly used with binary data. If you use it on text data that spans more than one line, remember to count newline characters.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C44F43-09D8-4B41-9EE6-166C1501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00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7E0C3-6ADB-4ADE-BAAE-8E53E5B18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Copying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B6C2C-DBFB-425B-9E43-C99743F56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5054674"/>
          </a:xfrm>
        </p:spPr>
        <p:txBody>
          <a:bodyPr/>
          <a:lstStyle/>
          <a:p>
            <a:r>
              <a:rPr lang="en-GB" dirty="0"/>
              <a:t>copy() function is used to make a copy of a specified file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e </a:t>
            </a:r>
            <a:r>
              <a:rPr lang="en-GB" dirty="0"/>
              <a:t>to the destination file </a:t>
            </a:r>
            <a:r>
              <a:rPr lang="en-PK" dirty="0"/>
              <a:t>n</a:t>
            </a:r>
            <a:r>
              <a:rPr lang="en-GB" dirty="0"/>
              <a:t>a</a:t>
            </a:r>
            <a:r>
              <a:rPr lang="en-PK" dirty="0"/>
              <a:t>m</a:t>
            </a:r>
            <a:r>
              <a:rPr lang="en-GB" dirty="0"/>
              <a:t>e</a:t>
            </a:r>
            <a:r>
              <a:rPr lang="en-PK" dirty="0"/>
              <a:t> (</a:t>
            </a:r>
            <a:r>
              <a:rPr lang="en-GB" dirty="0"/>
              <a:t>o</a:t>
            </a:r>
            <a:r>
              <a:rPr lang="en-PK" dirty="0"/>
              <a:t>r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 err="1"/>
              <a:t>ry</a:t>
            </a:r>
            <a:r>
              <a:rPr lang="en-PK" dirty="0"/>
              <a:t>)</a:t>
            </a:r>
          </a:p>
          <a:p>
            <a:r>
              <a:rPr lang="en-PK" dirty="0"/>
              <a:t>I</a:t>
            </a:r>
            <a:r>
              <a:rPr lang="en-GB" dirty="0"/>
              <a:t>f the destination file already exists, it gets overwritten.</a:t>
            </a:r>
            <a:endParaRPr lang="en-PK" dirty="0"/>
          </a:p>
          <a:p>
            <a:r>
              <a:rPr lang="en-GB" dirty="0"/>
              <a:t>copy() function returns true on success and false on failure.</a:t>
            </a:r>
            <a:endParaRPr lang="en-PK" i="1" dirty="0"/>
          </a:p>
          <a:p>
            <a:r>
              <a:rPr lang="en-GB" i="1" dirty="0"/>
              <a:t>Example 7-7. Copying a file</a:t>
            </a:r>
          </a:p>
          <a:p>
            <a:pPr marL="457200" lvl="1" indent="0">
              <a:buNone/>
            </a:pPr>
            <a:r>
              <a:rPr lang="en-GB" sz="3000" dirty="0"/>
              <a:t>&lt;?php // copyfile2.php</a:t>
            </a:r>
          </a:p>
          <a:p>
            <a:pPr marL="457200" lvl="1" indent="0">
              <a:buNone/>
            </a:pPr>
            <a:r>
              <a:rPr lang="en-GB" sz="3000" dirty="0"/>
              <a:t>if (!copy('testfile.txt', 'testfile2.txt')) echo "Could not copy file";</a:t>
            </a:r>
          </a:p>
          <a:p>
            <a:pPr marL="457200" lvl="1" indent="0">
              <a:buNone/>
            </a:pPr>
            <a:r>
              <a:rPr lang="en-GB" sz="3000" dirty="0"/>
              <a:t>else echo "File successfully copied to 'testfile2.txt'";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  <a:endParaRPr lang="en-US" sz="3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BF58A-3F44-49F5-A93F-AC12895E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7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F453-A416-4C5F-A537-34BF9D59C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Moving a Fil</a:t>
            </a:r>
            <a:r>
              <a:rPr lang="en-PK" dirty="0"/>
              <a:t>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C02F8-69C3-4FF4-8D0E-18D602741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move a file, rename </a:t>
            </a:r>
            <a:r>
              <a:rPr lang="en-PK" dirty="0"/>
              <a:t>f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n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e </a:t>
            </a:r>
            <a:r>
              <a:rPr lang="en-GB" dirty="0"/>
              <a:t>o</a:t>
            </a:r>
            <a:r>
              <a:rPr lang="en-PK" dirty="0"/>
              <a:t>r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r</a:t>
            </a:r>
            <a:r>
              <a:rPr lang="en-PK" dirty="0"/>
              <a:t>e</a:t>
            </a:r>
            <a:r>
              <a:rPr lang="en-GB" dirty="0"/>
              <a:t>c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PK" dirty="0"/>
              <a:t>r</a:t>
            </a:r>
            <a:r>
              <a:rPr lang="en-GB" dirty="0"/>
              <a:t>y</a:t>
            </a:r>
            <a:r>
              <a:rPr lang="en-PK" dirty="0"/>
              <a:t> </a:t>
            </a:r>
            <a:r>
              <a:rPr lang="en-GB" dirty="0"/>
              <a:t>p</a:t>
            </a:r>
            <a:r>
              <a:rPr lang="en-PK" dirty="0"/>
              <a:t>a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 with the rename function</a:t>
            </a:r>
            <a:r>
              <a:rPr lang="en-PK" dirty="0"/>
              <a:t>.</a:t>
            </a:r>
          </a:p>
          <a:p>
            <a:r>
              <a:rPr lang="en-GB" i="1" dirty="0"/>
              <a:t>Example 7-9. Moving a file</a:t>
            </a:r>
          </a:p>
          <a:p>
            <a:pPr marL="457200" lvl="1" indent="0">
              <a:buNone/>
            </a:pPr>
            <a:r>
              <a:rPr lang="en-GB" sz="3000" dirty="0"/>
              <a:t>&lt;?php // </a:t>
            </a:r>
            <a:r>
              <a:rPr lang="en-GB" sz="3000" dirty="0" err="1"/>
              <a:t>movefile.php</a:t>
            </a:r>
            <a:endParaRPr lang="en-GB" sz="3000" dirty="0"/>
          </a:p>
          <a:p>
            <a:pPr marL="457200" lvl="1" indent="0">
              <a:buNone/>
            </a:pPr>
            <a:r>
              <a:rPr lang="en-GB" sz="3000" dirty="0"/>
              <a:t>if (!rename('testfile2.txt', 't</a:t>
            </a:r>
            <a:r>
              <a:rPr lang="en-PK" sz="3000" dirty="0"/>
              <a:t>e</a:t>
            </a:r>
            <a:r>
              <a:rPr lang="en-GB" sz="3000" dirty="0"/>
              <a:t>s</a:t>
            </a:r>
            <a:r>
              <a:rPr lang="en-PK" sz="3000" dirty="0"/>
              <a:t>t</a:t>
            </a:r>
            <a:r>
              <a:rPr lang="en-GB" sz="3000" dirty="0"/>
              <a:t>f</a:t>
            </a:r>
            <a:r>
              <a:rPr lang="en-PK" sz="3000" dirty="0"/>
              <a:t>o</a:t>
            </a:r>
            <a:r>
              <a:rPr lang="en-GB" sz="3000" dirty="0"/>
              <a:t>l</a:t>
            </a:r>
            <a:r>
              <a:rPr lang="en-PK" sz="3000" dirty="0"/>
              <a:t>d</a:t>
            </a:r>
            <a:r>
              <a:rPr lang="en-GB" sz="3000" dirty="0"/>
              <a:t>e</a:t>
            </a:r>
            <a:r>
              <a:rPr lang="en-PK" sz="3000" dirty="0"/>
              <a:t>r/</a:t>
            </a:r>
            <a:r>
              <a:rPr lang="en-GB" sz="3000" dirty="0"/>
              <a:t>testfile2.</a:t>
            </a:r>
            <a:r>
              <a:rPr lang="en-PK" sz="3000" dirty="0"/>
              <a:t>t</a:t>
            </a:r>
            <a:r>
              <a:rPr lang="en-GB" sz="3000" dirty="0"/>
              <a:t>x</a:t>
            </a:r>
            <a:r>
              <a:rPr lang="en-PK" sz="3000" dirty="0"/>
              <a:t>t</a:t>
            </a:r>
            <a:r>
              <a:rPr lang="en-GB" sz="3000" dirty="0"/>
              <a:t>'))</a:t>
            </a:r>
          </a:p>
          <a:p>
            <a:pPr marL="457200" lvl="1" indent="0">
              <a:buNone/>
            </a:pPr>
            <a:r>
              <a:rPr lang="en-GB" sz="3000" dirty="0"/>
              <a:t>echo “</a:t>
            </a:r>
            <a:r>
              <a:rPr lang="en-PK" sz="3000" dirty="0"/>
              <a:t>F</a:t>
            </a:r>
            <a:r>
              <a:rPr lang="en-GB" sz="3000" dirty="0" err="1"/>
              <a:t>i</a:t>
            </a:r>
            <a:r>
              <a:rPr lang="en-PK" sz="3000" dirty="0"/>
              <a:t>l</a:t>
            </a:r>
            <a:r>
              <a:rPr lang="en-GB" sz="3000" dirty="0"/>
              <a:t>e</a:t>
            </a:r>
            <a:r>
              <a:rPr lang="en-PK" sz="3000" dirty="0"/>
              <a:t> </a:t>
            </a:r>
            <a:r>
              <a:rPr lang="en-GB" sz="3000" dirty="0"/>
              <a:t>c</a:t>
            </a:r>
            <a:r>
              <a:rPr lang="en-PK" sz="3000" dirty="0"/>
              <a:t>o</a:t>
            </a:r>
            <a:r>
              <a:rPr lang="en-GB" sz="3000" dirty="0"/>
              <a:t>u</a:t>
            </a:r>
            <a:r>
              <a:rPr lang="en-PK" sz="3000" dirty="0"/>
              <a:t>l</a:t>
            </a:r>
            <a:r>
              <a:rPr lang="en-GB" sz="3000" dirty="0"/>
              <a:t>d</a:t>
            </a:r>
            <a:r>
              <a:rPr lang="en-PK" sz="3000" dirty="0"/>
              <a:t> </a:t>
            </a:r>
            <a:r>
              <a:rPr lang="en-GB" sz="3000" dirty="0"/>
              <a:t>n</a:t>
            </a:r>
            <a:r>
              <a:rPr lang="en-PK" sz="3000" dirty="0"/>
              <a:t>o</a:t>
            </a:r>
            <a:r>
              <a:rPr lang="en-GB" sz="3000" dirty="0"/>
              <a:t>t</a:t>
            </a:r>
            <a:r>
              <a:rPr lang="en-PK" sz="3000" dirty="0"/>
              <a:t> </a:t>
            </a:r>
            <a:r>
              <a:rPr lang="en-GB" sz="3000" dirty="0"/>
              <a:t>b</a:t>
            </a:r>
            <a:r>
              <a:rPr lang="en-PK" sz="3000" dirty="0"/>
              <a:t>e </a:t>
            </a:r>
            <a:r>
              <a:rPr lang="en-GB" sz="3000" dirty="0"/>
              <a:t>m</a:t>
            </a:r>
            <a:r>
              <a:rPr lang="en-PK" sz="3000" dirty="0"/>
              <a:t>o</a:t>
            </a:r>
            <a:r>
              <a:rPr lang="en-GB" sz="3000" dirty="0"/>
              <a:t>v</a:t>
            </a:r>
            <a:r>
              <a:rPr lang="en-PK" sz="3000" dirty="0"/>
              <a:t>e</a:t>
            </a:r>
            <a:r>
              <a:rPr lang="en-GB" sz="3000" dirty="0"/>
              <a:t>d";</a:t>
            </a:r>
          </a:p>
          <a:p>
            <a:pPr marL="457200" lvl="1" indent="0">
              <a:buNone/>
            </a:pPr>
            <a:r>
              <a:rPr lang="en-GB" sz="3000" dirty="0"/>
              <a:t>else echo "File successfully </a:t>
            </a:r>
            <a:r>
              <a:rPr lang="en-PK" sz="3000" dirty="0"/>
              <a:t>m</a:t>
            </a:r>
            <a:r>
              <a:rPr lang="en-GB" sz="3000" dirty="0"/>
              <a:t>o</a:t>
            </a:r>
            <a:r>
              <a:rPr lang="en-PK" sz="3000" dirty="0"/>
              <a:t>v</a:t>
            </a:r>
            <a:r>
              <a:rPr lang="en-GB" sz="3000" dirty="0"/>
              <a:t>ed to </a:t>
            </a:r>
            <a:r>
              <a:rPr lang="en-GB" sz="3000" dirty="0" err="1"/>
              <a:t>i</a:t>
            </a:r>
            <a:r>
              <a:rPr lang="en-PK" sz="3000" dirty="0" err="1"/>
              <a:t>nto</a:t>
            </a:r>
            <a:r>
              <a:rPr lang="en-PK" sz="3000" dirty="0"/>
              <a:t> </a:t>
            </a:r>
            <a:r>
              <a:rPr lang="en-GB" sz="3000" dirty="0"/>
              <a:t>'</a:t>
            </a:r>
            <a:r>
              <a:rPr lang="en-PK" sz="3000" dirty="0" err="1"/>
              <a:t>testf</a:t>
            </a:r>
            <a:r>
              <a:rPr lang="en-GB" sz="3000" dirty="0"/>
              <a:t>o</a:t>
            </a:r>
            <a:r>
              <a:rPr lang="en-PK" sz="3000" dirty="0"/>
              <a:t>l</a:t>
            </a:r>
            <a:r>
              <a:rPr lang="en-GB" sz="3000" dirty="0"/>
              <a:t>d</a:t>
            </a:r>
            <a:r>
              <a:rPr lang="en-PK" sz="3000" dirty="0"/>
              <a:t>e</a:t>
            </a:r>
            <a:r>
              <a:rPr lang="en-GB" sz="3000" dirty="0"/>
              <a:t>r'";</a:t>
            </a:r>
          </a:p>
          <a:p>
            <a:pPr marL="457200" lvl="1" indent="0">
              <a:buNone/>
            </a:pPr>
            <a:r>
              <a:rPr lang="en-PK" sz="3000" dirty="0"/>
              <a:t>?&gt;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EF9362-D083-426D-9C7C-C71C5C8F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42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5815</TotalTime>
  <Words>2241</Words>
  <Application>Microsoft Office PowerPoint</Application>
  <PresentationFormat>Widescreen</PresentationFormat>
  <Paragraphs>232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Gotham Narrow Book</vt:lpstr>
      <vt:lpstr>Gotham Narrow Medium</vt:lpstr>
      <vt:lpstr>Wingdings</vt:lpstr>
      <vt:lpstr>Office Theme</vt:lpstr>
      <vt:lpstr>Web Systems &amp; Technologies</vt:lpstr>
      <vt:lpstr>File Handling</vt:lpstr>
      <vt:lpstr>File Handling Sequence</vt:lpstr>
      <vt:lpstr>The supported fopen modes</vt:lpstr>
      <vt:lpstr>Creating a File</vt:lpstr>
      <vt:lpstr>Reading from Files</vt:lpstr>
      <vt:lpstr>Reading from Files</vt:lpstr>
      <vt:lpstr>Copying Files</vt:lpstr>
      <vt:lpstr>Moving a File</vt:lpstr>
      <vt:lpstr>Deleting a File</vt:lpstr>
      <vt:lpstr>Updating Files</vt:lpstr>
      <vt:lpstr>Updating Files</vt:lpstr>
      <vt:lpstr>Locking Files for Multiple Accesses</vt:lpstr>
      <vt:lpstr>Reading an Entire File</vt:lpstr>
      <vt:lpstr>Uploading Files</vt:lpstr>
      <vt:lpstr>Example 7-15. Image uploader upload.php</vt:lpstr>
      <vt:lpstr>Using $_FILES - The contents of the $_FILES array</vt:lpstr>
      <vt:lpstr>Table 7-7. Some common internet media content types</vt:lpstr>
      <vt:lpstr>Validation</vt:lpstr>
      <vt:lpstr>Example 7-16. A more secure version of upload.php</vt:lpstr>
      <vt:lpstr>Example 7-16. A more secure version of upload.php</vt:lpstr>
      <vt:lpstr>Example 7-16. A more secure version of upload.php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Handling in PHP</dc:title>
  <dc:subject>Web Systems and Technologies</dc:subject>
  <dc:creator>Muhammad Fahad</dc:creator>
  <cp:lastModifiedBy>Muhammad Fahad</cp:lastModifiedBy>
  <cp:revision>507</cp:revision>
  <cp:lastPrinted>2018-02-20T01:02:10Z</cp:lastPrinted>
  <dcterms:created xsi:type="dcterms:W3CDTF">2017-11-25T11:53:26Z</dcterms:created>
  <dcterms:modified xsi:type="dcterms:W3CDTF">2020-05-02T19:57:01Z</dcterms:modified>
</cp:coreProperties>
</file>