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94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06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607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1048608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48609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10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11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12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13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14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15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17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18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19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620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621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622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623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624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625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10486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4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10486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589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1048590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591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4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65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1048666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48667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68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69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70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71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72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73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74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75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76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677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678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679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680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681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682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8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104868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88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9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9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104869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9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94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95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96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97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37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39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104869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0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704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48705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48706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707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708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709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710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1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104871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71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46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48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48649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65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5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5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53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48654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48655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104865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48657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48577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78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79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1048580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581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58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583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8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585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586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 smtClean="0">
                <a:solidFill>
                  <a:schemeClr val="accent1"/>
                </a:solidFill>
                <a:latin typeface="Berlin Sans FB Demi" pitchFamily="34" charset="0"/>
              </a:rPr>
              <a:t>Antimicrobial Resistance in Global and </a:t>
            </a:r>
            <a:r>
              <a:rPr lang="en-GB" sz="5400" dirty="0" err="1" smtClean="0">
                <a:solidFill>
                  <a:schemeClr val="accent1"/>
                </a:solidFill>
                <a:latin typeface="Berlin Sans FB Demi" pitchFamily="34" charset="0"/>
              </a:rPr>
              <a:t>paksitan</a:t>
            </a:r>
            <a:endParaRPr lang="en-GB" sz="5400" dirty="0">
              <a:solidFill>
                <a:schemeClr val="accent1"/>
              </a:solidFill>
              <a:latin typeface="Berlin Sans FB Demi" pitchFamily="34" charset="0"/>
            </a:endParaRPr>
          </a:p>
        </p:txBody>
      </p:sp>
      <p:sp>
        <p:nvSpPr>
          <p:cNvPr id="104862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 </a:t>
            </a:r>
            <a:r>
              <a:rPr lang="en-GB" dirty="0" smtClean="0"/>
              <a:t> </a:t>
            </a:r>
            <a:r>
              <a:rPr lang="en-GB" dirty="0" smtClean="0"/>
              <a:t>By</a:t>
            </a:r>
            <a:r>
              <a:rPr lang="en-GB" dirty="0" smtClean="0"/>
              <a:t>: </a:t>
            </a:r>
            <a:r>
              <a:rPr lang="en-GB" dirty="0" err="1" smtClean="0"/>
              <a:t>Awais</a:t>
            </a:r>
            <a:r>
              <a:rPr lang="en-GB" dirty="0" smtClean="0"/>
              <a:t> </a:t>
            </a:r>
            <a:r>
              <a:rPr lang="en-GB" dirty="0" err="1" smtClean="0"/>
              <a:t>anjum</a:t>
            </a:r>
            <a:endParaRPr lang="en-GB" dirty="0" smtClean="0"/>
          </a:p>
          <a:p>
            <a:r>
              <a:rPr lang="en-GB" dirty="0" smtClean="0"/>
              <a:t>Submitted to Sir Taseer Ahmad</a:t>
            </a:r>
            <a:endParaRPr lang="en-GB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52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WHO Global </a:t>
            </a:r>
            <a:r>
              <a:rPr lang="en-GB" dirty="0" err="1" smtClean="0">
                <a:solidFill>
                  <a:schemeClr val="accent1"/>
                </a:solidFill>
              </a:rPr>
              <a:t>aciton</a:t>
            </a:r>
            <a:r>
              <a:rPr lang="en-GB" dirty="0" smtClean="0">
                <a:solidFill>
                  <a:schemeClr val="accent1"/>
                </a:solidFill>
              </a:rPr>
              <a:t> plans</a:t>
            </a:r>
            <a:r>
              <a:rPr lang="en-GB" sz="1000" dirty="0" smtClean="0">
                <a:solidFill>
                  <a:schemeClr val="accent1"/>
                </a:solidFill>
              </a:rPr>
              <a:t>6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104859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GB" b="1" dirty="0" smtClean="0"/>
              <a:t>1.</a:t>
            </a:r>
            <a:r>
              <a:rPr lang="en-US" b="1" dirty="0" smtClean="0"/>
              <a:t>N</a:t>
            </a:r>
            <a:r>
              <a:rPr lang="en-GB" b="1" dirty="0" smtClean="0"/>
              <a:t>ational action plan</a:t>
            </a:r>
            <a:r>
              <a:rPr lang="en-US" sz="1800" b="1" dirty="0" smtClean="0"/>
              <a:t>(</a:t>
            </a:r>
            <a:r>
              <a:rPr lang="en-US" sz="1800" b="0" dirty="0" smtClean="0"/>
              <a:t> F</a:t>
            </a:r>
            <a:r>
              <a:rPr lang="en-GB" sz="1800" dirty="0" smtClean="0"/>
              <a:t>or every member states</a:t>
            </a:r>
            <a:r>
              <a:rPr lang="en-US" sz="1800" b="1" dirty="0" smtClean="0"/>
              <a:t>)</a:t>
            </a:r>
            <a:endParaRPr lang="zh-CN" altLang="en-US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None/>
            </a:pPr>
            <a:r>
              <a:rPr lang="en-GB" b="1" dirty="0" smtClean="0"/>
              <a:t>2.GLASS</a:t>
            </a:r>
            <a:r>
              <a:rPr lang="en-US" sz="1900" b="1" dirty="0" smtClean="0"/>
              <a:t>(</a:t>
            </a:r>
            <a:r>
              <a:rPr lang="en-GB" sz="1800" dirty="0" smtClean="0"/>
              <a:t>Global Antimicrobial resistance surveillance system</a:t>
            </a:r>
            <a:r>
              <a:rPr lang="en-US" sz="1800" b="1" dirty="0" smtClean="0"/>
              <a:t>)</a:t>
            </a:r>
            <a:endParaRPr lang="zh-CN" altLang="en-US"/>
          </a:p>
          <a:p>
            <a:pPr marL="457200" indent="-457200"/>
            <a:r>
              <a:rPr lang="en-GB" sz="1800" dirty="0" smtClean="0"/>
              <a:t>        Collect antimicrobial resistance data</a:t>
            </a:r>
          </a:p>
          <a:p>
            <a:pPr marL="457200" indent="-457200"/>
            <a:r>
              <a:rPr lang="en-GB" sz="1800" dirty="0" smtClean="0"/>
              <a:t>        Collect antimicrobial consumption data</a:t>
            </a:r>
          </a:p>
          <a:p>
            <a:pPr marL="457200" indent="-457200">
              <a:buNone/>
            </a:pPr>
            <a:r>
              <a:rPr lang="en-GB" b="1" dirty="0" smtClean="0"/>
              <a:t>3.Reduce the use of Antibiotic</a:t>
            </a:r>
          </a:p>
          <a:p>
            <a:pPr marL="457200" indent="-457200">
              <a:buNone/>
            </a:pPr>
            <a:r>
              <a:rPr lang="en-GB" dirty="0" smtClean="0"/>
              <a:t>      </a:t>
            </a:r>
            <a:r>
              <a:rPr lang="en-GB" sz="1800" dirty="0" smtClean="0"/>
              <a:t>Example:</a:t>
            </a:r>
          </a:p>
          <a:p>
            <a:pPr marL="457200" indent="-457200">
              <a:buNone/>
            </a:pPr>
            <a:r>
              <a:rPr lang="en-GB" sz="1800" dirty="0" smtClean="0"/>
              <a:t>        Discovery of influenza vaccine and rotavirus reduce the use of      antibiotic</a:t>
            </a:r>
          </a:p>
          <a:p>
            <a:pPr marL="457200" indent="-457200">
              <a:buNone/>
            </a:pPr>
            <a:r>
              <a:rPr lang="en-GB" sz="1800" dirty="0" smtClean="0"/>
              <a:t>      </a:t>
            </a:r>
          </a:p>
          <a:p>
            <a:pPr marL="457200" indent="-457200">
              <a:buNone/>
            </a:pPr>
            <a:r>
              <a:rPr lang="en-GB" sz="1800" dirty="0" smtClean="0"/>
              <a:t>        </a:t>
            </a:r>
            <a:endParaRPr lang="en-GB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WHO plan in paksitan</a:t>
            </a:r>
            <a:r>
              <a:rPr lang="en-GB" sz="1000" dirty="0" smtClean="0">
                <a:solidFill>
                  <a:schemeClr val="accent1"/>
                </a:solidFill>
              </a:rPr>
              <a:t>4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10485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1</a:t>
            </a:r>
            <a:r>
              <a:rPr lang="en-GB" b="1" dirty="0" smtClean="0"/>
              <a:t>.National action plan:</a:t>
            </a:r>
            <a:endParaRPr lang="zh-CN" altLang="en-US"/>
          </a:p>
          <a:p>
            <a:pPr>
              <a:buNone/>
            </a:pPr>
            <a:r>
              <a:rPr lang="en-GB" sz="1800" dirty="0" smtClean="0"/>
              <a:t>    An intra-</a:t>
            </a:r>
            <a:r>
              <a:rPr lang="en-GB" sz="1800" dirty="0" err="1" smtClean="0"/>
              <a:t>sectoral</a:t>
            </a:r>
            <a:r>
              <a:rPr lang="en-GB" sz="1800" dirty="0" smtClean="0"/>
              <a:t>  core committee on AMR made by Govt of Pakistan to identify </a:t>
            </a:r>
          </a:p>
          <a:p>
            <a:r>
              <a:rPr lang="en-GB" sz="1800" dirty="0" smtClean="0"/>
              <a:t>    Key stakeholder and expert in policy making,</a:t>
            </a:r>
          </a:p>
          <a:p>
            <a:r>
              <a:rPr lang="en-GB" sz="1800" dirty="0" smtClean="0"/>
              <a:t>    Access the existing status on AMR,</a:t>
            </a:r>
          </a:p>
          <a:p>
            <a:r>
              <a:rPr lang="en-GB" sz="1800" dirty="0" smtClean="0"/>
              <a:t>    Prepare the policy documents </a:t>
            </a:r>
          </a:p>
          <a:p>
            <a:r>
              <a:rPr lang="en-GB" sz="1800" dirty="0" smtClean="0"/>
              <a:t>    Provide recommendation</a:t>
            </a:r>
          </a:p>
          <a:p>
            <a:pPr>
              <a:buNone/>
            </a:pPr>
            <a:r>
              <a:rPr lang="en-GB" b="1" dirty="0" smtClean="0"/>
              <a:t>2.GLASS(</a:t>
            </a:r>
            <a:r>
              <a:rPr lang="en-GB" sz="1800" dirty="0" smtClean="0"/>
              <a:t>Global Antimicrobial resistance surveillance system</a:t>
            </a:r>
            <a:r>
              <a:rPr lang="en-GB" b="1" dirty="0" smtClean="0"/>
              <a:t>)</a:t>
            </a:r>
          </a:p>
          <a:p>
            <a:pPr>
              <a:buNone/>
            </a:pPr>
            <a:r>
              <a:rPr lang="en-GB" b="1" dirty="0" smtClean="0"/>
              <a:t>   </a:t>
            </a:r>
            <a:r>
              <a:rPr lang="en-GB" sz="1800" dirty="0" smtClean="0"/>
              <a:t>Pakistan National Institute of Health was custodian in surveillance program but limited domestic resources and funds from health department of Pakistan and Donor are insufficient.</a:t>
            </a:r>
            <a:endParaRPr lang="en-GB" b="1" dirty="0" smtClean="0"/>
          </a:p>
          <a:p>
            <a:pPr>
              <a:buNone/>
            </a:pPr>
            <a:endParaRPr lang="en-GB" b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References: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04859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GB" sz="1800" dirty="0" smtClean="0"/>
              <a:t>1.World Health Organization(WHO),2018-19</a:t>
            </a:r>
          </a:p>
          <a:p>
            <a:pPr marL="457200" indent="-457200">
              <a:buNone/>
            </a:pPr>
            <a:r>
              <a:rPr lang="en-GB" sz="1800" dirty="0" smtClean="0"/>
              <a:t>2.Antimicrobial Re-threat in U.S 2019,CDC</a:t>
            </a:r>
          </a:p>
          <a:p>
            <a:pPr marL="457200" indent="-457200">
              <a:buNone/>
            </a:pPr>
            <a:r>
              <a:rPr lang="en-GB" sz="1800" dirty="0" smtClean="0"/>
              <a:t>(Centre for  Disease and Control)</a:t>
            </a:r>
          </a:p>
          <a:p>
            <a:pPr marL="457200" indent="-457200">
              <a:buNone/>
            </a:pPr>
            <a:r>
              <a:rPr lang="en-GB" sz="1800" dirty="0" smtClean="0"/>
              <a:t>3.Antimicrobial prescribing and determinants in Antimicrobial </a:t>
            </a:r>
          </a:p>
          <a:p>
            <a:pPr marL="457200" indent="-457200">
              <a:buNone/>
            </a:pPr>
            <a:r>
              <a:rPr lang="en-GB" sz="1800" dirty="0" smtClean="0"/>
              <a:t>resistance: quantitative study among physicians in Pakistan,</a:t>
            </a:r>
          </a:p>
          <a:p>
            <a:pPr marL="457200" indent="-457200">
              <a:buNone/>
            </a:pPr>
            <a:r>
              <a:rPr lang="en-GB" sz="1800" dirty="0" smtClean="0"/>
              <a:t>27 June 2019</a:t>
            </a:r>
          </a:p>
          <a:p>
            <a:pPr marL="457200" indent="-457200">
              <a:buNone/>
            </a:pPr>
            <a:r>
              <a:rPr lang="en-GB" sz="1800" dirty="0" smtClean="0"/>
              <a:t>4.The lancet infection disease 2018</a:t>
            </a:r>
          </a:p>
          <a:p>
            <a:pPr marL="457200" indent="-457200">
              <a:buNone/>
            </a:pPr>
            <a:r>
              <a:rPr lang="en-GB" sz="1800" dirty="0" smtClean="0"/>
              <a:t>5.Research highlight, Natural review, Microbiology</a:t>
            </a:r>
          </a:p>
          <a:p>
            <a:pPr marL="457200" indent="-457200">
              <a:buNone/>
            </a:pPr>
            <a:r>
              <a:rPr lang="en-GB" sz="1800" dirty="0" smtClean="0"/>
              <a:t>6. The lancet infection disease commission on antimicrobial</a:t>
            </a:r>
          </a:p>
          <a:p>
            <a:pPr marL="457200" indent="-457200">
              <a:buNone/>
            </a:pPr>
            <a:r>
              <a:rPr lang="en-GB" sz="1800" dirty="0" smtClean="0"/>
              <a:t>resistance ; 6 year later,11 Feb 2020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48602" name="Rectangle 3"/>
          <p:cNvSpPr/>
          <p:nvPr/>
        </p:nvSpPr>
        <p:spPr>
          <a:xfrm>
            <a:off x="1676400" y="3352800"/>
            <a:ext cx="3738881" cy="891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You..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Antimicrobial  resistance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04862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According to </a:t>
            </a:r>
            <a:r>
              <a:rPr lang="en-GB" b="1" dirty="0" smtClean="0"/>
              <a:t>WHO</a:t>
            </a:r>
            <a:r>
              <a:rPr lang="en-GB" dirty="0" smtClean="0"/>
              <a:t>:</a:t>
            </a:r>
          </a:p>
          <a:p>
            <a:pPr>
              <a:buNone/>
            </a:pPr>
            <a:r>
              <a:rPr lang="en-GB" sz="1800" dirty="0" smtClean="0"/>
              <a:t>Antimicrobial resistance occurs when microorganism such as </a:t>
            </a:r>
          </a:p>
          <a:p>
            <a:r>
              <a:rPr lang="en-GB" sz="1800" b="1" dirty="0" smtClean="0"/>
              <a:t>Bacteria</a:t>
            </a:r>
          </a:p>
          <a:p>
            <a:r>
              <a:rPr lang="en-GB" sz="1800" b="1" dirty="0" smtClean="0"/>
              <a:t>Virus</a:t>
            </a:r>
          </a:p>
          <a:p>
            <a:r>
              <a:rPr lang="en-GB" sz="1800" b="1" dirty="0" smtClean="0"/>
              <a:t>Fungi</a:t>
            </a:r>
            <a:r>
              <a:rPr lang="en-GB" sz="1800" dirty="0" smtClean="0"/>
              <a:t> </a:t>
            </a:r>
          </a:p>
          <a:p>
            <a:r>
              <a:rPr lang="en-GB" sz="1800" b="1" dirty="0" smtClean="0"/>
              <a:t>Parasites </a:t>
            </a:r>
          </a:p>
          <a:p>
            <a:pPr>
              <a:buNone/>
            </a:pPr>
            <a:r>
              <a:rPr lang="en-GB" sz="1800" dirty="0" smtClean="0"/>
              <a:t>     Change in ways that render the medication used to cure the infection they cause </a:t>
            </a:r>
            <a:r>
              <a:rPr lang="en-GB" sz="1800" b="1" dirty="0" smtClean="0"/>
              <a:t>ineffective</a:t>
            </a:r>
            <a:r>
              <a:rPr lang="en-GB" sz="1800" dirty="0" smtClean="0"/>
              <a:t>.</a:t>
            </a:r>
            <a:r>
              <a:rPr lang="en-GB" sz="1000" dirty="0" smtClean="0"/>
              <a:t>1</a:t>
            </a:r>
          </a:p>
          <a:p>
            <a:pPr>
              <a:buNone/>
            </a:pPr>
            <a:r>
              <a:rPr lang="en-GB" sz="1800" dirty="0" smtClean="0"/>
              <a:t>      </a:t>
            </a:r>
            <a:endParaRPr lang="en-GB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Examples</a:t>
            </a:r>
            <a:endParaRPr lang="en-GB" dirty="0">
              <a:solidFill>
                <a:schemeClr val="accent1"/>
              </a:solidFill>
            </a:endParaRPr>
          </a:p>
        </p:txBody>
      </p:sp>
      <p:graphicFrame>
        <p:nvGraphicFramePr>
          <p:cNvPr id="419430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143000" y="1752599"/>
          <a:ext cx="6477000" cy="39158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28800"/>
                <a:gridCol w="4648200"/>
              </a:tblGrid>
              <a:tr h="725998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T.B</a:t>
                      </a:r>
                    </a:p>
                    <a:p>
                      <a:r>
                        <a:rPr lang="en-GB" b="1" dirty="0" smtClean="0"/>
                        <a:t>(in</a:t>
                      </a:r>
                      <a:r>
                        <a:rPr lang="en-GB" b="1" baseline="0" dirty="0" smtClean="0"/>
                        <a:t> 2016)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baseline="0" dirty="0" smtClean="0"/>
                        <a:t>490000 cases develops multidrug resistance  against TB.</a:t>
                      </a:r>
                      <a:r>
                        <a:rPr lang="en-GB" sz="900" b="0" baseline="0" dirty="0" smtClean="0"/>
                        <a:t>1</a:t>
                      </a:r>
                      <a:endParaRPr lang="en-GB" b="0" dirty="0"/>
                    </a:p>
                  </a:txBody>
                  <a:tcPr/>
                </a:tc>
              </a:tr>
              <a:tr h="95040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Malaria</a:t>
                      </a:r>
                    </a:p>
                    <a:p>
                      <a:r>
                        <a:rPr lang="en-GB" b="1" dirty="0" smtClean="0"/>
                        <a:t>(in 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Resistance</a:t>
                      </a:r>
                      <a:r>
                        <a:rPr lang="en-GB" baseline="0" dirty="0" smtClean="0"/>
                        <a:t> to First line treatment </a:t>
                      </a:r>
                    </a:p>
                    <a:p>
                      <a:r>
                        <a:rPr lang="en-GB" baseline="0" dirty="0" smtClean="0"/>
                        <a:t>(P.Falciparum )in Greater Mekong subregion.</a:t>
                      </a:r>
                      <a:r>
                        <a:rPr lang="en-GB" sz="900" baseline="0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725998">
                <a:tc>
                  <a:txBody>
                    <a:bodyPr/>
                    <a:lstStyle/>
                    <a:p>
                      <a:r>
                        <a:rPr lang="en-GB" b="1" dirty="0" smtClean="0"/>
                        <a:t>Influenza</a:t>
                      </a:r>
                      <a:r>
                        <a:rPr lang="en-GB" b="1" baseline="0" dirty="0" smtClean="0"/>
                        <a:t> type 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Resistance</a:t>
                      </a:r>
                      <a:r>
                        <a:rPr lang="en-GB" baseline="0" dirty="0" smtClean="0"/>
                        <a:t> to First line Treatment (Amantadine and Remantadine).</a:t>
                      </a:r>
                      <a:r>
                        <a:rPr lang="en-GB" sz="900" baseline="0" dirty="0" smtClean="0"/>
                        <a:t>1 </a:t>
                      </a:r>
                      <a:endParaRPr lang="en-GB" dirty="0"/>
                    </a:p>
                  </a:txBody>
                  <a:tcPr/>
                </a:tc>
              </a:tr>
              <a:tr h="78746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Aspergillus</a:t>
                      </a:r>
                    </a:p>
                    <a:p>
                      <a:r>
                        <a:rPr lang="en-GB" b="1" dirty="0" smtClean="0"/>
                        <a:t>(in</a:t>
                      </a:r>
                      <a:r>
                        <a:rPr lang="en-GB" b="1" baseline="0" dirty="0" smtClean="0"/>
                        <a:t> 2019)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Resistance</a:t>
                      </a:r>
                      <a:r>
                        <a:rPr lang="en-GB" baseline="0" dirty="0" smtClean="0"/>
                        <a:t> to Azoles treatment.</a:t>
                      </a:r>
                      <a:r>
                        <a:rPr lang="en-GB" sz="900" baseline="0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725998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Candida</a:t>
                      </a:r>
                      <a:r>
                        <a:rPr lang="en-GB" b="1" baseline="0" dirty="0" smtClean="0"/>
                        <a:t> infection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r>
                        <a:rPr lang="en-GB" baseline="0" dirty="0" smtClean="0"/>
                        <a:t> % resistance against Fluconazol.</a:t>
                      </a:r>
                      <a:r>
                        <a:rPr lang="en-GB" sz="900" baseline="0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History of Antimicrobial Resistance</a:t>
            </a:r>
            <a:r>
              <a:rPr lang="en-GB" sz="900" b="1" dirty="0" smtClean="0">
                <a:solidFill>
                  <a:schemeClr val="accent1"/>
                </a:solidFill>
              </a:rPr>
              <a:t>2</a:t>
            </a:r>
            <a:r>
              <a:rPr lang="en-GB" b="1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194305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600" y="990600"/>
          <a:ext cx="8458200" cy="5715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445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Antibiotic Approved or Released </a:t>
                      </a:r>
                      <a:endParaRPr lang="en-GB" sz="1200" dirty="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Year Released </a:t>
                      </a:r>
                      <a:endParaRPr lang="en-GB" sz="1200" dirty="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Resistant Germ Identified </a:t>
                      </a:r>
                      <a:endParaRPr lang="en-GB" sz="1200" dirty="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en-GB" sz="800" b="1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Year Identified </a:t>
                      </a:r>
                      <a:endParaRPr lang="en-GB" sz="1200" dirty="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5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Penicillin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1943 </a:t>
                      </a:r>
                      <a:endParaRPr lang="en-GB" sz="1200" dirty="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Penicillin-resistant </a:t>
                      </a:r>
                      <a:r>
                        <a:rPr lang="en-GB" sz="800" i="1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Streptococcus pneumoniae</a:t>
                      </a:r>
                      <a:r>
                        <a:rPr lang="en-GB" sz="45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9,10 </a:t>
                      </a:r>
                      <a:endParaRPr lang="en-GB" sz="1200" dirty="0">
                        <a:latin typeface="Gotham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Penicillinase-producing </a:t>
                      </a:r>
                      <a:r>
                        <a:rPr lang="en-GB" sz="800" i="1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Neisseria gonorrhoeae</a:t>
                      </a:r>
                      <a:r>
                        <a:rPr lang="en-GB" sz="45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11 </a:t>
                      </a:r>
                      <a:endParaRPr lang="en-GB" sz="1200" dirty="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1967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1976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5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Vancomycin </a:t>
                      </a:r>
                      <a:endParaRPr lang="en-GB" sz="1200" dirty="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1958 </a:t>
                      </a:r>
                      <a:endParaRPr lang="en-GB" sz="1200" dirty="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Plasmid-mediated vancomycin-resistant </a:t>
                      </a:r>
                      <a:r>
                        <a:rPr lang="en-GB" sz="800" i="1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Enterococcus faecium</a:t>
                      </a:r>
                      <a:r>
                        <a:rPr lang="en-GB" sz="45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12,13 </a:t>
                      </a:r>
                      <a:endParaRPr lang="en-GB" sz="1200" dirty="0">
                        <a:latin typeface="Gotham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Vancomycin-resistant </a:t>
                      </a:r>
                      <a:r>
                        <a:rPr lang="en-GB" sz="800" i="1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Staphylococcus aureus</a:t>
                      </a:r>
                      <a:r>
                        <a:rPr lang="en-GB" sz="45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14 </a:t>
                      </a:r>
                      <a:endParaRPr lang="en-GB" sz="1200" dirty="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805"/>
                        </a:lnSpc>
                        <a:spcAft>
                          <a:spcPts val="13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1988 </a:t>
                      </a:r>
                      <a:endParaRPr lang="en-GB" sz="1200">
                        <a:solidFill>
                          <a:srgbClr val="000000"/>
                        </a:solidFill>
                        <a:latin typeface="Gotham"/>
                        <a:ea typeface="Times New Roman"/>
                        <a:cs typeface="Gotham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2002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Amphotericin B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1959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Amphotericin B-resistant </a:t>
                      </a:r>
                      <a:r>
                        <a:rPr lang="en-GB" sz="800" i="1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Candida auris</a:t>
                      </a:r>
                      <a:r>
                        <a:rPr lang="en-GB" sz="45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15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2016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Methicillin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1960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Methicillin-resistant </a:t>
                      </a:r>
                      <a:r>
                        <a:rPr lang="en-GB" sz="800" i="1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Staphylococcus aureus</a:t>
                      </a:r>
                      <a:r>
                        <a:rPr lang="en-GB" sz="45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16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1960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7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Extended-spectrum cephalosporins </a:t>
                      </a:r>
                      <a:endParaRPr lang="en-GB" sz="1200" dirty="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1980 (Cefotaxime) </a:t>
                      </a:r>
                      <a:endParaRPr lang="en-GB" sz="1200" dirty="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Extended-spectrum beta-lactamase- producing </a:t>
                      </a:r>
                      <a:r>
                        <a:rPr lang="en-GB" sz="800" i="1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Escherichia coli</a:t>
                      </a:r>
                      <a:r>
                        <a:rPr lang="en-GB" sz="45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17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1983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Azithromycin </a:t>
                      </a:r>
                      <a:endParaRPr lang="en-GB" sz="1200" dirty="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1980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Azithromycin-resistant </a:t>
                      </a:r>
                      <a:r>
                        <a:rPr lang="en-GB" sz="800" i="1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Neisseria gonorrhoeae</a:t>
                      </a:r>
                      <a:r>
                        <a:rPr lang="en-GB" sz="45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18 </a:t>
                      </a:r>
                      <a:endParaRPr lang="en-GB" sz="1200" dirty="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2011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3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Imipenem </a:t>
                      </a:r>
                      <a:endParaRPr lang="en-GB" sz="1200" dirty="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1985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 i="1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Klebsiella pneumoniae </a:t>
                      </a:r>
                      <a:r>
                        <a:rPr lang="en-GB" sz="80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carbapenemase (KPC)-producing </a:t>
                      </a:r>
                      <a:r>
                        <a:rPr lang="en-GB" sz="800" i="1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Klebsiella pneumoniae</a:t>
                      </a:r>
                      <a:r>
                        <a:rPr lang="en-GB" sz="45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19 </a:t>
                      </a:r>
                      <a:endParaRPr lang="en-GB" sz="1200" dirty="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1996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Ciprofloxacin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1987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Ciprofloxacin-resistant </a:t>
                      </a:r>
                      <a:r>
                        <a:rPr lang="en-GB" sz="800" i="1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Neisseria gonorrhoeae</a:t>
                      </a:r>
                      <a:r>
                        <a:rPr lang="en-GB" sz="45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20 </a:t>
                      </a:r>
                      <a:endParaRPr lang="en-GB" sz="1200" dirty="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2007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Fluconazole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1990 (FDA approved)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Fluconazole-resistant </a:t>
                      </a:r>
                      <a:r>
                        <a:rPr lang="en-GB" sz="800" i="1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Candida</a:t>
                      </a:r>
                      <a:r>
                        <a:rPr lang="en-GB" sz="45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21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1988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Caspofungin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2001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Caspofungin-resistant </a:t>
                      </a:r>
                      <a:r>
                        <a:rPr lang="en-GB" sz="800" i="1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Candida</a:t>
                      </a:r>
                      <a:r>
                        <a:rPr lang="en-GB" sz="45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22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2004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9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Daptomycin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2003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Daptomycin-resistant methicillin-resistant </a:t>
                      </a:r>
                      <a:r>
                        <a:rPr lang="en-GB" sz="800" i="1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Staphylococcus aureus</a:t>
                      </a:r>
                      <a:r>
                        <a:rPr lang="en-GB" sz="45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23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2004 </a:t>
                      </a:r>
                      <a:endParaRPr lang="en-GB" sz="120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9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 dirty="0" err="1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Ceftazidime-avibactam</a:t>
                      </a:r>
                      <a:r>
                        <a:rPr lang="en-GB" sz="80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 </a:t>
                      </a:r>
                      <a:endParaRPr lang="en-GB" sz="1200" dirty="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2015 </a:t>
                      </a:r>
                      <a:endParaRPr lang="en-GB" sz="1200" dirty="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Ceftazidime-</a:t>
                      </a:r>
                      <a:r>
                        <a:rPr lang="en-GB" sz="800" dirty="0" err="1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avibactam</a:t>
                      </a:r>
                      <a:r>
                        <a:rPr lang="en-GB" sz="80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-resistant KPC-producing </a:t>
                      </a:r>
                      <a:r>
                        <a:rPr lang="en-GB" sz="800" i="1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Klebsiella pneumoniae</a:t>
                      </a:r>
                      <a:r>
                        <a:rPr lang="en-GB" sz="45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24 </a:t>
                      </a:r>
                      <a:endParaRPr lang="en-GB" sz="1200" dirty="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GB" sz="800" dirty="0">
                          <a:solidFill>
                            <a:srgbClr val="000000"/>
                          </a:solidFill>
                          <a:latin typeface="Gotham"/>
                          <a:ea typeface="Times New Roman"/>
                          <a:cs typeface="Gotham"/>
                        </a:rPr>
                        <a:t>2015</a:t>
                      </a:r>
                      <a:endParaRPr lang="en-GB" sz="1200" dirty="0">
                        <a:latin typeface="Gotham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97154" name="Content Placeholder 3" descr="How-AR-Spreads-page-0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97155" name="Content Placeholder 3" descr="How-Germs-Fight-Back-Against-Antibiotics-page-00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Globally, a real burden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048635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AMR is growing problem worldwide increasing Mortality, Morbidity and Cost.</a:t>
            </a:r>
            <a:r>
              <a:rPr lang="en-GB" sz="1000" dirty="0" smtClean="0"/>
              <a:t>3</a:t>
            </a:r>
          </a:p>
          <a:p>
            <a:r>
              <a:rPr lang="en-GB" sz="1800" dirty="0" smtClean="0"/>
              <a:t>Globally , AMR cause 700000 death annually.</a:t>
            </a:r>
            <a:r>
              <a:rPr lang="en-GB" sz="1000" dirty="0" smtClean="0"/>
              <a:t>4</a:t>
            </a:r>
          </a:p>
          <a:p>
            <a:r>
              <a:rPr lang="en-GB" sz="1800" dirty="0" smtClean="0"/>
              <a:t>Cost is 3 to 18 times more then first line treatment.</a:t>
            </a:r>
            <a:r>
              <a:rPr lang="en-GB" sz="1000" dirty="0" smtClean="0"/>
              <a:t>1</a:t>
            </a:r>
            <a:endParaRPr lang="en-GB" sz="1800" dirty="0" smtClean="0"/>
          </a:p>
          <a:p>
            <a:r>
              <a:rPr lang="en-GB" sz="1800" dirty="0" smtClean="0"/>
              <a:t>The burden of AMR is comparable to influenza,</a:t>
            </a:r>
          </a:p>
          <a:p>
            <a:pPr>
              <a:buNone/>
            </a:pPr>
            <a:r>
              <a:rPr lang="en-GB" sz="1800" dirty="0" smtClean="0"/>
              <a:t>     TB and HIV/AIDS combined.</a:t>
            </a:r>
            <a:r>
              <a:rPr lang="en-GB" sz="1000" dirty="0" smtClean="0"/>
              <a:t>5</a:t>
            </a:r>
          </a:p>
          <a:p>
            <a:r>
              <a:rPr lang="en-GB" sz="1800" dirty="0" smtClean="0"/>
              <a:t>Low and middle income countries(LMIC) has high resistance rates as compare to High income countries(HIC).</a:t>
            </a:r>
            <a:r>
              <a:rPr lang="en-GB" sz="1000" dirty="0" smtClean="0"/>
              <a:t>5</a:t>
            </a:r>
          </a:p>
          <a:p>
            <a:r>
              <a:rPr lang="en-GB" sz="1800" dirty="0" smtClean="0"/>
              <a:t>Russia, brazil and Indonesia show 40 – 60 % resistance to already available antimicrobial agents.</a:t>
            </a:r>
            <a:r>
              <a:rPr lang="en-GB" sz="1000" dirty="0" smtClean="0"/>
              <a:t>5</a:t>
            </a:r>
          </a:p>
          <a:p>
            <a:pPr>
              <a:buNone/>
            </a:pPr>
            <a:endParaRPr lang="en-GB" sz="1800" dirty="0" smtClean="0"/>
          </a:p>
          <a:p>
            <a:pPr>
              <a:buNone/>
            </a:pPr>
            <a:endParaRPr lang="en-GB" sz="1800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Factor effecting AMR in Pakistan:</a:t>
            </a:r>
            <a:r>
              <a:rPr lang="en-GB" sz="1000" dirty="0" smtClean="0">
                <a:solidFill>
                  <a:schemeClr val="accent1"/>
                </a:solidFill>
              </a:rPr>
              <a:t>3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104860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Inadequate knowledge about guidelines.</a:t>
            </a:r>
          </a:p>
          <a:p>
            <a:r>
              <a:rPr lang="en-GB" sz="1800" dirty="0" smtClean="0"/>
              <a:t>Lack of infection control program / Poor hygiene.</a:t>
            </a:r>
          </a:p>
          <a:p>
            <a:r>
              <a:rPr lang="en-GB" sz="1800" dirty="0" smtClean="0"/>
              <a:t>Inappropriate dosage regimen.</a:t>
            </a:r>
          </a:p>
          <a:p>
            <a:r>
              <a:rPr lang="en-GB" sz="1800" dirty="0" smtClean="0"/>
              <a:t>Patients not comply with treatment. </a:t>
            </a:r>
          </a:p>
          <a:p>
            <a:r>
              <a:rPr lang="en-GB" sz="1800" dirty="0" smtClean="0"/>
              <a:t>Patients pressure .</a:t>
            </a:r>
          </a:p>
          <a:p>
            <a:r>
              <a:rPr lang="en-GB" sz="1800" dirty="0" smtClean="0"/>
              <a:t>Pressure from pharmaceutical companies.</a:t>
            </a:r>
          </a:p>
          <a:p>
            <a:r>
              <a:rPr lang="en-GB" sz="1800" dirty="0" smtClean="0"/>
              <a:t>Low quality of medication.</a:t>
            </a:r>
          </a:p>
          <a:p>
            <a:r>
              <a:rPr lang="en-GB" sz="1800" dirty="0" smtClean="0"/>
              <a:t>Misuse of antibiotic.</a:t>
            </a:r>
          </a:p>
          <a:p>
            <a:r>
              <a:rPr lang="en-GB" sz="1800" dirty="0" smtClean="0"/>
              <a:t>Excessive use of antibiotic.</a:t>
            </a:r>
          </a:p>
          <a:p>
            <a:endParaRPr lang="en-GB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2097153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00" name="Rectangle 5"/>
          <p:cNvSpPr/>
          <p:nvPr/>
        </p:nvSpPr>
        <p:spPr>
          <a:xfrm>
            <a:off x="0" y="0"/>
            <a:ext cx="9144000" cy="891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 smtClean="0">
                <a:solidFill>
                  <a:schemeClr val="accent1"/>
                </a:solidFill>
              </a:rPr>
              <a:t>The future – Jim O’Neil</a:t>
            </a:r>
            <a:endParaRPr lang="en-US" sz="54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On-screen Show (4:3)</PresentationFormat>
  <Paragraphs>138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宋体</vt:lpstr>
      <vt:lpstr>Arial</vt:lpstr>
      <vt:lpstr>Berlin Sans FB Demi</vt:lpstr>
      <vt:lpstr>Calibri</vt:lpstr>
      <vt:lpstr>Century Schoolbook</vt:lpstr>
      <vt:lpstr>Gotham</vt:lpstr>
      <vt:lpstr>Times New Roman</vt:lpstr>
      <vt:lpstr>Wingdings</vt:lpstr>
      <vt:lpstr>Wingdings 2</vt:lpstr>
      <vt:lpstr>Oriel</vt:lpstr>
      <vt:lpstr>Antimicrobial Resistance in Global and paksitan</vt:lpstr>
      <vt:lpstr>Antimicrobial  resistance</vt:lpstr>
      <vt:lpstr>Examples</vt:lpstr>
      <vt:lpstr>History of Antimicrobial Resistance2  </vt:lpstr>
      <vt:lpstr>PowerPoint Presentation</vt:lpstr>
      <vt:lpstr>PowerPoint Presentation</vt:lpstr>
      <vt:lpstr>Globally, a real burden</vt:lpstr>
      <vt:lpstr>Factor effecting AMR in Pakistan:3</vt:lpstr>
      <vt:lpstr> </vt:lpstr>
      <vt:lpstr>PowerPoint Presentation</vt:lpstr>
      <vt:lpstr>WHO Global aciton plans6</vt:lpstr>
      <vt:lpstr>WHO plan in paksitan4</vt:lpstr>
      <vt:lpstr>References: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Antimicrobial Resistance</dc:title>
  <dc:creator>Awais</dc:creator>
  <cp:lastModifiedBy>Administrator</cp:lastModifiedBy>
  <cp:revision>1</cp:revision>
  <dcterms:created xsi:type="dcterms:W3CDTF">2006-08-14T18:00:00Z</dcterms:created>
  <dcterms:modified xsi:type="dcterms:W3CDTF">2020-05-04T09:26:05Z</dcterms:modified>
</cp:coreProperties>
</file>