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71" r:id="rId2"/>
    <p:sldId id="272" r:id="rId3"/>
    <p:sldId id="259" r:id="rId4"/>
    <p:sldId id="260" r:id="rId5"/>
    <p:sldId id="261" r:id="rId6"/>
    <p:sldId id="262" r:id="rId7"/>
    <p:sldId id="263" r:id="rId8"/>
    <p:sldId id="264" r:id="rId9"/>
    <p:sldId id="265" r:id="rId10"/>
    <p:sldId id="266" r:id="rId11"/>
    <p:sldId id="267" r:id="rId12"/>
    <p:sldId id="268" r:id="rId13"/>
    <p:sldId id="269" r:id="rId14"/>
    <p:sldId id="270"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0" d="100"/>
          <a:sy n="60" d="100"/>
        </p:scale>
        <p:origin x="78"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2">
  <dgm:title val=""/>
  <dgm:desc val=""/>
  <dgm:catLst>
    <dgm:cat type="colorful" pri="10500"/>
  </dgm:catLst>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3">
  <dgm:title val=""/>
  <dgm:desc val=""/>
  <dgm:catLst>
    <dgm:cat type="colorful" pri="10500"/>
  </dgm:catLst>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53143C67-0DAA-4B0D-BA8F-80BE783CEC98}" type="doc">
      <dgm:prSet loTypeId="urn:microsoft.com/office/officeart/2005/8/layout/funnel1" loCatId="process" qsTypeId="urn:microsoft.com/office/officeart/2005/8/quickstyle/simple1#2" qsCatId="simple" csTypeId="urn:microsoft.com/office/officeart/2005/8/colors/colorful5#2" csCatId="colorful" phldr="1"/>
      <dgm:spPr/>
      <dgm:t>
        <a:bodyPr/>
        <a:lstStyle/>
        <a:p>
          <a:endParaRPr lang="en-US"/>
        </a:p>
      </dgm:t>
    </dgm:pt>
    <dgm:pt modelId="{00DBB031-2053-404F-9F44-8A5CBAA18F3E}">
      <dgm:prSet phldrT="[Text]"/>
      <dgm:spPr/>
      <dgm:t>
        <a:bodyPr/>
        <a:lstStyle/>
        <a:p>
          <a:r>
            <a:rPr lang="en-US" dirty="0">
              <a:solidFill>
                <a:schemeClr val="tx1"/>
              </a:solidFill>
              <a:effectLst>
                <a:outerShdw blurRad="38100" dist="38100" dir="2700000" algn="tl">
                  <a:srgbClr val="000000">
                    <a:alpha val="43137"/>
                  </a:srgbClr>
                </a:outerShdw>
              </a:effectLst>
            </a:rPr>
            <a:t>Affective</a:t>
          </a:r>
        </a:p>
      </dgm:t>
    </dgm:pt>
    <dgm:pt modelId="{3D65D480-EAE1-484A-A4F7-7AEBC605ADA0}" type="parTrans" cxnId="{BC018AD7-BD12-463D-8DD2-70CE2909DF6E}">
      <dgm:prSet/>
      <dgm:spPr/>
      <dgm:t>
        <a:bodyPr/>
        <a:lstStyle/>
        <a:p>
          <a:endParaRPr lang="en-US">
            <a:effectLst>
              <a:outerShdw blurRad="38100" dist="38100" dir="2700000" algn="tl">
                <a:srgbClr val="000000">
                  <a:alpha val="43137"/>
                </a:srgbClr>
              </a:outerShdw>
            </a:effectLst>
          </a:endParaRPr>
        </a:p>
      </dgm:t>
    </dgm:pt>
    <dgm:pt modelId="{CC5E30E0-6660-4D9B-BDFD-6D34F16CADD0}" type="sibTrans" cxnId="{BC018AD7-BD12-463D-8DD2-70CE2909DF6E}">
      <dgm:prSet/>
      <dgm:spPr/>
      <dgm:t>
        <a:bodyPr/>
        <a:lstStyle/>
        <a:p>
          <a:endParaRPr lang="en-US">
            <a:effectLst>
              <a:outerShdw blurRad="38100" dist="38100" dir="2700000" algn="tl">
                <a:srgbClr val="000000">
                  <a:alpha val="43137"/>
                </a:srgbClr>
              </a:outerShdw>
            </a:effectLst>
          </a:endParaRPr>
        </a:p>
      </dgm:t>
    </dgm:pt>
    <dgm:pt modelId="{2484C45A-3F4A-4DA5-8987-59BBF77B03B9}">
      <dgm:prSet phldrT="[Text]"/>
      <dgm:spPr>
        <a:solidFill>
          <a:schemeClr val="accent6">
            <a:lumMod val="40000"/>
            <a:lumOff val="60000"/>
          </a:schemeClr>
        </a:solidFill>
      </dgm:spPr>
      <dgm:t>
        <a:bodyPr/>
        <a:lstStyle/>
        <a:p>
          <a:r>
            <a:rPr lang="en-US" dirty="0">
              <a:solidFill>
                <a:schemeClr val="tx1"/>
              </a:solidFill>
              <a:effectLst>
                <a:outerShdw blurRad="38100" dist="38100" dir="2700000" algn="tl">
                  <a:srgbClr val="000000">
                    <a:alpha val="43137"/>
                  </a:srgbClr>
                </a:outerShdw>
              </a:effectLst>
            </a:rPr>
            <a:t>Cognitive</a:t>
          </a:r>
        </a:p>
      </dgm:t>
    </dgm:pt>
    <dgm:pt modelId="{28B0BBFE-71D3-4E26-BFF0-EED6E3EC683F}" type="parTrans" cxnId="{2B2C3299-32FB-4405-BD18-C174D6FAF903}">
      <dgm:prSet/>
      <dgm:spPr/>
      <dgm:t>
        <a:bodyPr/>
        <a:lstStyle/>
        <a:p>
          <a:endParaRPr lang="en-US">
            <a:effectLst>
              <a:outerShdw blurRad="38100" dist="38100" dir="2700000" algn="tl">
                <a:srgbClr val="000000">
                  <a:alpha val="43137"/>
                </a:srgbClr>
              </a:outerShdw>
            </a:effectLst>
          </a:endParaRPr>
        </a:p>
      </dgm:t>
    </dgm:pt>
    <dgm:pt modelId="{5D26F258-C543-4501-813F-6C80C1350FF7}" type="sibTrans" cxnId="{2B2C3299-32FB-4405-BD18-C174D6FAF903}">
      <dgm:prSet/>
      <dgm:spPr/>
      <dgm:t>
        <a:bodyPr/>
        <a:lstStyle/>
        <a:p>
          <a:endParaRPr lang="en-US">
            <a:effectLst>
              <a:outerShdw blurRad="38100" dist="38100" dir="2700000" algn="tl">
                <a:srgbClr val="000000">
                  <a:alpha val="43137"/>
                </a:srgbClr>
              </a:outerShdw>
            </a:effectLst>
          </a:endParaRPr>
        </a:p>
      </dgm:t>
    </dgm:pt>
    <dgm:pt modelId="{BD338905-1F75-454E-9A35-E125FA6C7458}">
      <dgm:prSet phldrT="[Text]"/>
      <dgm:spPr/>
      <dgm:t>
        <a:bodyPr/>
        <a:lstStyle/>
        <a:p>
          <a:r>
            <a:rPr lang="en-US" dirty="0">
              <a:solidFill>
                <a:schemeClr val="tx1"/>
              </a:solidFill>
              <a:effectLst>
                <a:outerShdw blurRad="38100" dist="38100" dir="2700000" algn="tl">
                  <a:srgbClr val="000000">
                    <a:alpha val="43137"/>
                  </a:srgbClr>
                </a:outerShdw>
              </a:effectLst>
            </a:rPr>
            <a:t>Behavioral</a:t>
          </a:r>
        </a:p>
      </dgm:t>
    </dgm:pt>
    <dgm:pt modelId="{9441C63A-850C-423D-B852-42DC2996307C}" type="parTrans" cxnId="{D82D1579-D930-4BBF-A7CF-DF3052303C29}">
      <dgm:prSet/>
      <dgm:spPr/>
      <dgm:t>
        <a:bodyPr/>
        <a:lstStyle/>
        <a:p>
          <a:endParaRPr lang="en-US">
            <a:effectLst>
              <a:outerShdw blurRad="38100" dist="38100" dir="2700000" algn="tl">
                <a:srgbClr val="000000">
                  <a:alpha val="43137"/>
                </a:srgbClr>
              </a:outerShdw>
            </a:effectLst>
          </a:endParaRPr>
        </a:p>
      </dgm:t>
    </dgm:pt>
    <dgm:pt modelId="{6E6024F5-A0AD-4A92-9BAA-DFB370E6C07B}" type="sibTrans" cxnId="{D82D1579-D930-4BBF-A7CF-DF3052303C29}">
      <dgm:prSet/>
      <dgm:spPr/>
      <dgm:t>
        <a:bodyPr/>
        <a:lstStyle/>
        <a:p>
          <a:endParaRPr lang="en-US">
            <a:effectLst>
              <a:outerShdw blurRad="38100" dist="38100" dir="2700000" algn="tl">
                <a:srgbClr val="000000">
                  <a:alpha val="43137"/>
                </a:srgbClr>
              </a:outerShdw>
            </a:effectLst>
          </a:endParaRPr>
        </a:p>
      </dgm:t>
    </dgm:pt>
    <dgm:pt modelId="{0C7632A7-0A43-4BD7-9FD3-C08BDB9392F2}">
      <dgm:prSet phldrT="[Text]"/>
      <dgm:spPr/>
      <dgm:t>
        <a:bodyPr/>
        <a:lstStyle/>
        <a:p>
          <a:r>
            <a:rPr lang="en-US" dirty="0">
              <a:effectLst>
                <a:outerShdw blurRad="38100" dist="38100" dir="2700000" algn="tl">
                  <a:srgbClr val="000000">
                    <a:alpha val="43137"/>
                  </a:srgbClr>
                </a:outerShdw>
              </a:effectLst>
            </a:rPr>
            <a:t>Attitude</a:t>
          </a:r>
        </a:p>
      </dgm:t>
    </dgm:pt>
    <dgm:pt modelId="{D423B9EA-D7BA-4BFE-97C0-B295D221AEDA}" type="parTrans" cxnId="{A7173262-C4D4-41AB-B690-4EA07702171B}">
      <dgm:prSet/>
      <dgm:spPr/>
      <dgm:t>
        <a:bodyPr/>
        <a:lstStyle/>
        <a:p>
          <a:endParaRPr lang="en-US">
            <a:effectLst>
              <a:outerShdw blurRad="38100" dist="38100" dir="2700000" algn="tl">
                <a:srgbClr val="000000">
                  <a:alpha val="43137"/>
                </a:srgbClr>
              </a:outerShdw>
            </a:effectLst>
          </a:endParaRPr>
        </a:p>
      </dgm:t>
    </dgm:pt>
    <dgm:pt modelId="{94A622F8-6758-41BB-A17A-3108FB0AF704}" type="sibTrans" cxnId="{A7173262-C4D4-41AB-B690-4EA07702171B}">
      <dgm:prSet/>
      <dgm:spPr/>
      <dgm:t>
        <a:bodyPr/>
        <a:lstStyle/>
        <a:p>
          <a:endParaRPr lang="en-US">
            <a:effectLst>
              <a:outerShdw blurRad="38100" dist="38100" dir="2700000" algn="tl">
                <a:srgbClr val="000000">
                  <a:alpha val="43137"/>
                </a:srgbClr>
              </a:outerShdw>
            </a:effectLst>
          </a:endParaRPr>
        </a:p>
      </dgm:t>
    </dgm:pt>
    <dgm:pt modelId="{9FF436B2-8933-4258-9C80-39DC31F2D782}" type="pres">
      <dgm:prSet presAssocID="{53143C67-0DAA-4B0D-BA8F-80BE783CEC98}" presName="Name0" presStyleCnt="0">
        <dgm:presLayoutVars>
          <dgm:chMax val="4"/>
          <dgm:resizeHandles val="exact"/>
        </dgm:presLayoutVars>
      </dgm:prSet>
      <dgm:spPr/>
      <dgm:t>
        <a:bodyPr/>
        <a:lstStyle/>
        <a:p>
          <a:endParaRPr lang="en-US"/>
        </a:p>
      </dgm:t>
    </dgm:pt>
    <dgm:pt modelId="{B3F3EEC3-BB5E-4EAE-8B67-28022E79CAD4}" type="pres">
      <dgm:prSet presAssocID="{53143C67-0DAA-4B0D-BA8F-80BE783CEC98}" presName="ellipse" presStyleLbl="trBgShp" presStyleIdx="0" presStyleCnt="1"/>
      <dgm:spPr>
        <a:solidFill>
          <a:srgbClr val="336699">
            <a:alpha val="53000"/>
          </a:srgbClr>
        </a:solidFill>
      </dgm:spPr>
    </dgm:pt>
    <dgm:pt modelId="{95218064-B2BD-45B3-B56E-8DB9B26D532D}" type="pres">
      <dgm:prSet presAssocID="{53143C67-0DAA-4B0D-BA8F-80BE783CEC98}" presName="arrow1" presStyleLbl="fgShp" presStyleIdx="0" presStyleCnt="1"/>
      <dgm:spPr>
        <a:solidFill>
          <a:srgbClr val="336699"/>
        </a:solidFill>
      </dgm:spPr>
    </dgm:pt>
    <dgm:pt modelId="{B71E9A82-2A0A-4C2C-935A-2ED5D462ED53}" type="pres">
      <dgm:prSet presAssocID="{53143C67-0DAA-4B0D-BA8F-80BE783CEC98}" presName="rectangle" presStyleLbl="revTx" presStyleIdx="0" presStyleCnt="1">
        <dgm:presLayoutVars>
          <dgm:bulletEnabled val="1"/>
        </dgm:presLayoutVars>
      </dgm:prSet>
      <dgm:spPr/>
      <dgm:t>
        <a:bodyPr/>
        <a:lstStyle/>
        <a:p>
          <a:endParaRPr lang="en-US"/>
        </a:p>
      </dgm:t>
    </dgm:pt>
    <dgm:pt modelId="{E3095114-72A8-4B3D-AD35-4CF2F5ECBFCC}" type="pres">
      <dgm:prSet presAssocID="{2484C45A-3F4A-4DA5-8987-59BBF77B03B9}" presName="item1" presStyleLbl="node1" presStyleIdx="0" presStyleCnt="3">
        <dgm:presLayoutVars>
          <dgm:bulletEnabled val="1"/>
        </dgm:presLayoutVars>
      </dgm:prSet>
      <dgm:spPr/>
      <dgm:t>
        <a:bodyPr/>
        <a:lstStyle/>
        <a:p>
          <a:endParaRPr lang="en-US"/>
        </a:p>
      </dgm:t>
    </dgm:pt>
    <dgm:pt modelId="{B97333A1-3002-481E-BB67-A0DBF8295FFE}" type="pres">
      <dgm:prSet presAssocID="{BD338905-1F75-454E-9A35-E125FA6C7458}" presName="item2" presStyleLbl="node1" presStyleIdx="1" presStyleCnt="3">
        <dgm:presLayoutVars>
          <dgm:bulletEnabled val="1"/>
        </dgm:presLayoutVars>
      </dgm:prSet>
      <dgm:spPr/>
      <dgm:t>
        <a:bodyPr/>
        <a:lstStyle/>
        <a:p>
          <a:endParaRPr lang="en-US"/>
        </a:p>
      </dgm:t>
    </dgm:pt>
    <dgm:pt modelId="{9131C85E-61FA-4D8A-AD64-55BFF6821477}" type="pres">
      <dgm:prSet presAssocID="{0C7632A7-0A43-4BD7-9FD3-C08BDB9392F2}" presName="item3" presStyleLbl="node1" presStyleIdx="2" presStyleCnt="3">
        <dgm:presLayoutVars>
          <dgm:bulletEnabled val="1"/>
        </dgm:presLayoutVars>
      </dgm:prSet>
      <dgm:spPr/>
      <dgm:t>
        <a:bodyPr/>
        <a:lstStyle/>
        <a:p>
          <a:endParaRPr lang="en-US"/>
        </a:p>
      </dgm:t>
    </dgm:pt>
    <dgm:pt modelId="{D48202C2-1942-4B56-87D1-D51AFD125F48}" type="pres">
      <dgm:prSet presAssocID="{53143C67-0DAA-4B0D-BA8F-80BE783CEC98}" presName="funnel" presStyleLbl="trAlignAcc1" presStyleIdx="0" presStyleCnt="1"/>
      <dgm:spPr>
        <a:solidFill>
          <a:schemeClr val="lt1">
            <a:hueOff val="0"/>
            <a:satOff val="0"/>
            <a:lumOff val="0"/>
            <a:alpha val="15000"/>
          </a:schemeClr>
        </a:solidFill>
      </dgm:spPr>
    </dgm:pt>
  </dgm:ptLst>
  <dgm:cxnLst>
    <dgm:cxn modelId="{2E39E90B-EF02-46F4-8B95-F30474881E4B}" type="presOf" srcId="{00DBB031-2053-404F-9F44-8A5CBAA18F3E}" destId="{9131C85E-61FA-4D8A-AD64-55BFF6821477}" srcOrd="0" destOrd="0" presId="urn:microsoft.com/office/officeart/2005/8/layout/funnel1"/>
    <dgm:cxn modelId="{BC018AD7-BD12-463D-8DD2-70CE2909DF6E}" srcId="{53143C67-0DAA-4B0D-BA8F-80BE783CEC98}" destId="{00DBB031-2053-404F-9F44-8A5CBAA18F3E}" srcOrd="0" destOrd="0" parTransId="{3D65D480-EAE1-484A-A4F7-7AEBC605ADA0}" sibTransId="{CC5E30E0-6660-4D9B-BDFD-6D34F16CADD0}"/>
    <dgm:cxn modelId="{050909BD-FF36-4A21-9C04-0F1F251CAA92}" type="presOf" srcId="{BD338905-1F75-454E-9A35-E125FA6C7458}" destId="{E3095114-72A8-4B3D-AD35-4CF2F5ECBFCC}" srcOrd="0" destOrd="0" presId="urn:microsoft.com/office/officeart/2005/8/layout/funnel1"/>
    <dgm:cxn modelId="{2B2C3299-32FB-4405-BD18-C174D6FAF903}" srcId="{53143C67-0DAA-4B0D-BA8F-80BE783CEC98}" destId="{2484C45A-3F4A-4DA5-8987-59BBF77B03B9}" srcOrd="1" destOrd="0" parTransId="{28B0BBFE-71D3-4E26-BFF0-EED6E3EC683F}" sibTransId="{5D26F258-C543-4501-813F-6C80C1350FF7}"/>
    <dgm:cxn modelId="{D82D1579-D930-4BBF-A7CF-DF3052303C29}" srcId="{53143C67-0DAA-4B0D-BA8F-80BE783CEC98}" destId="{BD338905-1F75-454E-9A35-E125FA6C7458}" srcOrd="2" destOrd="0" parTransId="{9441C63A-850C-423D-B852-42DC2996307C}" sibTransId="{6E6024F5-A0AD-4A92-9BAA-DFB370E6C07B}"/>
    <dgm:cxn modelId="{22B4EBEE-C346-4AE6-A82F-AA7D6E004A01}" type="presOf" srcId="{2484C45A-3F4A-4DA5-8987-59BBF77B03B9}" destId="{B97333A1-3002-481E-BB67-A0DBF8295FFE}" srcOrd="0" destOrd="0" presId="urn:microsoft.com/office/officeart/2005/8/layout/funnel1"/>
    <dgm:cxn modelId="{255BFD74-C691-4D4E-A948-2415169EA4C6}" type="presOf" srcId="{53143C67-0DAA-4B0D-BA8F-80BE783CEC98}" destId="{9FF436B2-8933-4258-9C80-39DC31F2D782}" srcOrd="0" destOrd="0" presId="urn:microsoft.com/office/officeart/2005/8/layout/funnel1"/>
    <dgm:cxn modelId="{A7173262-C4D4-41AB-B690-4EA07702171B}" srcId="{53143C67-0DAA-4B0D-BA8F-80BE783CEC98}" destId="{0C7632A7-0A43-4BD7-9FD3-C08BDB9392F2}" srcOrd="3" destOrd="0" parTransId="{D423B9EA-D7BA-4BFE-97C0-B295D221AEDA}" sibTransId="{94A622F8-6758-41BB-A17A-3108FB0AF704}"/>
    <dgm:cxn modelId="{4DD27A30-C068-4934-9968-2E4F6977790A}" type="presOf" srcId="{0C7632A7-0A43-4BD7-9FD3-C08BDB9392F2}" destId="{B71E9A82-2A0A-4C2C-935A-2ED5D462ED53}" srcOrd="0" destOrd="0" presId="urn:microsoft.com/office/officeart/2005/8/layout/funnel1"/>
    <dgm:cxn modelId="{A8736DDD-456C-464B-9274-E9A6B2008105}" type="presParOf" srcId="{9FF436B2-8933-4258-9C80-39DC31F2D782}" destId="{B3F3EEC3-BB5E-4EAE-8B67-28022E79CAD4}" srcOrd="0" destOrd="0" presId="urn:microsoft.com/office/officeart/2005/8/layout/funnel1"/>
    <dgm:cxn modelId="{4E7EB798-BFA8-4900-A679-E2533209E124}" type="presParOf" srcId="{9FF436B2-8933-4258-9C80-39DC31F2D782}" destId="{95218064-B2BD-45B3-B56E-8DB9B26D532D}" srcOrd="1" destOrd="0" presId="urn:microsoft.com/office/officeart/2005/8/layout/funnel1"/>
    <dgm:cxn modelId="{5CC67A0B-6195-4DF9-B866-51B057588FDF}" type="presParOf" srcId="{9FF436B2-8933-4258-9C80-39DC31F2D782}" destId="{B71E9A82-2A0A-4C2C-935A-2ED5D462ED53}" srcOrd="2" destOrd="0" presId="urn:microsoft.com/office/officeart/2005/8/layout/funnel1"/>
    <dgm:cxn modelId="{396A8693-6AC4-4EBF-B2FA-8A7CC95B558A}" type="presParOf" srcId="{9FF436B2-8933-4258-9C80-39DC31F2D782}" destId="{E3095114-72A8-4B3D-AD35-4CF2F5ECBFCC}" srcOrd="3" destOrd="0" presId="urn:microsoft.com/office/officeart/2005/8/layout/funnel1"/>
    <dgm:cxn modelId="{A6EAFFD9-B016-43D5-8C4C-3EC89F5B3421}" type="presParOf" srcId="{9FF436B2-8933-4258-9C80-39DC31F2D782}" destId="{B97333A1-3002-481E-BB67-A0DBF8295FFE}" srcOrd="4" destOrd="0" presId="urn:microsoft.com/office/officeart/2005/8/layout/funnel1"/>
    <dgm:cxn modelId="{24719178-BA09-495B-BAC7-72B31E796D2A}" type="presParOf" srcId="{9FF436B2-8933-4258-9C80-39DC31F2D782}" destId="{9131C85E-61FA-4D8A-AD64-55BFF6821477}" srcOrd="5" destOrd="0" presId="urn:microsoft.com/office/officeart/2005/8/layout/funnel1"/>
    <dgm:cxn modelId="{2102501C-6847-4F1F-9DB6-F9CE2F128007}" type="presParOf" srcId="{9FF436B2-8933-4258-9C80-39DC31F2D782}" destId="{D48202C2-1942-4B56-87D1-D51AFD125F48}" srcOrd="6" destOrd="0" presId="urn:microsoft.com/office/officeart/2005/8/layout/funne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92A351-8E38-4E00-A762-B5B79D65FF9E}" type="doc">
      <dgm:prSet loTypeId="urn:microsoft.com/office/officeart/2005/8/layout/hProcess3" loCatId="process" qsTypeId="urn:microsoft.com/office/officeart/2005/8/quickstyle/simple1#3" qsCatId="simple" csTypeId="urn:microsoft.com/office/officeart/2005/8/colors/colorful5#3" csCatId="colorful" phldr="1"/>
      <dgm:spPr/>
    </dgm:pt>
    <dgm:pt modelId="{976A8B7C-3800-4E3E-8F5A-77B82112094F}">
      <dgm:prSet phldrT="[Text]"/>
      <dgm:spPr>
        <a:solidFill>
          <a:schemeClr val="tx2">
            <a:lumMod val="40000"/>
            <a:lumOff val="60000"/>
          </a:schemeClr>
        </a:solidFill>
      </dgm:spPr>
      <dgm:t>
        <a:bodyPr/>
        <a:lstStyle/>
        <a:p>
          <a:r>
            <a:rPr lang="en-US" dirty="0"/>
            <a:t>Attitudes</a:t>
          </a:r>
        </a:p>
      </dgm:t>
    </dgm:pt>
    <dgm:pt modelId="{A3C737F1-0340-442F-99F1-66528A2BA007}" type="parTrans" cxnId="{14A87E33-6EA8-4817-85CF-7776D42F9089}">
      <dgm:prSet/>
      <dgm:spPr/>
      <dgm:t>
        <a:bodyPr/>
        <a:lstStyle/>
        <a:p>
          <a:endParaRPr lang="en-US"/>
        </a:p>
      </dgm:t>
    </dgm:pt>
    <dgm:pt modelId="{B20A27F6-9BEF-4F19-B0CA-884DB076410E}" type="sibTrans" cxnId="{14A87E33-6EA8-4817-85CF-7776D42F9089}">
      <dgm:prSet/>
      <dgm:spPr/>
      <dgm:t>
        <a:bodyPr/>
        <a:lstStyle/>
        <a:p>
          <a:endParaRPr lang="en-US"/>
        </a:p>
      </dgm:t>
    </dgm:pt>
    <dgm:pt modelId="{9B275EC9-7759-4E2D-9C74-243DED06B06B}">
      <dgm:prSet phldrT="[Text]"/>
      <dgm:spPr>
        <a:solidFill>
          <a:schemeClr val="tx2">
            <a:lumMod val="40000"/>
            <a:lumOff val="60000"/>
          </a:schemeClr>
        </a:solidFill>
      </dgm:spPr>
      <dgm:t>
        <a:bodyPr/>
        <a:lstStyle/>
        <a:p>
          <a:r>
            <a:rPr lang="en-US" i="1" dirty="0"/>
            <a:t>Predict</a:t>
          </a:r>
        </a:p>
      </dgm:t>
    </dgm:pt>
    <dgm:pt modelId="{FE312F5B-21C4-46F3-80EB-68F8DFC33D54}" type="parTrans" cxnId="{B174EB06-F3E5-400D-AD7D-133BC4928BAA}">
      <dgm:prSet/>
      <dgm:spPr/>
      <dgm:t>
        <a:bodyPr/>
        <a:lstStyle/>
        <a:p>
          <a:endParaRPr lang="en-US"/>
        </a:p>
      </dgm:t>
    </dgm:pt>
    <dgm:pt modelId="{0B277C97-1ECB-43DF-95B9-CA5EA0780AB5}" type="sibTrans" cxnId="{B174EB06-F3E5-400D-AD7D-133BC4928BAA}">
      <dgm:prSet/>
      <dgm:spPr/>
      <dgm:t>
        <a:bodyPr/>
        <a:lstStyle/>
        <a:p>
          <a:endParaRPr lang="en-US"/>
        </a:p>
      </dgm:t>
    </dgm:pt>
    <dgm:pt modelId="{9C6627D1-D8E4-41D2-AD80-E78E5A6D1DFA}">
      <dgm:prSet phldrT="[Text]"/>
      <dgm:spPr>
        <a:solidFill>
          <a:schemeClr val="tx2">
            <a:lumMod val="40000"/>
            <a:lumOff val="60000"/>
          </a:schemeClr>
        </a:solidFill>
      </dgm:spPr>
      <dgm:t>
        <a:bodyPr/>
        <a:lstStyle/>
        <a:p>
          <a:r>
            <a:rPr lang="en-US" dirty="0"/>
            <a:t>Behavior</a:t>
          </a:r>
        </a:p>
      </dgm:t>
    </dgm:pt>
    <dgm:pt modelId="{2830A9B5-BD36-4028-8B87-846D59AFDA01}" type="parTrans" cxnId="{5940E7A7-85B4-4772-9DDB-B2D1678D4CD1}">
      <dgm:prSet/>
      <dgm:spPr/>
      <dgm:t>
        <a:bodyPr/>
        <a:lstStyle/>
        <a:p>
          <a:endParaRPr lang="en-US"/>
        </a:p>
      </dgm:t>
    </dgm:pt>
    <dgm:pt modelId="{27CF0D30-8C89-4026-AC14-B8CB4107EB1E}" type="sibTrans" cxnId="{5940E7A7-85B4-4772-9DDB-B2D1678D4CD1}">
      <dgm:prSet/>
      <dgm:spPr/>
      <dgm:t>
        <a:bodyPr/>
        <a:lstStyle/>
        <a:p>
          <a:endParaRPr lang="en-US"/>
        </a:p>
      </dgm:t>
    </dgm:pt>
    <dgm:pt modelId="{90343682-FF25-4204-83B8-3558183E7C63}" type="pres">
      <dgm:prSet presAssocID="{BD92A351-8E38-4E00-A762-B5B79D65FF9E}" presName="Name0" presStyleCnt="0">
        <dgm:presLayoutVars>
          <dgm:dir/>
          <dgm:animLvl val="lvl"/>
          <dgm:resizeHandles val="exact"/>
        </dgm:presLayoutVars>
      </dgm:prSet>
      <dgm:spPr/>
    </dgm:pt>
    <dgm:pt modelId="{BE9C0CB5-E2BA-4740-A869-0379C64A30B2}" type="pres">
      <dgm:prSet presAssocID="{BD92A351-8E38-4E00-A762-B5B79D65FF9E}" presName="dummy" presStyleCnt="0"/>
      <dgm:spPr/>
    </dgm:pt>
    <dgm:pt modelId="{C9CBF569-9BA7-4F47-8E9C-EAE2FF09D28B}" type="pres">
      <dgm:prSet presAssocID="{BD92A351-8E38-4E00-A762-B5B79D65FF9E}" presName="linH" presStyleCnt="0"/>
      <dgm:spPr/>
    </dgm:pt>
    <dgm:pt modelId="{C93AC9B3-9FEB-48E6-880B-883142389810}" type="pres">
      <dgm:prSet presAssocID="{BD92A351-8E38-4E00-A762-B5B79D65FF9E}" presName="padding1" presStyleCnt="0"/>
      <dgm:spPr/>
    </dgm:pt>
    <dgm:pt modelId="{B7D0B2A1-8653-4CA5-938D-C45EC444DDE3}" type="pres">
      <dgm:prSet presAssocID="{976A8B7C-3800-4E3E-8F5A-77B82112094F}" presName="linV" presStyleCnt="0"/>
      <dgm:spPr/>
    </dgm:pt>
    <dgm:pt modelId="{69578F54-7325-432D-A1E0-9B1EE9233FF8}" type="pres">
      <dgm:prSet presAssocID="{976A8B7C-3800-4E3E-8F5A-77B82112094F}" presName="spVertical1" presStyleCnt="0"/>
      <dgm:spPr/>
    </dgm:pt>
    <dgm:pt modelId="{6E60A917-1427-40EA-9E3E-B32F9FA17F8C}" type="pres">
      <dgm:prSet presAssocID="{976A8B7C-3800-4E3E-8F5A-77B82112094F}" presName="parTx" presStyleLbl="revTx" presStyleIdx="0" presStyleCnt="3">
        <dgm:presLayoutVars>
          <dgm:chMax val="0"/>
          <dgm:chPref val="0"/>
          <dgm:bulletEnabled val="1"/>
        </dgm:presLayoutVars>
      </dgm:prSet>
      <dgm:spPr/>
      <dgm:t>
        <a:bodyPr/>
        <a:lstStyle/>
        <a:p>
          <a:endParaRPr lang="en-US"/>
        </a:p>
      </dgm:t>
    </dgm:pt>
    <dgm:pt modelId="{4CEF463F-D684-4C6F-AD9C-BAD4243B654A}" type="pres">
      <dgm:prSet presAssocID="{976A8B7C-3800-4E3E-8F5A-77B82112094F}" presName="spVertical2" presStyleCnt="0"/>
      <dgm:spPr/>
    </dgm:pt>
    <dgm:pt modelId="{0DE5E8BF-74FD-4A72-AEFA-7C0DFA26C094}" type="pres">
      <dgm:prSet presAssocID="{976A8B7C-3800-4E3E-8F5A-77B82112094F}" presName="spVertical3" presStyleCnt="0"/>
      <dgm:spPr/>
    </dgm:pt>
    <dgm:pt modelId="{7FA60834-96A0-4134-90F9-CD2EED856497}" type="pres">
      <dgm:prSet presAssocID="{B20A27F6-9BEF-4F19-B0CA-884DB076410E}" presName="space" presStyleCnt="0"/>
      <dgm:spPr/>
    </dgm:pt>
    <dgm:pt modelId="{5B31DCE4-E35B-423D-999C-4AE5CE5D365E}" type="pres">
      <dgm:prSet presAssocID="{9B275EC9-7759-4E2D-9C74-243DED06B06B}" presName="linV" presStyleCnt="0"/>
      <dgm:spPr/>
    </dgm:pt>
    <dgm:pt modelId="{D77BC283-D017-47AC-B26C-B33212106A11}" type="pres">
      <dgm:prSet presAssocID="{9B275EC9-7759-4E2D-9C74-243DED06B06B}" presName="spVertical1" presStyleCnt="0"/>
      <dgm:spPr/>
    </dgm:pt>
    <dgm:pt modelId="{D29CA84A-C81B-4877-87C4-A1CCD1442297}" type="pres">
      <dgm:prSet presAssocID="{9B275EC9-7759-4E2D-9C74-243DED06B06B}" presName="parTx" presStyleLbl="revTx" presStyleIdx="1" presStyleCnt="3">
        <dgm:presLayoutVars>
          <dgm:chMax val="0"/>
          <dgm:chPref val="0"/>
          <dgm:bulletEnabled val="1"/>
        </dgm:presLayoutVars>
      </dgm:prSet>
      <dgm:spPr/>
      <dgm:t>
        <a:bodyPr/>
        <a:lstStyle/>
        <a:p>
          <a:endParaRPr lang="en-US"/>
        </a:p>
      </dgm:t>
    </dgm:pt>
    <dgm:pt modelId="{B672B5E9-84A0-4FED-BC74-F11C9C36F618}" type="pres">
      <dgm:prSet presAssocID="{9B275EC9-7759-4E2D-9C74-243DED06B06B}" presName="spVertical2" presStyleCnt="0"/>
      <dgm:spPr/>
    </dgm:pt>
    <dgm:pt modelId="{0CA9A4ED-FB0B-4A55-8B5D-036CC2692D15}" type="pres">
      <dgm:prSet presAssocID="{9B275EC9-7759-4E2D-9C74-243DED06B06B}" presName="spVertical3" presStyleCnt="0"/>
      <dgm:spPr/>
    </dgm:pt>
    <dgm:pt modelId="{8604445B-1286-40FF-8FF5-2591A6D320DC}" type="pres">
      <dgm:prSet presAssocID="{0B277C97-1ECB-43DF-95B9-CA5EA0780AB5}" presName="space" presStyleCnt="0"/>
      <dgm:spPr/>
    </dgm:pt>
    <dgm:pt modelId="{FD7F41A5-3333-46E8-BD23-15728BB66C5A}" type="pres">
      <dgm:prSet presAssocID="{9C6627D1-D8E4-41D2-AD80-E78E5A6D1DFA}" presName="linV" presStyleCnt="0"/>
      <dgm:spPr/>
    </dgm:pt>
    <dgm:pt modelId="{AA25484C-1CE3-4195-8495-5D9C50CCDAD9}" type="pres">
      <dgm:prSet presAssocID="{9C6627D1-D8E4-41D2-AD80-E78E5A6D1DFA}" presName="spVertical1" presStyleCnt="0"/>
      <dgm:spPr/>
    </dgm:pt>
    <dgm:pt modelId="{BC51AE18-C28E-4DCD-95E9-5294312B26A2}" type="pres">
      <dgm:prSet presAssocID="{9C6627D1-D8E4-41D2-AD80-E78E5A6D1DFA}" presName="parTx" presStyleLbl="revTx" presStyleIdx="2" presStyleCnt="3">
        <dgm:presLayoutVars>
          <dgm:chMax val="0"/>
          <dgm:chPref val="0"/>
          <dgm:bulletEnabled val="1"/>
        </dgm:presLayoutVars>
      </dgm:prSet>
      <dgm:spPr/>
      <dgm:t>
        <a:bodyPr/>
        <a:lstStyle/>
        <a:p>
          <a:endParaRPr lang="en-US"/>
        </a:p>
      </dgm:t>
    </dgm:pt>
    <dgm:pt modelId="{EC7A8EE2-03D9-440D-9DD5-D05637F09344}" type="pres">
      <dgm:prSet presAssocID="{9C6627D1-D8E4-41D2-AD80-E78E5A6D1DFA}" presName="spVertical2" presStyleCnt="0"/>
      <dgm:spPr/>
    </dgm:pt>
    <dgm:pt modelId="{468AB22C-B42C-4FE9-9CA5-7D093AC8CF96}" type="pres">
      <dgm:prSet presAssocID="{9C6627D1-D8E4-41D2-AD80-E78E5A6D1DFA}" presName="spVertical3" presStyleCnt="0"/>
      <dgm:spPr/>
    </dgm:pt>
    <dgm:pt modelId="{5031956C-CFDD-45F4-9604-5B1FFDAC116D}" type="pres">
      <dgm:prSet presAssocID="{BD92A351-8E38-4E00-A762-B5B79D65FF9E}" presName="padding2" presStyleCnt="0"/>
      <dgm:spPr/>
    </dgm:pt>
    <dgm:pt modelId="{C6928A71-438E-4489-8B0D-205046AB2067}" type="pres">
      <dgm:prSet presAssocID="{BD92A351-8E38-4E00-A762-B5B79D65FF9E}" presName="negArrow" presStyleCnt="0"/>
      <dgm:spPr/>
    </dgm:pt>
    <dgm:pt modelId="{26287EA9-F239-4438-973E-A8BBA5C39D47}" type="pres">
      <dgm:prSet presAssocID="{BD92A351-8E38-4E00-A762-B5B79D65FF9E}" presName="backgroundArrow" presStyleLbl="node1" presStyleIdx="0" presStyleCnt="1" custLinFactNeighborY="-15983"/>
      <dgm:spPr>
        <a:solidFill>
          <a:schemeClr val="tx2">
            <a:lumMod val="60000"/>
            <a:lumOff val="40000"/>
          </a:schemeClr>
        </a:solidFill>
        <a:ln>
          <a:solidFill>
            <a:schemeClr val="tx1">
              <a:lumMod val="65000"/>
              <a:lumOff val="35000"/>
            </a:schemeClr>
          </a:solidFill>
        </a:ln>
      </dgm:spPr>
    </dgm:pt>
  </dgm:ptLst>
  <dgm:cxnLst>
    <dgm:cxn modelId="{CE893228-5741-47FC-B052-7884A17D72EB}" type="presOf" srcId="{9B275EC9-7759-4E2D-9C74-243DED06B06B}" destId="{D29CA84A-C81B-4877-87C4-A1CCD1442297}" srcOrd="0" destOrd="0" presId="urn:microsoft.com/office/officeart/2005/8/layout/hProcess3"/>
    <dgm:cxn modelId="{B174EB06-F3E5-400D-AD7D-133BC4928BAA}" srcId="{BD92A351-8E38-4E00-A762-B5B79D65FF9E}" destId="{9B275EC9-7759-4E2D-9C74-243DED06B06B}" srcOrd="1" destOrd="0" parTransId="{FE312F5B-21C4-46F3-80EB-68F8DFC33D54}" sibTransId="{0B277C97-1ECB-43DF-95B9-CA5EA0780AB5}"/>
    <dgm:cxn modelId="{14A87E33-6EA8-4817-85CF-7776D42F9089}" srcId="{BD92A351-8E38-4E00-A762-B5B79D65FF9E}" destId="{976A8B7C-3800-4E3E-8F5A-77B82112094F}" srcOrd="0" destOrd="0" parTransId="{A3C737F1-0340-442F-99F1-66528A2BA007}" sibTransId="{B20A27F6-9BEF-4F19-B0CA-884DB076410E}"/>
    <dgm:cxn modelId="{1B78C336-A064-4F6E-A910-B63E9E9F76CC}" type="presOf" srcId="{BD92A351-8E38-4E00-A762-B5B79D65FF9E}" destId="{90343682-FF25-4204-83B8-3558183E7C63}" srcOrd="0" destOrd="0" presId="urn:microsoft.com/office/officeart/2005/8/layout/hProcess3"/>
    <dgm:cxn modelId="{39B6CB17-9CDA-4560-AAEB-8BA26FDB887B}" type="presOf" srcId="{976A8B7C-3800-4E3E-8F5A-77B82112094F}" destId="{6E60A917-1427-40EA-9E3E-B32F9FA17F8C}" srcOrd="0" destOrd="0" presId="urn:microsoft.com/office/officeart/2005/8/layout/hProcess3"/>
    <dgm:cxn modelId="{5940E7A7-85B4-4772-9DDB-B2D1678D4CD1}" srcId="{BD92A351-8E38-4E00-A762-B5B79D65FF9E}" destId="{9C6627D1-D8E4-41D2-AD80-E78E5A6D1DFA}" srcOrd="2" destOrd="0" parTransId="{2830A9B5-BD36-4028-8B87-846D59AFDA01}" sibTransId="{27CF0D30-8C89-4026-AC14-B8CB4107EB1E}"/>
    <dgm:cxn modelId="{529F6750-9C2C-4663-B19D-5CC24BCE901D}" type="presOf" srcId="{9C6627D1-D8E4-41D2-AD80-E78E5A6D1DFA}" destId="{BC51AE18-C28E-4DCD-95E9-5294312B26A2}" srcOrd="0" destOrd="0" presId="urn:microsoft.com/office/officeart/2005/8/layout/hProcess3"/>
    <dgm:cxn modelId="{D247B7C7-D769-40BD-A8EC-6AE5E9003279}" type="presParOf" srcId="{90343682-FF25-4204-83B8-3558183E7C63}" destId="{BE9C0CB5-E2BA-4740-A869-0379C64A30B2}" srcOrd="0" destOrd="0" presId="urn:microsoft.com/office/officeart/2005/8/layout/hProcess3"/>
    <dgm:cxn modelId="{1EC3693E-9254-4B97-A7A3-16FC06855BDC}" type="presParOf" srcId="{90343682-FF25-4204-83B8-3558183E7C63}" destId="{C9CBF569-9BA7-4F47-8E9C-EAE2FF09D28B}" srcOrd="1" destOrd="0" presId="urn:microsoft.com/office/officeart/2005/8/layout/hProcess3"/>
    <dgm:cxn modelId="{4F87F8CC-7A15-4AA7-A20D-6165449CE045}" type="presParOf" srcId="{C9CBF569-9BA7-4F47-8E9C-EAE2FF09D28B}" destId="{C93AC9B3-9FEB-48E6-880B-883142389810}" srcOrd="0" destOrd="0" presId="urn:microsoft.com/office/officeart/2005/8/layout/hProcess3"/>
    <dgm:cxn modelId="{0D49E879-41D0-48A0-9200-BFB19647ACEB}" type="presParOf" srcId="{C9CBF569-9BA7-4F47-8E9C-EAE2FF09D28B}" destId="{B7D0B2A1-8653-4CA5-938D-C45EC444DDE3}" srcOrd="1" destOrd="0" presId="urn:microsoft.com/office/officeart/2005/8/layout/hProcess3"/>
    <dgm:cxn modelId="{679F1687-1A50-4B2E-A4C1-9256F899402F}" type="presParOf" srcId="{B7D0B2A1-8653-4CA5-938D-C45EC444DDE3}" destId="{69578F54-7325-432D-A1E0-9B1EE9233FF8}" srcOrd="0" destOrd="0" presId="urn:microsoft.com/office/officeart/2005/8/layout/hProcess3"/>
    <dgm:cxn modelId="{0C31767D-FE84-492B-9AFC-7E705DEB7B51}" type="presParOf" srcId="{B7D0B2A1-8653-4CA5-938D-C45EC444DDE3}" destId="{6E60A917-1427-40EA-9E3E-B32F9FA17F8C}" srcOrd="1" destOrd="0" presId="urn:microsoft.com/office/officeart/2005/8/layout/hProcess3"/>
    <dgm:cxn modelId="{EA94A44D-16BC-4212-8472-004ADDCD4EB1}" type="presParOf" srcId="{B7D0B2A1-8653-4CA5-938D-C45EC444DDE3}" destId="{4CEF463F-D684-4C6F-AD9C-BAD4243B654A}" srcOrd="2" destOrd="0" presId="urn:microsoft.com/office/officeart/2005/8/layout/hProcess3"/>
    <dgm:cxn modelId="{1F1FB401-84EB-4B98-BBF9-CB5BE50A9321}" type="presParOf" srcId="{B7D0B2A1-8653-4CA5-938D-C45EC444DDE3}" destId="{0DE5E8BF-74FD-4A72-AEFA-7C0DFA26C094}" srcOrd="3" destOrd="0" presId="urn:microsoft.com/office/officeart/2005/8/layout/hProcess3"/>
    <dgm:cxn modelId="{F2688CBE-F395-4F9B-B871-A6FB82FCD5A2}" type="presParOf" srcId="{C9CBF569-9BA7-4F47-8E9C-EAE2FF09D28B}" destId="{7FA60834-96A0-4134-90F9-CD2EED856497}" srcOrd="2" destOrd="0" presId="urn:microsoft.com/office/officeart/2005/8/layout/hProcess3"/>
    <dgm:cxn modelId="{888898A6-38FC-470A-B430-4AE8CA0CCE81}" type="presParOf" srcId="{C9CBF569-9BA7-4F47-8E9C-EAE2FF09D28B}" destId="{5B31DCE4-E35B-423D-999C-4AE5CE5D365E}" srcOrd="3" destOrd="0" presId="urn:microsoft.com/office/officeart/2005/8/layout/hProcess3"/>
    <dgm:cxn modelId="{1B2213A0-FAA0-4062-9074-DEF24FAD6C42}" type="presParOf" srcId="{5B31DCE4-E35B-423D-999C-4AE5CE5D365E}" destId="{D77BC283-D017-47AC-B26C-B33212106A11}" srcOrd="0" destOrd="0" presId="urn:microsoft.com/office/officeart/2005/8/layout/hProcess3"/>
    <dgm:cxn modelId="{B24908A2-0511-4727-BA6A-DA5575BFCFC0}" type="presParOf" srcId="{5B31DCE4-E35B-423D-999C-4AE5CE5D365E}" destId="{D29CA84A-C81B-4877-87C4-A1CCD1442297}" srcOrd="1" destOrd="0" presId="urn:microsoft.com/office/officeart/2005/8/layout/hProcess3"/>
    <dgm:cxn modelId="{2119D511-5676-407D-938A-31770C900C4B}" type="presParOf" srcId="{5B31DCE4-E35B-423D-999C-4AE5CE5D365E}" destId="{B672B5E9-84A0-4FED-BC74-F11C9C36F618}" srcOrd="2" destOrd="0" presId="urn:microsoft.com/office/officeart/2005/8/layout/hProcess3"/>
    <dgm:cxn modelId="{B0CA9713-9243-46A9-B0A8-29893BE59124}" type="presParOf" srcId="{5B31DCE4-E35B-423D-999C-4AE5CE5D365E}" destId="{0CA9A4ED-FB0B-4A55-8B5D-036CC2692D15}" srcOrd="3" destOrd="0" presId="urn:microsoft.com/office/officeart/2005/8/layout/hProcess3"/>
    <dgm:cxn modelId="{EC60A911-7E8E-420E-8F4A-AC8E6A37A59D}" type="presParOf" srcId="{C9CBF569-9BA7-4F47-8E9C-EAE2FF09D28B}" destId="{8604445B-1286-40FF-8FF5-2591A6D320DC}" srcOrd="4" destOrd="0" presId="urn:microsoft.com/office/officeart/2005/8/layout/hProcess3"/>
    <dgm:cxn modelId="{2CF0F3AF-AED6-4079-B905-F6B4E3C23B60}" type="presParOf" srcId="{C9CBF569-9BA7-4F47-8E9C-EAE2FF09D28B}" destId="{FD7F41A5-3333-46E8-BD23-15728BB66C5A}" srcOrd="5" destOrd="0" presId="urn:microsoft.com/office/officeart/2005/8/layout/hProcess3"/>
    <dgm:cxn modelId="{C3A7845E-649C-440D-8696-DA72AFC11757}" type="presParOf" srcId="{FD7F41A5-3333-46E8-BD23-15728BB66C5A}" destId="{AA25484C-1CE3-4195-8495-5D9C50CCDAD9}" srcOrd="0" destOrd="0" presId="urn:microsoft.com/office/officeart/2005/8/layout/hProcess3"/>
    <dgm:cxn modelId="{833E1372-8527-409A-9B96-09C514FB2615}" type="presParOf" srcId="{FD7F41A5-3333-46E8-BD23-15728BB66C5A}" destId="{BC51AE18-C28E-4DCD-95E9-5294312B26A2}" srcOrd="1" destOrd="0" presId="urn:microsoft.com/office/officeart/2005/8/layout/hProcess3"/>
    <dgm:cxn modelId="{5A10FA99-0331-42B8-BF83-75AE5AF47BF1}" type="presParOf" srcId="{FD7F41A5-3333-46E8-BD23-15728BB66C5A}" destId="{EC7A8EE2-03D9-440D-9DD5-D05637F09344}" srcOrd="2" destOrd="0" presId="urn:microsoft.com/office/officeart/2005/8/layout/hProcess3"/>
    <dgm:cxn modelId="{EE61948A-878A-4166-A92C-8BB6CD87C57F}" type="presParOf" srcId="{FD7F41A5-3333-46E8-BD23-15728BB66C5A}" destId="{468AB22C-B42C-4FE9-9CA5-7D093AC8CF96}" srcOrd="3" destOrd="0" presId="urn:microsoft.com/office/officeart/2005/8/layout/hProcess3"/>
    <dgm:cxn modelId="{A3433FBC-BBF0-4413-8F97-4098614B0BBD}" type="presParOf" srcId="{C9CBF569-9BA7-4F47-8E9C-EAE2FF09D28B}" destId="{5031956C-CFDD-45F4-9604-5B1FFDAC116D}" srcOrd="6" destOrd="0" presId="urn:microsoft.com/office/officeart/2005/8/layout/hProcess3"/>
    <dgm:cxn modelId="{63FFE72C-84BF-4B11-B451-DCB9DCFDDD51}" type="presParOf" srcId="{C9CBF569-9BA7-4F47-8E9C-EAE2FF09D28B}" destId="{C6928A71-438E-4489-8B0D-205046AB2067}" srcOrd="7" destOrd="0" presId="urn:microsoft.com/office/officeart/2005/8/layout/hProcess3"/>
    <dgm:cxn modelId="{10C29D14-C7D3-4F40-BD6D-ABC9EF1A8798}" type="presParOf" srcId="{C9CBF569-9BA7-4F47-8E9C-EAE2FF09D28B}" destId="{26287EA9-F239-4438-973E-A8BBA5C39D47}" srcOrd="8"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A6CC82-1D3E-4286-B225-FC15C90C6D3A}" type="datetimeFigureOut">
              <a:rPr lang="en-US" smtClean="0"/>
              <a:t>5/3/2020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D9E45B-C843-42F4-B56F-7D82261AA9F8}" type="slidenum">
              <a:rPr lang="en-US" smtClean="0"/>
              <a:t>‹#›</a:t>
            </a:fld>
            <a:endParaRPr lang="en-US"/>
          </a:p>
        </p:txBody>
      </p:sp>
    </p:spTree>
    <p:extLst>
      <p:ext uri="{BB962C8B-B14F-4D97-AF65-F5344CB8AC3E}">
        <p14:creationId xmlns:p14="http://schemas.microsoft.com/office/powerpoint/2010/main" val="1941335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p:sp>
      <p:sp>
        <p:nvSpPr>
          <p:cNvPr id="9216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Attitudes are evaluative statements or judgments concerning objects, people, or events.  Attitudes are made up of three components.  The cognitive component is made up of the belief in the way things are.  The affective component is the more critical part of the attitude as it is calls upon the emotions or feelings.  The behavioral component describes the intention to behave in a certain way toward someone or something.    These three components work together to aid in our understanding of the complexity of an attitude.  </a:t>
            </a:r>
          </a:p>
        </p:txBody>
      </p:sp>
      <p:sp>
        <p:nvSpPr>
          <p:cNvPr id="92164"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92165"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18DBD02-C560-41C5-8F83-D7C12C303E12}" type="slidenum">
              <a:rPr lang="en-US" altLang="en-US" smtClean="0"/>
              <a:t>3</a:t>
            </a:fld>
            <a:endParaRPr lang="en-US" altLang="en-US"/>
          </a:p>
        </p:txBody>
      </p:sp>
    </p:spTree>
    <p:extLst>
      <p:ext uri="{BB962C8B-B14F-4D97-AF65-F5344CB8AC3E}">
        <p14:creationId xmlns:p14="http://schemas.microsoft.com/office/powerpoint/2010/main" val="2279106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p:sp>
      <p:sp>
        <p:nvSpPr>
          <p:cNvPr id="11059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Pay has an influence on job satisfaction but not as much as one might think.  Typically, once a worker exceeds $40,000 per year, pay has limited impact on the level of satisfied workers.   Personality tends to be a bigger influence in job satisfaction levels.  People who have a negative outlook on life tend to be less satisfied with their jobs.  In addition, workers who have a strong sense of self-evaluation are more satisfied.   </a:t>
            </a:r>
          </a:p>
        </p:txBody>
      </p:sp>
      <p:sp>
        <p:nvSpPr>
          <p:cNvPr id="110596"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10597"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A6052F-DA76-4D50-B4B2-30557E4D894D}" type="slidenum">
              <a:rPr lang="en-US" altLang="en-US" smtClean="0"/>
              <a:t>12</a:t>
            </a:fld>
            <a:endParaRPr lang="en-US" altLang="en-US"/>
          </a:p>
        </p:txBody>
      </p:sp>
    </p:spTree>
    <p:extLst>
      <p:ext uri="{BB962C8B-B14F-4D97-AF65-F5344CB8AC3E}">
        <p14:creationId xmlns:p14="http://schemas.microsoft.com/office/powerpoint/2010/main" val="25385048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p:sp>
      <p:sp>
        <p:nvSpPr>
          <p:cNvPr id="11469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When employees are satisfied with their work, there are many positive outcomes in the workplace.  However, the inverse is true as well, if employees are dissatisfied in their work, these same job outcomes will be negatively impacted.  </a:t>
            </a:r>
          </a:p>
        </p:txBody>
      </p:sp>
      <p:sp>
        <p:nvSpPr>
          <p:cNvPr id="114692"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14693"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AB82267-2684-47CB-94AA-596141163570}" type="slidenum">
              <a:rPr lang="en-US" altLang="en-US" smtClean="0"/>
              <a:t>13</a:t>
            </a:fld>
            <a:endParaRPr lang="en-US" altLang="en-US"/>
          </a:p>
        </p:txBody>
      </p:sp>
    </p:spTree>
    <p:extLst>
      <p:ext uri="{BB962C8B-B14F-4D97-AF65-F5344CB8AC3E}">
        <p14:creationId xmlns:p14="http://schemas.microsoft.com/office/powerpoint/2010/main" val="2797552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p:sp>
      <p:sp>
        <p:nvSpPr>
          <p:cNvPr id="1167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If a worker is satisfied in their job, they will remain in the job for a longer period of time than dissatisfied workers.  However, as we have seen recently, workers are willing to stay in jobs where they are not satisfied because the job market is tight due to tough economic conditions.</a:t>
            </a:r>
          </a:p>
          <a:p>
            <a:endParaRPr lang="en-US" altLang="en-US"/>
          </a:p>
          <a:p>
            <a:r>
              <a:rPr lang="en-US" altLang="en-US"/>
              <a:t>Dissatisfied workers are more likely to cause problems in the workplace by stealing, absenteeism, limiting productivity, and other negative work outcomes.</a:t>
            </a:r>
          </a:p>
        </p:txBody>
      </p:sp>
      <p:sp>
        <p:nvSpPr>
          <p:cNvPr id="116740"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16741"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3E61F2A-1085-4A9C-8142-8CEA84350EB2}" type="slidenum">
              <a:rPr lang="en-US" altLang="en-US" smtClean="0"/>
              <a:t>14</a:t>
            </a:fld>
            <a:endParaRPr lang="en-US" altLang="en-US"/>
          </a:p>
        </p:txBody>
      </p:sp>
    </p:spTree>
    <p:extLst>
      <p:ext uri="{BB962C8B-B14F-4D97-AF65-F5344CB8AC3E}">
        <p14:creationId xmlns:p14="http://schemas.microsoft.com/office/powerpoint/2010/main" val="14898979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p:sp>
      <p:sp>
        <p:nvSpPr>
          <p:cNvPr id="9421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Sometimes we observe people who will change what they say so it doesn’t contradict their behavior.    When attitudes and behaviors don’t line up, individuals will experience cognitive dissonance.  This incongruity is uncomfortable and individuals will seek to reduce the dissonance to find consistency.    </a:t>
            </a:r>
          </a:p>
          <a:p>
            <a:endParaRPr lang="en-US" altLang="en-US"/>
          </a:p>
          <a:p>
            <a:r>
              <a:rPr lang="en-US" altLang="en-US"/>
              <a:t>People are willing to live with some discomfort but the degree to which this is true depends upon the importance of the elements, how much influences the individual has in the situation, and the rewards available.</a:t>
            </a:r>
          </a:p>
          <a:p>
            <a:endParaRPr lang="en-US" altLang="en-US"/>
          </a:p>
        </p:txBody>
      </p:sp>
      <p:sp>
        <p:nvSpPr>
          <p:cNvPr id="94212"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94213"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17A9440-3C65-4D2A-B62B-816BDDBBDEA3}" type="slidenum">
              <a:rPr lang="en-US" altLang="en-US" smtClean="0"/>
              <a:t>4</a:t>
            </a:fld>
            <a:endParaRPr lang="en-US" altLang="en-US"/>
          </a:p>
        </p:txBody>
      </p:sp>
    </p:spTree>
    <p:extLst>
      <p:ext uri="{BB962C8B-B14F-4D97-AF65-F5344CB8AC3E}">
        <p14:creationId xmlns:p14="http://schemas.microsoft.com/office/powerpoint/2010/main" val="4002359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p:sp>
      <p:sp>
        <p:nvSpPr>
          <p:cNvPr id="9625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Some variables do moderate the relationship between attitude and behavior.   These factors include the importance of the attitude, the correspondence of the attitude to the behavior, the accessibility of the attitude, the existence of social pressures on behavior, and the personal and direct experience of the attitude.  </a:t>
            </a:r>
          </a:p>
          <a:p>
            <a:endParaRPr lang="en-US" altLang="en-US"/>
          </a:p>
          <a:p>
            <a:r>
              <a:rPr lang="en-US" altLang="en-US"/>
              <a:t>These variables will impact the ability to predict how a certain attitude will predict behavior.</a:t>
            </a:r>
          </a:p>
        </p:txBody>
      </p:sp>
      <p:sp>
        <p:nvSpPr>
          <p:cNvPr id="96260"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96261"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F72321A-52D7-4117-8782-BC1BC47A9CF4}" type="slidenum">
              <a:rPr lang="en-US" altLang="en-US" smtClean="0"/>
              <a:t>5</a:t>
            </a:fld>
            <a:endParaRPr lang="en-US" altLang="en-US"/>
          </a:p>
        </p:txBody>
      </p:sp>
    </p:spTree>
    <p:extLst>
      <p:ext uri="{BB962C8B-B14F-4D97-AF65-F5344CB8AC3E}">
        <p14:creationId xmlns:p14="http://schemas.microsoft.com/office/powerpoint/2010/main" val="348748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p:sp>
      <p:sp>
        <p:nvSpPr>
          <p:cNvPr id="983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Predicting behavior from attitudes is more of an art than a science.  There are many relationship factors that influence the ability to predict behavior.  Some factors include the importance of the attitudes.  The more tightly related the attitude is to values we hold dear, the stronger the relationship will be to the behavior.  Also, the stronger the match between attitude and behavior, the stronger the relationship.  </a:t>
            </a:r>
          </a:p>
          <a:p>
            <a:endParaRPr lang="en-US" altLang="en-US"/>
          </a:p>
          <a:p>
            <a:r>
              <a:rPr lang="en-US" altLang="en-US"/>
              <a:t>Attitudes that are frequently expressed, based on experience or where there is high social pressure, will also have a stronger relationship to the resulting behaviors. </a:t>
            </a:r>
          </a:p>
        </p:txBody>
      </p:sp>
      <p:sp>
        <p:nvSpPr>
          <p:cNvPr id="98308"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98309"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F6093BE-CCCD-4230-A368-4AA75C6D6F8A}" type="slidenum">
              <a:rPr lang="en-US" altLang="en-US" smtClean="0"/>
              <a:t>6</a:t>
            </a:fld>
            <a:endParaRPr lang="en-US" altLang="en-US"/>
          </a:p>
        </p:txBody>
      </p:sp>
    </p:spTree>
    <p:extLst>
      <p:ext uri="{BB962C8B-B14F-4D97-AF65-F5344CB8AC3E}">
        <p14:creationId xmlns:p14="http://schemas.microsoft.com/office/powerpoint/2010/main" val="29908461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p:sp>
      <p:sp>
        <p:nvSpPr>
          <p:cNvPr id="10035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field of Organizational Behavior focuses on how attitudes will influence the workplace.  There are several major job attitudes we will look at throughout the book.  The first is job satisfaction, which is the positive feeling about the job resulting from an evaluation of its characteristics.  The second is job involvement.  Job involvement looks at the degree of psychological identification with the job.  An additional job attitude is psychological empowerment, the belief in the degree of influence over the job, competence in the job, and job meaningfulness.</a:t>
            </a:r>
          </a:p>
        </p:txBody>
      </p:sp>
      <p:sp>
        <p:nvSpPr>
          <p:cNvPr id="100356"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00357"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1430FD2-3551-4337-9A3E-FC4471DB5A53}" type="slidenum">
              <a:rPr lang="en-US" altLang="en-US" smtClean="0"/>
              <a:t>7</a:t>
            </a:fld>
            <a:endParaRPr lang="en-US" altLang="en-US"/>
          </a:p>
        </p:txBody>
      </p:sp>
    </p:spTree>
    <p:extLst>
      <p:ext uri="{BB962C8B-B14F-4D97-AF65-F5344CB8AC3E}">
        <p14:creationId xmlns:p14="http://schemas.microsoft.com/office/powerpoint/2010/main" val="867562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p:sp>
      <p:sp>
        <p:nvSpPr>
          <p:cNvPr id="102403"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 very important job attitude is organizational commitment or identifying with a particular organization and its goals.  There are three dimensions to this job attitude – affective, continuance commitment, and normative.  Organizational commitment has been found to have some relationship to performance and in particular for new employees.  Over the years, this may be losing importance as people are tending to be more loyal to their profession than to a given employer.</a:t>
            </a:r>
          </a:p>
        </p:txBody>
      </p:sp>
      <p:sp>
        <p:nvSpPr>
          <p:cNvPr id="102404"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02405"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F7A9DF1-6E30-43F5-9D20-9DB59BF824FD}" type="slidenum">
              <a:rPr lang="en-US" altLang="en-US" smtClean="0"/>
              <a:t>8</a:t>
            </a:fld>
            <a:endParaRPr lang="en-US" altLang="en-US"/>
          </a:p>
        </p:txBody>
      </p:sp>
    </p:spTree>
    <p:extLst>
      <p:ext uri="{BB962C8B-B14F-4D97-AF65-F5344CB8AC3E}">
        <p14:creationId xmlns:p14="http://schemas.microsoft.com/office/powerpoint/2010/main" val="379278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p:sp>
      <p:sp>
        <p:nvSpPr>
          <p:cNvPr id="10445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Perceived Organizational Support is the degree to which employees believe the organization values their contribution and cares about their well-being. Perception of fairness is a key factor in determining employees’ willingness to work hard for the organization.</a:t>
            </a:r>
          </a:p>
          <a:p>
            <a:endParaRPr lang="en-US" altLang="en-US"/>
          </a:p>
          <a:p>
            <a:r>
              <a:rPr lang="en-US" altLang="en-US"/>
              <a:t>Employee Engagement goes beyond just job satisfaction and includes involvement and enthusiasm for the job.  The more engaged the worker is, the more passionate they will be about their work.</a:t>
            </a:r>
          </a:p>
          <a:p>
            <a:r>
              <a:rPr lang="en-US" altLang="en-US"/>
              <a:t> </a:t>
            </a:r>
          </a:p>
        </p:txBody>
      </p:sp>
      <p:sp>
        <p:nvSpPr>
          <p:cNvPr id="104452"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04453"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294D34-81A7-4E32-ACD1-D6C5A19CAA6C}" type="slidenum">
              <a:rPr lang="en-US" altLang="en-US" smtClean="0"/>
              <a:t>9</a:t>
            </a:fld>
            <a:endParaRPr lang="en-US" altLang="en-US"/>
          </a:p>
        </p:txBody>
      </p:sp>
    </p:spTree>
    <p:extLst>
      <p:ext uri="{BB962C8B-B14F-4D97-AF65-F5344CB8AC3E}">
        <p14:creationId xmlns:p14="http://schemas.microsoft.com/office/powerpoint/2010/main" val="39677299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p:sp>
      <p:sp>
        <p:nvSpPr>
          <p:cNvPr id="10649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There is a high degree of overlap between the different job attitudes.  If a worker has higher job satisfaction, they tend to be more engaged and show a stronger commitment to the organization.  Researchers are looking into trying to find ways to measure the different attitudes to get at their distinctiveness.</a:t>
            </a:r>
          </a:p>
          <a:p>
            <a:endParaRPr lang="en-US" altLang="en-US"/>
          </a:p>
        </p:txBody>
      </p:sp>
      <p:sp>
        <p:nvSpPr>
          <p:cNvPr id="106500"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06501"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E6595CD-C892-471D-9859-CB3887245A55}" type="slidenum">
              <a:rPr lang="en-US" altLang="en-US" smtClean="0"/>
              <a:t>10</a:t>
            </a:fld>
            <a:endParaRPr lang="en-US" altLang="en-US"/>
          </a:p>
        </p:txBody>
      </p:sp>
    </p:spTree>
    <p:extLst>
      <p:ext uri="{BB962C8B-B14F-4D97-AF65-F5344CB8AC3E}">
        <p14:creationId xmlns:p14="http://schemas.microsoft.com/office/powerpoint/2010/main" val="13454160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p:sp>
      <p:sp>
        <p:nvSpPr>
          <p:cNvPr id="1085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Job satisfaction is defined as a positive feeling about a job resulting from an evaluation of its characteristics.    This is an important job attitude because it incorporates so many of the other measures.  There are multiple ways to measure job satisfaction, but the most accurate way is to ask the question if people are satisfied in their jobs and provide them with a scale to report their degree of satisfaction.    </a:t>
            </a:r>
          </a:p>
          <a:p>
            <a:endParaRPr lang="en-US" altLang="en-US"/>
          </a:p>
          <a:p>
            <a:r>
              <a:rPr lang="en-US" altLang="en-US"/>
              <a:t>People are generally satisfied in their jobs in the United States, but over the last several years, job satisfaction has been decreasing.   When work is divided up into facets, results vary.  Typically, workers are more satisfied with the work itself and coworkers, while remaining less satisfied with promotion and pay.</a:t>
            </a:r>
          </a:p>
          <a:p>
            <a:endParaRPr lang="en-US" altLang="en-US"/>
          </a:p>
        </p:txBody>
      </p:sp>
      <p:sp>
        <p:nvSpPr>
          <p:cNvPr id="108548" name="Footer Placeholder 3"/>
          <p:cNvSpPr>
            <a:spLocks noGrp="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(c) 2008 Prentice-Hall, All rights reserved.</a:t>
            </a:r>
          </a:p>
        </p:txBody>
      </p:sp>
      <p:sp>
        <p:nvSpPr>
          <p:cNvPr id="108549" name="Slide Number Placeholder 4"/>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A0D70122-A5CF-4FA0-96BB-20D26119FB12}" type="slidenum">
              <a:rPr lang="en-US" altLang="en-US" smtClean="0"/>
              <a:t>11</a:t>
            </a:fld>
            <a:endParaRPr lang="en-US" altLang="en-US"/>
          </a:p>
        </p:txBody>
      </p:sp>
    </p:spTree>
    <p:extLst>
      <p:ext uri="{BB962C8B-B14F-4D97-AF65-F5344CB8AC3E}">
        <p14:creationId xmlns:p14="http://schemas.microsoft.com/office/powerpoint/2010/main" val="3834806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037358-3084-4501-85BF-0AC1FA339F0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82DF0-8212-4D30-A209-05A725CDF1F1}" type="slidenum">
              <a:rPr lang="en-US" smtClean="0"/>
              <a:t>‹#›</a:t>
            </a:fld>
            <a:endParaRPr lang="en-US"/>
          </a:p>
        </p:txBody>
      </p:sp>
    </p:spTree>
    <p:extLst>
      <p:ext uri="{BB962C8B-B14F-4D97-AF65-F5344CB8AC3E}">
        <p14:creationId xmlns:p14="http://schemas.microsoft.com/office/powerpoint/2010/main" val="22293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037358-3084-4501-85BF-0AC1FA339F0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82DF0-8212-4D30-A209-05A725CDF1F1}" type="slidenum">
              <a:rPr lang="en-US" smtClean="0"/>
              <a:t>‹#›</a:t>
            </a:fld>
            <a:endParaRPr lang="en-US"/>
          </a:p>
        </p:txBody>
      </p:sp>
    </p:spTree>
    <p:extLst>
      <p:ext uri="{BB962C8B-B14F-4D97-AF65-F5344CB8AC3E}">
        <p14:creationId xmlns:p14="http://schemas.microsoft.com/office/powerpoint/2010/main" val="474305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037358-3084-4501-85BF-0AC1FA339F0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82DF0-8212-4D30-A209-05A725CDF1F1}" type="slidenum">
              <a:rPr lang="en-US" smtClean="0"/>
              <a:t>‹#›</a:t>
            </a:fld>
            <a:endParaRPr lang="en-US"/>
          </a:p>
        </p:txBody>
      </p:sp>
    </p:spTree>
    <p:extLst>
      <p:ext uri="{BB962C8B-B14F-4D97-AF65-F5344CB8AC3E}">
        <p14:creationId xmlns:p14="http://schemas.microsoft.com/office/powerpoint/2010/main" val="2591643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037358-3084-4501-85BF-0AC1FA339F0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82DF0-8212-4D30-A209-05A725CDF1F1}" type="slidenum">
              <a:rPr lang="en-US" smtClean="0"/>
              <a:t>‹#›</a:t>
            </a:fld>
            <a:endParaRPr lang="en-US"/>
          </a:p>
        </p:txBody>
      </p:sp>
    </p:spTree>
    <p:extLst>
      <p:ext uri="{BB962C8B-B14F-4D97-AF65-F5344CB8AC3E}">
        <p14:creationId xmlns:p14="http://schemas.microsoft.com/office/powerpoint/2010/main" val="1489292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037358-3084-4501-85BF-0AC1FA339F0D}" type="datetimeFigureOut">
              <a:rPr lang="en-US" smtClean="0"/>
              <a:t>5/3/2020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82DF0-8212-4D30-A209-05A725CDF1F1}" type="slidenum">
              <a:rPr lang="en-US" smtClean="0"/>
              <a:t>‹#›</a:t>
            </a:fld>
            <a:endParaRPr lang="en-US"/>
          </a:p>
        </p:txBody>
      </p:sp>
    </p:spTree>
    <p:extLst>
      <p:ext uri="{BB962C8B-B14F-4D97-AF65-F5344CB8AC3E}">
        <p14:creationId xmlns:p14="http://schemas.microsoft.com/office/powerpoint/2010/main" val="556551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037358-3084-4501-85BF-0AC1FA339F0D}"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782DF0-8212-4D30-A209-05A725CDF1F1}" type="slidenum">
              <a:rPr lang="en-US" smtClean="0"/>
              <a:t>‹#›</a:t>
            </a:fld>
            <a:endParaRPr lang="en-US"/>
          </a:p>
        </p:txBody>
      </p:sp>
    </p:spTree>
    <p:extLst>
      <p:ext uri="{BB962C8B-B14F-4D97-AF65-F5344CB8AC3E}">
        <p14:creationId xmlns:p14="http://schemas.microsoft.com/office/powerpoint/2010/main" val="7926236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037358-3084-4501-85BF-0AC1FA339F0D}" type="datetimeFigureOut">
              <a:rPr lang="en-US" smtClean="0"/>
              <a:t>5/3/2020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782DF0-8212-4D30-A209-05A725CDF1F1}" type="slidenum">
              <a:rPr lang="en-US" smtClean="0"/>
              <a:t>‹#›</a:t>
            </a:fld>
            <a:endParaRPr lang="en-US"/>
          </a:p>
        </p:txBody>
      </p:sp>
    </p:spTree>
    <p:extLst>
      <p:ext uri="{BB962C8B-B14F-4D97-AF65-F5344CB8AC3E}">
        <p14:creationId xmlns:p14="http://schemas.microsoft.com/office/powerpoint/2010/main" val="4129059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037358-3084-4501-85BF-0AC1FA339F0D}" type="datetimeFigureOut">
              <a:rPr lang="en-US" smtClean="0"/>
              <a:t>5/3/2020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782DF0-8212-4D30-A209-05A725CDF1F1}" type="slidenum">
              <a:rPr lang="en-US" smtClean="0"/>
              <a:t>‹#›</a:t>
            </a:fld>
            <a:endParaRPr lang="en-US"/>
          </a:p>
        </p:txBody>
      </p:sp>
    </p:spTree>
    <p:extLst>
      <p:ext uri="{BB962C8B-B14F-4D97-AF65-F5344CB8AC3E}">
        <p14:creationId xmlns:p14="http://schemas.microsoft.com/office/powerpoint/2010/main" val="938850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037358-3084-4501-85BF-0AC1FA339F0D}" type="datetimeFigureOut">
              <a:rPr lang="en-US" smtClean="0"/>
              <a:t>5/3/2020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782DF0-8212-4D30-A209-05A725CDF1F1}" type="slidenum">
              <a:rPr lang="en-US" smtClean="0"/>
              <a:t>‹#›</a:t>
            </a:fld>
            <a:endParaRPr lang="en-US"/>
          </a:p>
        </p:txBody>
      </p:sp>
    </p:spTree>
    <p:extLst>
      <p:ext uri="{BB962C8B-B14F-4D97-AF65-F5344CB8AC3E}">
        <p14:creationId xmlns:p14="http://schemas.microsoft.com/office/powerpoint/2010/main" val="1912788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037358-3084-4501-85BF-0AC1FA339F0D}"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782DF0-8212-4D30-A209-05A725CDF1F1}" type="slidenum">
              <a:rPr lang="en-US" smtClean="0"/>
              <a:t>‹#›</a:t>
            </a:fld>
            <a:endParaRPr lang="en-US"/>
          </a:p>
        </p:txBody>
      </p:sp>
    </p:spTree>
    <p:extLst>
      <p:ext uri="{BB962C8B-B14F-4D97-AF65-F5344CB8AC3E}">
        <p14:creationId xmlns:p14="http://schemas.microsoft.com/office/powerpoint/2010/main" val="3935891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037358-3084-4501-85BF-0AC1FA339F0D}" type="datetimeFigureOut">
              <a:rPr lang="en-US" smtClean="0"/>
              <a:t>5/3/2020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782DF0-8212-4D30-A209-05A725CDF1F1}" type="slidenum">
              <a:rPr lang="en-US" smtClean="0"/>
              <a:t>‹#›</a:t>
            </a:fld>
            <a:endParaRPr lang="en-US"/>
          </a:p>
        </p:txBody>
      </p:sp>
    </p:spTree>
    <p:extLst>
      <p:ext uri="{BB962C8B-B14F-4D97-AF65-F5344CB8AC3E}">
        <p14:creationId xmlns:p14="http://schemas.microsoft.com/office/powerpoint/2010/main" val="3879622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037358-3084-4501-85BF-0AC1FA339F0D}" type="datetimeFigureOut">
              <a:rPr lang="en-US" smtClean="0"/>
              <a:t>5/3/2020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782DF0-8212-4D30-A209-05A725CDF1F1}" type="slidenum">
              <a:rPr lang="en-US" smtClean="0"/>
              <a:t>‹#›</a:t>
            </a:fld>
            <a:endParaRPr lang="en-US"/>
          </a:p>
        </p:txBody>
      </p:sp>
    </p:spTree>
    <p:extLst>
      <p:ext uri="{BB962C8B-B14F-4D97-AF65-F5344CB8AC3E}">
        <p14:creationId xmlns:p14="http://schemas.microsoft.com/office/powerpoint/2010/main" val="573463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079625"/>
            <a:ext cx="10515600" cy="1325563"/>
          </a:xfrm>
        </p:spPr>
        <p:txBody>
          <a:bodyPr>
            <a:normAutofit fontScale="90000"/>
          </a:bodyPr>
          <a:lstStyle/>
          <a:p>
            <a:pPr algn="ct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smtClean="0">
                <a:latin typeface="Times New Roman" panose="02020603050405020304" pitchFamily="18" charset="0"/>
                <a:cs typeface="Times New Roman" panose="02020603050405020304" pitchFamily="18" charset="0"/>
              </a:rPr>
              <a:t>LECTURE </a:t>
            </a:r>
            <a:r>
              <a:rPr lang="en-US" smtClean="0">
                <a:latin typeface="Times New Roman" panose="02020603050405020304" pitchFamily="18" charset="0"/>
                <a:cs typeface="Times New Roman" panose="02020603050405020304" pitchFamily="18" charset="0"/>
              </a:rPr>
              <a:t># 3-4 </a:t>
            </a:r>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ATTITUDE AND JOB SATISFACTION</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(PSYC-6223)</a:t>
            </a:r>
          </a:p>
        </p:txBody>
      </p:sp>
    </p:spTree>
    <p:extLst>
      <p:ext uri="{BB962C8B-B14F-4D97-AF65-F5344CB8AC3E}">
        <p14:creationId xmlns:p14="http://schemas.microsoft.com/office/powerpoint/2010/main" val="24270245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474" name="Picture 10" descr="C:\Users\Bob Stretch\AppData\Local\Microsoft\Windows\Temporary Internet Files\Content.IE5\H1JVA1FE\MCj0280284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8800" y="1752601"/>
            <a:ext cx="4483100" cy="3890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475" name="Title 1"/>
          <p:cNvSpPr>
            <a:spLocks noGrp="1"/>
          </p:cNvSpPr>
          <p:nvPr>
            <p:ph type="title"/>
          </p:nvPr>
        </p:nvSpPr>
        <p:spPr/>
        <p:txBody>
          <a:bodyPr/>
          <a:lstStyle/>
          <a:p>
            <a:pPr eaLnBrk="1" hangingPunct="1"/>
            <a:r>
              <a:rPr lang="en-US" altLang="en-US"/>
              <a:t>Are These Job Attitudes Really Distinct?</a:t>
            </a:r>
          </a:p>
        </p:txBody>
      </p:sp>
      <p:sp>
        <p:nvSpPr>
          <p:cNvPr id="105476" name="Content Placeholder 2"/>
          <p:cNvSpPr>
            <a:spLocks noGrp="1"/>
          </p:cNvSpPr>
          <p:nvPr>
            <p:ph idx="1"/>
          </p:nvPr>
        </p:nvSpPr>
        <p:spPr>
          <a:xfrm>
            <a:off x="6477000" y="1828800"/>
            <a:ext cx="3581400" cy="4114800"/>
          </a:xfrm>
        </p:spPr>
        <p:txBody>
          <a:bodyPr/>
          <a:lstStyle/>
          <a:p>
            <a:pPr eaLnBrk="1" hangingPunct="1"/>
            <a:r>
              <a:rPr lang="en-US" altLang="en-US">
                <a:latin typeface="Times New Roman" panose="02020603050405020304" pitchFamily="18" charset="0"/>
              </a:rPr>
              <a:t>No: these attitudes are highly related.</a:t>
            </a:r>
          </a:p>
          <a:p>
            <a:pPr eaLnBrk="1" hangingPunct="1"/>
            <a:r>
              <a:rPr lang="en-US" altLang="en-US">
                <a:latin typeface="Times New Roman" panose="02020603050405020304" pitchFamily="18" charset="0"/>
              </a:rPr>
              <a:t>Variables may be redundant </a:t>
            </a:r>
            <a:r>
              <a:rPr lang="en-US" altLang="en-US" i="1">
                <a:latin typeface="Times New Roman" panose="02020603050405020304" pitchFamily="18" charset="0"/>
              </a:rPr>
              <a:t>(measuring the same thing under a different name)</a:t>
            </a:r>
          </a:p>
          <a:p>
            <a:pPr eaLnBrk="1" hangingPunct="1"/>
            <a:r>
              <a:rPr lang="en-US" altLang="en-US">
                <a:latin typeface="Times New Roman" panose="02020603050405020304" pitchFamily="18" charset="0"/>
              </a:rPr>
              <a:t>While there is some distinction, there is also a lot of overlap.</a:t>
            </a:r>
          </a:p>
        </p:txBody>
      </p:sp>
      <p:sp>
        <p:nvSpPr>
          <p:cNvPr id="105478" name="Slide Number Placeholder 5"/>
          <p:cNvSpPr>
            <a:spLocks noGrp="1"/>
          </p:cNvSpPr>
          <p:nvPr>
            <p:ph type="sldNum" sz="quarter" idx="12"/>
          </p:nvPr>
        </p:nvSpPr>
        <p:spPr>
          <a:xfrm>
            <a:off x="2057400" y="6400800"/>
            <a:ext cx="6719888"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lgn="l">
              <a:spcBef>
                <a:spcPct val="0"/>
              </a:spcBef>
              <a:buFontTx/>
              <a:buNone/>
            </a:pPr>
            <a:r>
              <a:rPr lang="en-US" altLang="en-US" sz="1200" b="1">
                <a:solidFill>
                  <a:srgbClr val="898989"/>
                </a:solidFill>
                <a:latin typeface="Calibri" panose="020F0502020204030204" pitchFamily="34" charset="0"/>
              </a:rPr>
              <a:t>3-</a:t>
            </a:r>
            <a:fld id="{86565A8F-92C9-4A25-9994-0C19F1564188}" type="slidenum">
              <a:rPr lang="en-US" altLang="en-US" sz="1200" b="1">
                <a:solidFill>
                  <a:srgbClr val="898989"/>
                </a:solidFill>
                <a:latin typeface="Calibri" panose="020F0502020204030204" pitchFamily="34" charset="0"/>
              </a:rPr>
              <a:t>10</a:t>
            </a:fld>
            <a:endParaRPr lang="en-US" altLang="en-US" sz="1200" b="1">
              <a:solidFill>
                <a:srgbClr val="898989"/>
              </a:solidFill>
              <a:latin typeface="Calibri" panose="020F0502020204030204" pitchFamily="34" charset="0"/>
            </a:endParaRPr>
          </a:p>
        </p:txBody>
      </p:sp>
      <p:sp>
        <p:nvSpPr>
          <p:cNvPr id="105477" name="TextBox 12"/>
          <p:cNvSpPr txBox="1">
            <a:spLocks noChangeArrowheads="1"/>
          </p:cNvSpPr>
          <p:nvPr/>
        </p:nvSpPr>
        <p:spPr bwMode="auto">
          <a:xfrm>
            <a:off x="2057401" y="5715001"/>
            <a:ext cx="4848225"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eaLnBrk="1" hangingPunct="1">
              <a:spcBef>
                <a:spcPct val="0"/>
              </a:spcBef>
              <a:buFontTx/>
              <a:buNone/>
            </a:pPr>
            <a:r>
              <a:rPr lang="en-US" altLang="en-US" sz="2000" i="1">
                <a:solidFill>
                  <a:srgbClr val="CC6600"/>
                </a:solidFill>
                <a:latin typeface="Times New Roman" panose="02020603050405020304" pitchFamily="18" charset="0"/>
              </a:rPr>
              <a:t>Be patient, OB researchers are working on it!</a:t>
            </a:r>
          </a:p>
          <a:p>
            <a:pPr eaLnBrk="1" hangingPunct="1">
              <a:spcBef>
                <a:spcPct val="0"/>
              </a:spcBef>
              <a:buFontTx/>
              <a:buNone/>
            </a:pPr>
            <a:endParaRPr lang="en-US" altLang="en-US" sz="1000" b="1">
              <a:latin typeface="Times New Roman" panose="02020603050405020304" pitchFamily="18" charset="0"/>
            </a:endParaRPr>
          </a:p>
        </p:txBody>
      </p:sp>
    </p:spTree>
    <p:extLst>
      <p:ext uri="{BB962C8B-B14F-4D97-AF65-F5344CB8AC3E}">
        <p14:creationId xmlns:p14="http://schemas.microsoft.com/office/powerpoint/2010/main" val="26551961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itle 1"/>
          <p:cNvSpPr>
            <a:spLocks noGrp="1"/>
          </p:cNvSpPr>
          <p:nvPr>
            <p:ph type="title"/>
          </p:nvPr>
        </p:nvSpPr>
        <p:spPr/>
        <p:txBody>
          <a:bodyPr/>
          <a:lstStyle/>
          <a:p>
            <a:pPr eaLnBrk="1" hangingPunct="1"/>
            <a:r>
              <a:rPr lang="en-US" altLang="en-US"/>
              <a:t>Job Satisfaction</a:t>
            </a:r>
          </a:p>
        </p:txBody>
      </p:sp>
      <p:sp>
        <p:nvSpPr>
          <p:cNvPr id="107523" name="Content Placeholder 2"/>
          <p:cNvSpPr>
            <a:spLocks noGrp="1"/>
          </p:cNvSpPr>
          <p:nvPr>
            <p:ph idx="1"/>
          </p:nvPr>
        </p:nvSpPr>
        <p:spPr/>
        <p:txBody>
          <a:bodyPr/>
          <a:lstStyle/>
          <a:p>
            <a:pPr eaLnBrk="1" hangingPunct="1"/>
            <a:r>
              <a:rPr lang="en-US" altLang="en-US">
                <a:latin typeface="Times New Roman" panose="02020603050405020304" pitchFamily="18" charset="0"/>
              </a:rPr>
              <a:t>One of the primary job attitudes measured.</a:t>
            </a:r>
          </a:p>
          <a:p>
            <a:pPr lvl="1" eaLnBrk="1" hangingPunct="1"/>
            <a:r>
              <a:rPr lang="en-US" altLang="en-US">
                <a:latin typeface="Times New Roman" panose="02020603050405020304" pitchFamily="18" charset="0"/>
              </a:rPr>
              <a:t>Broad term involving a complex individual summation of a number of discrete job elements.</a:t>
            </a:r>
          </a:p>
          <a:p>
            <a:pPr eaLnBrk="1" hangingPunct="1"/>
            <a:r>
              <a:rPr lang="en-US" altLang="en-US">
                <a:latin typeface="Times New Roman" panose="02020603050405020304" pitchFamily="18" charset="0"/>
              </a:rPr>
              <a:t>How to measure?</a:t>
            </a:r>
          </a:p>
          <a:p>
            <a:pPr lvl="1" eaLnBrk="1" hangingPunct="1"/>
            <a:r>
              <a:rPr lang="en-US" altLang="en-US">
                <a:latin typeface="Times New Roman" panose="02020603050405020304" pitchFamily="18" charset="0"/>
              </a:rPr>
              <a:t>Single global rating (one question/one answer) - Best</a:t>
            </a:r>
          </a:p>
          <a:p>
            <a:pPr lvl="1" eaLnBrk="1" hangingPunct="1"/>
            <a:r>
              <a:rPr lang="en-US" altLang="en-US">
                <a:latin typeface="Times New Roman" panose="02020603050405020304" pitchFamily="18" charset="0"/>
              </a:rPr>
              <a:t>Summation score (many questions/one average) - OK</a:t>
            </a:r>
          </a:p>
          <a:p>
            <a:pPr eaLnBrk="1" hangingPunct="1"/>
            <a:r>
              <a:rPr lang="en-US" altLang="en-US">
                <a:latin typeface="Times New Roman" panose="02020603050405020304" pitchFamily="18" charset="0"/>
              </a:rPr>
              <a:t>Are people satisfied in their jobs?</a:t>
            </a:r>
          </a:p>
          <a:p>
            <a:pPr lvl="1" eaLnBrk="1" hangingPunct="1"/>
            <a:r>
              <a:rPr lang="en-US" altLang="en-US">
                <a:latin typeface="Times New Roman" panose="02020603050405020304" pitchFamily="18" charset="0"/>
              </a:rPr>
              <a:t>In the U. S., yes, but the level appears to be dropping.</a:t>
            </a:r>
          </a:p>
          <a:p>
            <a:pPr lvl="1" eaLnBrk="1" hangingPunct="1"/>
            <a:r>
              <a:rPr lang="en-US" altLang="en-US">
                <a:latin typeface="Times New Roman" panose="02020603050405020304" pitchFamily="18" charset="0"/>
              </a:rPr>
              <a:t>Results vary by employee facets of the job.</a:t>
            </a:r>
          </a:p>
          <a:p>
            <a:pPr lvl="1" eaLnBrk="1" hangingPunct="1"/>
            <a:r>
              <a:rPr lang="en-US" altLang="en-US">
                <a:latin typeface="Times New Roman" panose="02020603050405020304" pitchFamily="18" charset="0"/>
              </a:rPr>
              <a:t>Pay and promotion are the most problematic elements.</a:t>
            </a:r>
          </a:p>
          <a:p>
            <a:pPr lvl="1" eaLnBrk="1" hangingPunct="1"/>
            <a:endParaRPr lang="en-US" altLang="en-US">
              <a:latin typeface="Times New Roman" panose="02020603050405020304" pitchFamily="18" charset="0"/>
            </a:endParaRPr>
          </a:p>
        </p:txBody>
      </p:sp>
      <p:sp>
        <p:nvSpPr>
          <p:cNvPr id="4" name="Text Box 5"/>
          <p:cNvSpPr txBox="1">
            <a:spLocks noChangeArrowheads="1"/>
          </p:cNvSpPr>
          <p:nvPr/>
        </p:nvSpPr>
        <p:spPr bwMode="blackWhite">
          <a:xfrm>
            <a:off x="2286000" y="5881966"/>
            <a:ext cx="7772400" cy="369332"/>
          </a:xfrm>
          <a:prstGeom prst="rect">
            <a:avLst/>
          </a:prstGeom>
          <a:solidFill>
            <a:srgbClr val="CC6600"/>
          </a:solidFill>
          <a:ln w="3175" algn="ctr">
            <a:solidFill>
              <a:schemeClr val="tx1"/>
            </a:solidFill>
            <a:miter lim="800000"/>
          </a:ln>
          <a:effectLst>
            <a:outerShdw dist="107763" dir="2700000" algn="ctr" rotWithShape="0">
              <a:schemeClr val="bg2">
                <a:alpha val="50000"/>
              </a:schemeClr>
            </a:outerShdw>
          </a:effectLst>
        </p:spPr>
        <p:txBody>
          <a:bodyPr anchor="ctr">
            <a:spAutoFit/>
          </a:bodyPr>
          <a:lstStyle/>
          <a:p>
            <a:pPr algn="r">
              <a:spcBef>
                <a:spcPct val="50000"/>
              </a:spcBef>
              <a:defRPr/>
            </a:pPr>
            <a:r>
              <a:rPr lang="en-US" dirty="0">
                <a:solidFill>
                  <a:schemeClr val="bg1"/>
                </a:solidFill>
                <a:latin typeface="+mj-lt"/>
              </a:rPr>
              <a:t>See E X H I B I T  3</a:t>
            </a:r>
            <a:r>
              <a:rPr lang="en-US" dirty="0">
                <a:solidFill>
                  <a:schemeClr val="bg1"/>
                </a:solidFill>
                <a:latin typeface="+mj-lt"/>
                <a:cs typeface="Arial" panose="020B0604020202020204" pitchFamily="34" charset="0"/>
              </a:rPr>
              <a:t>–2</a:t>
            </a:r>
            <a:endParaRPr lang="en-US" dirty="0">
              <a:solidFill>
                <a:schemeClr val="bg1"/>
              </a:solidFill>
              <a:latin typeface="+mj-lt"/>
            </a:endParaRPr>
          </a:p>
        </p:txBody>
      </p:sp>
    </p:spTree>
    <p:extLst>
      <p:ext uri="{BB962C8B-B14F-4D97-AF65-F5344CB8AC3E}">
        <p14:creationId xmlns:p14="http://schemas.microsoft.com/office/powerpoint/2010/main" val="40825958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Title 1"/>
          <p:cNvSpPr>
            <a:spLocks noGrp="1"/>
          </p:cNvSpPr>
          <p:nvPr>
            <p:ph type="title"/>
          </p:nvPr>
        </p:nvSpPr>
        <p:spPr/>
        <p:txBody>
          <a:bodyPr/>
          <a:lstStyle/>
          <a:p>
            <a:pPr eaLnBrk="1" hangingPunct="1"/>
            <a:r>
              <a:rPr lang="en-US" altLang="en-US"/>
              <a:t>Causes of Job Satisfaction</a:t>
            </a:r>
          </a:p>
        </p:txBody>
      </p:sp>
      <p:sp>
        <p:nvSpPr>
          <p:cNvPr id="109570" name="Content Placeholder 2"/>
          <p:cNvSpPr>
            <a:spLocks noGrp="1"/>
          </p:cNvSpPr>
          <p:nvPr>
            <p:ph idx="1"/>
          </p:nvPr>
        </p:nvSpPr>
        <p:spPr>
          <a:xfrm>
            <a:off x="2133600" y="1988840"/>
            <a:ext cx="8077200" cy="5181600"/>
          </a:xfrm>
        </p:spPr>
        <p:txBody>
          <a:bodyPr/>
          <a:lstStyle/>
          <a:p>
            <a:pPr eaLnBrk="1" hangingPunct="1"/>
            <a:r>
              <a:rPr lang="en-US" altLang="en-US" dirty="0">
                <a:latin typeface="Times New Roman" panose="02020603050405020304" pitchFamily="18" charset="0"/>
              </a:rPr>
              <a:t>Pay influences job satisfaction only to a point.</a:t>
            </a:r>
          </a:p>
          <a:p>
            <a:pPr lvl="1" eaLnBrk="1" hangingPunct="1"/>
            <a:r>
              <a:rPr lang="en-US" altLang="en-US" dirty="0">
                <a:latin typeface="Times New Roman" panose="02020603050405020304" pitchFamily="18" charset="0"/>
              </a:rPr>
              <a:t>After about $40,000 per year (in the U.S.), there is no relationship between amount of pay and job satisfaction. </a:t>
            </a:r>
          </a:p>
          <a:p>
            <a:pPr lvl="1" eaLnBrk="1" hangingPunct="1"/>
            <a:r>
              <a:rPr lang="en-US" altLang="en-US" dirty="0">
                <a:latin typeface="Times New Roman" panose="02020603050405020304" pitchFamily="18" charset="0"/>
              </a:rPr>
              <a:t>Money may bring happiness, but not necessarily job satisfaction.</a:t>
            </a:r>
          </a:p>
          <a:p>
            <a:pPr lvl="1" eaLnBrk="1" hangingPunct="1">
              <a:buFontTx/>
              <a:buNone/>
            </a:pPr>
            <a:endParaRPr lang="en-US" altLang="en-US" dirty="0">
              <a:latin typeface="Times New Roman" panose="02020603050405020304" pitchFamily="18" charset="0"/>
            </a:endParaRPr>
          </a:p>
          <a:p>
            <a:pPr eaLnBrk="1" hangingPunct="1"/>
            <a:r>
              <a:rPr lang="en-US" altLang="en-US" dirty="0">
                <a:latin typeface="Times New Roman" panose="02020603050405020304" pitchFamily="18" charset="0"/>
              </a:rPr>
              <a:t>Personality can influence job satisfaction.</a:t>
            </a:r>
          </a:p>
          <a:p>
            <a:pPr lvl="1" eaLnBrk="1" hangingPunct="1"/>
            <a:r>
              <a:rPr lang="en-US" altLang="en-US" dirty="0">
                <a:latin typeface="Times New Roman" panose="02020603050405020304" pitchFamily="18" charset="0"/>
              </a:rPr>
              <a:t>Negative people are usually not satisfied with their jobs.</a:t>
            </a:r>
          </a:p>
          <a:p>
            <a:pPr lvl="1" eaLnBrk="1" hangingPunct="1"/>
            <a:r>
              <a:rPr lang="en-US" altLang="en-US" dirty="0">
                <a:latin typeface="Times New Roman" panose="02020603050405020304" pitchFamily="18" charset="0"/>
              </a:rPr>
              <a:t>Those with positive </a:t>
            </a:r>
            <a:r>
              <a:rPr lang="en-US" altLang="en-US" b="1" i="1" dirty="0">
                <a:latin typeface="Times New Roman" panose="02020603050405020304" pitchFamily="18" charset="0"/>
              </a:rPr>
              <a:t>core self-evaluation </a:t>
            </a:r>
            <a:r>
              <a:rPr lang="en-US" altLang="en-US" dirty="0">
                <a:latin typeface="Times New Roman" panose="02020603050405020304" pitchFamily="18" charset="0"/>
              </a:rPr>
              <a:t>are more satisfied with their jobs.</a:t>
            </a:r>
          </a:p>
          <a:p>
            <a:pPr eaLnBrk="1" hangingPunct="1"/>
            <a:endParaRPr lang="en-US" altLang="en-US" dirty="0">
              <a:latin typeface="Times New Roman" panose="02020603050405020304" pitchFamily="18" charset="0"/>
            </a:endParaRPr>
          </a:p>
        </p:txBody>
      </p:sp>
      <p:sp>
        <p:nvSpPr>
          <p:cNvPr id="4" name="Text Box 5"/>
          <p:cNvSpPr txBox="1">
            <a:spLocks noChangeArrowheads="1"/>
          </p:cNvSpPr>
          <p:nvPr/>
        </p:nvSpPr>
        <p:spPr bwMode="blackWhite">
          <a:xfrm>
            <a:off x="2286000" y="5881966"/>
            <a:ext cx="7772400" cy="369332"/>
          </a:xfrm>
          <a:prstGeom prst="rect">
            <a:avLst/>
          </a:prstGeom>
          <a:solidFill>
            <a:srgbClr val="CC6600"/>
          </a:solidFill>
          <a:ln w="3175" algn="ctr">
            <a:solidFill>
              <a:schemeClr val="tx1"/>
            </a:solidFill>
            <a:miter lim="800000"/>
          </a:ln>
          <a:effectLst>
            <a:outerShdw dist="107763" dir="2700000" algn="ctr" rotWithShape="0">
              <a:schemeClr val="bg2">
                <a:alpha val="50000"/>
              </a:schemeClr>
            </a:outerShdw>
          </a:effectLst>
        </p:spPr>
        <p:txBody>
          <a:bodyPr anchor="ctr">
            <a:spAutoFit/>
          </a:bodyPr>
          <a:lstStyle/>
          <a:p>
            <a:pPr algn="r">
              <a:spcBef>
                <a:spcPct val="50000"/>
              </a:spcBef>
              <a:defRPr/>
            </a:pPr>
            <a:r>
              <a:rPr lang="en-US" dirty="0">
                <a:solidFill>
                  <a:schemeClr val="bg1"/>
                </a:solidFill>
                <a:latin typeface="+mj-lt"/>
              </a:rPr>
              <a:t>See E X H I B I T  3</a:t>
            </a:r>
            <a:r>
              <a:rPr lang="en-US" dirty="0">
                <a:solidFill>
                  <a:schemeClr val="bg1"/>
                </a:solidFill>
                <a:latin typeface="+mj-lt"/>
                <a:cs typeface="Arial" panose="020B0604020202020204" pitchFamily="34" charset="0"/>
              </a:rPr>
              <a:t>–3</a:t>
            </a:r>
            <a:endParaRPr lang="en-US" dirty="0">
              <a:solidFill>
                <a:schemeClr val="bg1"/>
              </a:solidFill>
              <a:latin typeface="+mj-lt"/>
            </a:endParaRPr>
          </a:p>
        </p:txBody>
      </p:sp>
    </p:spTree>
    <p:extLst>
      <p:ext uri="{BB962C8B-B14F-4D97-AF65-F5344CB8AC3E}">
        <p14:creationId xmlns:p14="http://schemas.microsoft.com/office/powerpoint/2010/main" val="2264896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a:t>Outcomes of Job Satisfaction</a:t>
            </a:r>
          </a:p>
        </p:txBody>
      </p:sp>
      <p:sp>
        <p:nvSpPr>
          <p:cNvPr id="113667" name="Content Placeholder 2"/>
          <p:cNvSpPr>
            <a:spLocks noGrp="1"/>
          </p:cNvSpPr>
          <p:nvPr>
            <p:ph idx="1"/>
          </p:nvPr>
        </p:nvSpPr>
        <p:spPr>
          <a:xfrm>
            <a:off x="2499360" y="1737361"/>
            <a:ext cx="7239000" cy="5105400"/>
          </a:xfrm>
        </p:spPr>
        <p:txBody>
          <a:bodyPr>
            <a:normAutofit lnSpcReduction="10000"/>
          </a:bodyPr>
          <a:lstStyle/>
          <a:p>
            <a:pPr eaLnBrk="1" hangingPunct="1"/>
            <a:r>
              <a:rPr lang="en-US" altLang="en-US" dirty="0">
                <a:latin typeface="Times New Roman" panose="02020603050405020304" pitchFamily="18" charset="0"/>
              </a:rPr>
              <a:t>Job Performance</a:t>
            </a:r>
          </a:p>
          <a:p>
            <a:pPr lvl="1" eaLnBrk="1" hangingPunct="1"/>
            <a:r>
              <a:rPr lang="en-US" altLang="en-US" dirty="0">
                <a:latin typeface="Times New Roman" panose="02020603050405020304" pitchFamily="18" charset="0"/>
              </a:rPr>
              <a:t>Satisfied workers are more productive AND more productive workers are more satisfied! </a:t>
            </a:r>
          </a:p>
          <a:p>
            <a:pPr lvl="1" eaLnBrk="1" hangingPunct="1"/>
            <a:r>
              <a:rPr lang="en-US" altLang="en-US" dirty="0">
                <a:latin typeface="Times New Roman" panose="02020603050405020304" pitchFamily="18" charset="0"/>
              </a:rPr>
              <a:t>The causality may run both ways.</a:t>
            </a:r>
          </a:p>
          <a:p>
            <a:pPr eaLnBrk="1" hangingPunct="1"/>
            <a:r>
              <a:rPr lang="en-US" altLang="en-US" dirty="0">
                <a:latin typeface="Times New Roman" panose="02020603050405020304" pitchFamily="18" charset="0"/>
              </a:rPr>
              <a:t>Organizational Citizenship Behaviors</a:t>
            </a:r>
          </a:p>
          <a:p>
            <a:pPr lvl="1" eaLnBrk="1" hangingPunct="1"/>
            <a:r>
              <a:rPr lang="en-US" altLang="en-US" dirty="0">
                <a:latin typeface="Times New Roman" panose="02020603050405020304" pitchFamily="18" charset="0"/>
              </a:rPr>
              <a:t>Satisfaction influences OCB through perceptions of fairness.</a:t>
            </a:r>
          </a:p>
          <a:p>
            <a:pPr eaLnBrk="1" hangingPunct="1"/>
            <a:r>
              <a:rPr lang="en-US" altLang="en-US" dirty="0">
                <a:latin typeface="Times New Roman" panose="02020603050405020304" pitchFamily="18" charset="0"/>
              </a:rPr>
              <a:t>Customer Satisfaction</a:t>
            </a:r>
          </a:p>
          <a:p>
            <a:pPr lvl="1" eaLnBrk="1" hangingPunct="1"/>
            <a:r>
              <a:rPr lang="en-US" altLang="en-US" dirty="0">
                <a:latin typeface="Times New Roman" panose="02020603050405020304" pitchFamily="18" charset="0"/>
              </a:rPr>
              <a:t>Satisfied frontline employees increase customer satisfaction and loyalty.</a:t>
            </a:r>
          </a:p>
          <a:p>
            <a:pPr eaLnBrk="1" hangingPunct="1"/>
            <a:r>
              <a:rPr lang="en-US" altLang="en-US" dirty="0">
                <a:latin typeface="Times New Roman" panose="02020603050405020304" pitchFamily="18" charset="0"/>
              </a:rPr>
              <a:t>Absenteeism</a:t>
            </a:r>
          </a:p>
          <a:p>
            <a:pPr lvl="1" eaLnBrk="1" hangingPunct="1"/>
            <a:r>
              <a:rPr lang="en-US" altLang="en-US" dirty="0">
                <a:latin typeface="Times New Roman" panose="02020603050405020304" pitchFamily="18" charset="0"/>
              </a:rPr>
              <a:t>Satisfied employees are moderately less likely to miss work.</a:t>
            </a:r>
          </a:p>
        </p:txBody>
      </p:sp>
      <p:sp>
        <p:nvSpPr>
          <p:cNvPr id="113668" name="Notched Right Arrow 3"/>
          <p:cNvSpPr>
            <a:spLocks noChangeArrowheads="1"/>
          </p:cNvSpPr>
          <p:nvPr/>
        </p:nvSpPr>
        <p:spPr bwMode="auto">
          <a:xfrm rot="-5400000">
            <a:off x="3810000" y="1371600"/>
            <a:ext cx="4953000" cy="4800600"/>
          </a:xfrm>
          <a:prstGeom prst="notchedRightArrow">
            <a:avLst>
              <a:gd name="adj1" fmla="val 48074"/>
              <a:gd name="adj2" fmla="val 50001"/>
            </a:avLst>
          </a:prstGeom>
          <a:solidFill>
            <a:srgbClr val="92D050">
              <a:alpha val="18039"/>
            </a:srgbClr>
          </a:solidFill>
          <a:ln w="9525" algn="ctr">
            <a:solidFill>
              <a:srgbClr val="92D050"/>
            </a:solidFill>
            <a:round/>
          </a:ln>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eaLnBrk="1" hangingPunct="1">
              <a:spcBef>
                <a:spcPct val="0"/>
              </a:spcBef>
              <a:buFontTx/>
              <a:buNone/>
            </a:pPr>
            <a:endParaRPr lang="en-US" altLang="en-US" sz="1000" b="1"/>
          </a:p>
        </p:txBody>
      </p:sp>
    </p:spTree>
    <p:extLst>
      <p:ext uri="{BB962C8B-B14F-4D97-AF65-F5344CB8AC3E}">
        <p14:creationId xmlns:p14="http://schemas.microsoft.com/office/powerpoint/2010/main" val="50877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p:cNvSpPr>
            <a:spLocks noGrp="1"/>
          </p:cNvSpPr>
          <p:nvPr>
            <p:ph type="title"/>
          </p:nvPr>
        </p:nvSpPr>
        <p:spPr/>
        <p:txBody>
          <a:bodyPr/>
          <a:lstStyle/>
          <a:p>
            <a:pPr eaLnBrk="1" hangingPunct="1"/>
            <a:r>
              <a:rPr lang="en-US" altLang="en-US"/>
              <a:t>More Outcomes of Job Satisfaction</a:t>
            </a:r>
          </a:p>
        </p:txBody>
      </p:sp>
      <p:sp>
        <p:nvSpPr>
          <p:cNvPr id="17411" name="Content Placeholder 2"/>
          <p:cNvSpPr>
            <a:spLocks noGrp="1"/>
          </p:cNvSpPr>
          <p:nvPr>
            <p:ph idx="1"/>
          </p:nvPr>
        </p:nvSpPr>
        <p:spPr>
          <a:xfrm>
            <a:off x="2133600" y="1783098"/>
            <a:ext cx="8077200" cy="3871577"/>
          </a:xfrm>
        </p:spPr>
        <p:txBody>
          <a:bodyPr>
            <a:normAutofit fontScale="92500" lnSpcReduction="20000"/>
          </a:bodyPr>
          <a:lstStyle/>
          <a:p>
            <a:pPr eaLnBrk="1" hangingPunct="1">
              <a:defRPr/>
            </a:pPr>
            <a:r>
              <a:rPr lang="en-US" dirty="0">
                <a:latin typeface="Times New Roman" panose="02020603050405020304" pitchFamily="18" charset="0"/>
              </a:rPr>
              <a:t>Turnover</a:t>
            </a:r>
          </a:p>
          <a:p>
            <a:pPr lvl="1" eaLnBrk="1" hangingPunct="1">
              <a:defRPr/>
            </a:pPr>
            <a:r>
              <a:rPr lang="en-US" dirty="0">
                <a:latin typeface="Times New Roman" panose="02020603050405020304" pitchFamily="18" charset="0"/>
              </a:rPr>
              <a:t>Satisfied employees are less likely to quit.</a:t>
            </a:r>
          </a:p>
          <a:p>
            <a:pPr lvl="1" eaLnBrk="1" hangingPunct="1">
              <a:defRPr/>
            </a:pPr>
            <a:r>
              <a:rPr lang="en-US" dirty="0">
                <a:latin typeface="Times New Roman" panose="02020603050405020304" pitchFamily="18" charset="0"/>
              </a:rPr>
              <a:t>Many moderating variables in this relationship.</a:t>
            </a:r>
          </a:p>
          <a:p>
            <a:pPr lvl="2" eaLnBrk="1" hangingPunct="1">
              <a:defRPr/>
            </a:pPr>
            <a:r>
              <a:rPr lang="en-US" dirty="0">
                <a:latin typeface="Times New Roman" panose="02020603050405020304" pitchFamily="18" charset="0"/>
              </a:rPr>
              <a:t>Economic environment and tenure</a:t>
            </a:r>
          </a:p>
          <a:p>
            <a:pPr lvl="2" eaLnBrk="1" hangingPunct="1">
              <a:defRPr/>
            </a:pPr>
            <a:r>
              <a:rPr lang="en-US" dirty="0">
                <a:latin typeface="Times New Roman" panose="02020603050405020304" pitchFamily="18" charset="0"/>
              </a:rPr>
              <a:t>Organizational actions taken to retain high performers and to weed out lower performers</a:t>
            </a:r>
          </a:p>
          <a:p>
            <a:pPr>
              <a:spcBef>
                <a:spcPts val="575"/>
              </a:spcBef>
              <a:defRPr/>
            </a:pPr>
            <a:r>
              <a:rPr lang="en-US" dirty="0">
                <a:latin typeface="Times New Roman" panose="02020603050405020304" pitchFamily="18" charset="0"/>
              </a:rPr>
              <a:t>Workplace Deviance</a:t>
            </a:r>
          </a:p>
          <a:p>
            <a:pPr lvl="1" eaLnBrk="1" hangingPunct="1">
              <a:defRPr/>
            </a:pPr>
            <a:r>
              <a:rPr lang="en-US" dirty="0">
                <a:latin typeface="Times New Roman" panose="02020603050405020304" pitchFamily="18" charset="0"/>
              </a:rPr>
              <a:t>Dissatisfied workers are more likely to unionize, abuse substances, steal, be tardy, and withdraw.</a:t>
            </a:r>
          </a:p>
          <a:p>
            <a:pPr lvl="1" eaLnBrk="1" hangingPunct="1">
              <a:defRPr/>
            </a:pPr>
            <a:endParaRPr lang="en-US" dirty="0">
              <a:latin typeface="Times New Roman" panose="02020603050405020304" pitchFamily="18" charset="0"/>
            </a:endParaRPr>
          </a:p>
          <a:p>
            <a:pPr eaLnBrk="1" hangingPunct="1">
              <a:buFont typeface="Wingdings" panose="05000000000000000000" pitchFamily="2" charset="2"/>
              <a:buNone/>
              <a:defRPr/>
            </a:pPr>
            <a:r>
              <a:rPr lang="en-US" i="1" dirty="0">
                <a:latin typeface="Times New Roman" panose="02020603050405020304" pitchFamily="18" charset="0"/>
              </a:rPr>
              <a:t>   Despite the overwhelming evidence of the impact of job </a:t>
            </a:r>
            <a:r>
              <a:rPr lang="en-US" i="1" dirty="0">
                <a:solidFill>
                  <a:schemeClr val="accent6">
                    <a:lumMod val="50000"/>
                  </a:schemeClr>
                </a:solidFill>
                <a:latin typeface="Times New Roman" panose="02020603050405020304" pitchFamily="18" charset="0"/>
              </a:rPr>
              <a:t>satisfaction</a:t>
            </a:r>
            <a:r>
              <a:rPr lang="en-US" i="1" dirty="0">
                <a:latin typeface="Times New Roman" panose="02020603050405020304" pitchFamily="18" charset="0"/>
              </a:rPr>
              <a:t> on the bottom line, most managers are either unconcerned about or overestimate worker satisfaction</a:t>
            </a:r>
            <a:r>
              <a:rPr lang="en-US" dirty="0">
                <a:latin typeface="Times New Roman" panose="02020603050405020304" pitchFamily="18" charset="0"/>
              </a:rPr>
              <a:t>.</a:t>
            </a:r>
          </a:p>
        </p:txBody>
      </p:sp>
      <p:sp>
        <p:nvSpPr>
          <p:cNvPr id="4" name="Rectangle 3"/>
          <p:cNvSpPr/>
          <p:nvPr/>
        </p:nvSpPr>
        <p:spPr>
          <a:xfrm>
            <a:off x="1779977" y="4343390"/>
            <a:ext cx="707245" cy="1938992"/>
          </a:xfrm>
          <a:prstGeom prst="rect">
            <a:avLst/>
          </a:prstGeom>
          <a:noFill/>
          <a:ln>
            <a:solidFill>
              <a:schemeClr val="tx2"/>
            </a:solidFill>
          </a:ln>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12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p>
        </p:txBody>
      </p:sp>
    </p:spTree>
    <p:extLst>
      <p:ext uri="{BB962C8B-B14F-4D97-AF65-F5344CB8AC3E}">
        <p14:creationId xmlns:p14="http://schemas.microsoft.com/office/powerpoint/2010/main" val="2342017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8"/>
            <a:endParaRPr lang="en-US" dirty="0" smtClean="0"/>
          </a:p>
          <a:p>
            <a:pPr lvl="8"/>
            <a:endParaRPr lang="en-US" dirty="0"/>
          </a:p>
          <a:p>
            <a:pPr lvl="8"/>
            <a:endParaRPr lang="en-US" dirty="0" smtClean="0"/>
          </a:p>
          <a:p>
            <a:pPr lvl="8"/>
            <a:endParaRPr lang="en-US" dirty="0"/>
          </a:p>
          <a:p>
            <a:pPr lvl="8"/>
            <a:endParaRPr lang="en-US" dirty="0" smtClean="0"/>
          </a:p>
          <a:p>
            <a:pPr lvl="8"/>
            <a:endParaRPr lang="en-US" dirty="0"/>
          </a:p>
          <a:p>
            <a:pPr lvl="8"/>
            <a:r>
              <a:rPr lang="en-US" sz="4000" dirty="0" smtClean="0">
                <a:latin typeface="Times New Roman" panose="02020603050405020304" pitchFamily="18" charset="0"/>
                <a:cs typeface="Times New Roman" panose="02020603050405020304" pitchFamily="18" charset="0"/>
              </a:rPr>
              <a:t>Thanks </a:t>
            </a:r>
            <a:r>
              <a:rPr lang="en-US" dirty="0" smtClean="0"/>
              <a:t>	</a:t>
            </a:r>
            <a:endParaRPr lang="en-US" dirty="0"/>
          </a:p>
        </p:txBody>
      </p:sp>
    </p:spTree>
    <p:extLst>
      <p:ext uri="{BB962C8B-B14F-4D97-AF65-F5344CB8AC3E}">
        <p14:creationId xmlns:p14="http://schemas.microsoft.com/office/powerpoint/2010/main" val="4258444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pPr eaLnBrk="1" hangingPunct="1"/>
            <a:r>
              <a:rPr lang="en-US" altLang="en-US"/>
              <a:t>Chapter Learning Objectives</a:t>
            </a:r>
          </a:p>
        </p:txBody>
      </p:sp>
      <p:sp>
        <p:nvSpPr>
          <p:cNvPr id="90115" name="Content Placeholder 2"/>
          <p:cNvSpPr>
            <a:spLocks noGrp="1"/>
          </p:cNvSpPr>
          <p:nvPr>
            <p:ph idx="1"/>
          </p:nvPr>
        </p:nvSpPr>
        <p:spPr/>
        <p:txBody>
          <a:bodyPr/>
          <a:lstStyle/>
          <a:p>
            <a:pPr eaLnBrk="1" hangingPunct="1"/>
            <a:r>
              <a:rPr lang="en-US" altLang="en-US">
                <a:latin typeface="Times New Roman" panose="02020603050405020304" pitchFamily="18" charset="0"/>
              </a:rPr>
              <a:t>After studying this chapter, you should be able to:</a:t>
            </a:r>
          </a:p>
          <a:p>
            <a:pPr lvl="1" eaLnBrk="1" hangingPunct="1"/>
            <a:r>
              <a:rPr lang="en-US" altLang="en-US">
                <a:latin typeface="Times New Roman" panose="02020603050405020304" pitchFamily="18" charset="0"/>
              </a:rPr>
              <a:t>Contrast the three components of an attitude.</a:t>
            </a:r>
          </a:p>
          <a:p>
            <a:pPr lvl="1" eaLnBrk="1" hangingPunct="1"/>
            <a:r>
              <a:rPr lang="en-US" altLang="en-US">
                <a:latin typeface="Times New Roman" panose="02020603050405020304" pitchFamily="18" charset="0"/>
              </a:rPr>
              <a:t>Summarize the relationship between attitudes and behavior.</a:t>
            </a:r>
          </a:p>
          <a:p>
            <a:pPr lvl="1" eaLnBrk="1" hangingPunct="1"/>
            <a:r>
              <a:rPr lang="en-US" altLang="en-US">
                <a:latin typeface="Times New Roman" panose="02020603050405020304" pitchFamily="18" charset="0"/>
              </a:rPr>
              <a:t>Compare and contrast the major job attitudes.</a:t>
            </a:r>
          </a:p>
          <a:p>
            <a:pPr lvl="1" eaLnBrk="1" hangingPunct="1"/>
            <a:r>
              <a:rPr lang="en-US" altLang="en-US">
                <a:latin typeface="Times New Roman" panose="02020603050405020304" pitchFamily="18" charset="0"/>
              </a:rPr>
              <a:t>Define job satisfaction and show how it can be measured.</a:t>
            </a:r>
          </a:p>
          <a:p>
            <a:pPr lvl="1" eaLnBrk="1" hangingPunct="1"/>
            <a:r>
              <a:rPr lang="en-US" altLang="en-US">
                <a:latin typeface="Times New Roman" panose="02020603050405020304" pitchFamily="18" charset="0"/>
              </a:rPr>
              <a:t>Summarize the main causes of job satisfaction.</a:t>
            </a:r>
          </a:p>
          <a:p>
            <a:pPr lvl="1" eaLnBrk="1" hangingPunct="1"/>
            <a:r>
              <a:rPr lang="en-US" altLang="en-US">
                <a:latin typeface="Times New Roman" panose="02020603050405020304" pitchFamily="18" charset="0"/>
              </a:rPr>
              <a:t>Identify four employee responses to dissatisfaction.</a:t>
            </a:r>
          </a:p>
          <a:p>
            <a:pPr lvl="1" eaLnBrk="1" hangingPunct="1"/>
            <a:r>
              <a:rPr lang="en-US" altLang="en-US">
                <a:latin typeface="Times New Roman" panose="02020603050405020304" pitchFamily="18" charset="0"/>
              </a:rPr>
              <a:t>Show whether job satisfaction is a relevant concept in countries other than the United States.</a:t>
            </a:r>
          </a:p>
        </p:txBody>
      </p:sp>
      <p:sp>
        <p:nvSpPr>
          <p:cNvPr id="90116" name="Slide Number Placeholder 3"/>
          <p:cNvSpPr>
            <a:spLocks noGrp="1"/>
          </p:cNvSpPr>
          <p:nvPr>
            <p:ph type="sldNum" sz="quarter" idx="12"/>
          </p:nvPr>
        </p:nvSpPr>
        <p:spPr>
          <a:xfrm>
            <a:off x="2057400" y="6400800"/>
            <a:ext cx="6719888"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lgn="l">
              <a:spcBef>
                <a:spcPct val="0"/>
              </a:spcBef>
              <a:buFontTx/>
              <a:buNone/>
            </a:pPr>
            <a:r>
              <a:rPr lang="en-US" altLang="en-US" sz="1200" b="1">
                <a:solidFill>
                  <a:srgbClr val="898989"/>
                </a:solidFill>
                <a:latin typeface="Calibri" panose="020F0502020204030204" pitchFamily="34" charset="0"/>
              </a:rPr>
              <a:t>3-</a:t>
            </a:r>
            <a:fld id="{80B5D899-F1B7-4677-8228-01458466137A}" type="slidenum">
              <a:rPr lang="en-US" altLang="en-US" sz="1200" b="1">
                <a:solidFill>
                  <a:srgbClr val="898989"/>
                </a:solidFill>
                <a:latin typeface="Calibri" panose="020F0502020204030204" pitchFamily="34" charset="0"/>
              </a:rPr>
              <a:t>2</a:t>
            </a:fld>
            <a:endParaRPr lang="en-US" altLang="en-US" sz="1200" b="1">
              <a:solidFill>
                <a:srgbClr val="898989"/>
              </a:solidFill>
              <a:latin typeface="Calibri" panose="020F0502020204030204" pitchFamily="34" charset="0"/>
            </a:endParaRPr>
          </a:p>
        </p:txBody>
      </p:sp>
    </p:spTree>
    <p:extLst>
      <p:ext uri="{BB962C8B-B14F-4D97-AF65-F5344CB8AC3E}">
        <p14:creationId xmlns:p14="http://schemas.microsoft.com/office/powerpoint/2010/main" val="16184855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p:txBody>
          <a:bodyPr/>
          <a:lstStyle/>
          <a:p>
            <a:pPr eaLnBrk="1" hangingPunct="1"/>
            <a:r>
              <a:rPr lang="en-US" altLang="en-US"/>
              <a:t>Attitudes</a:t>
            </a:r>
          </a:p>
        </p:txBody>
      </p:sp>
      <p:sp>
        <p:nvSpPr>
          <p:cNvPr id="91139" name="Content Placeholder 2"/>
          <p:cNvSpPr>
            <a:spLocks noGrp="1"/>
          </p:cNvSpPr>
          <p:nvPr>
            <p:ph idx="1"/>
          </p:nvPr>
        </p:nvSpPr>
        <p:spPr>
          <a:xfrm>
            <a:off x="1919536" y="1889761"/>
            <a:ext cx="7772400" cy="1371600"/>
          </a:xfrm>
        </p:spPr>
        <p:txBody>
          <a:bodyPr/>
          <a:lstStyle/>
          <a:p>
            <a:pPr indent="-6350">
              <a:buNone/>
            </a:pPr>
            <a:r>
              <a:rPr lang="en-US" altLang="en-US" i="1" dirty="0">
                <a:latin typeface="Times New Roman" panose="02020603050405020304" pitchFamily="18" charset="0"/>
              </a:rPr>
              <a:t>Evaluative statements or judgments concerning objects, people, or events</a:t>
            </a:r>
          </a:p>
          <a:p>
            <a:pPr indent="-6350">
              <a:buNone/>
            </a:pPr>
            <a:r>
              <a:rPr lang="en-US" altLang="en-US" dirty="0">
                <a:latin typeface="Times New Roman" panose="02020603050405020304" pitchFamily="18" charset="0"/>
              </a:rPr>
              <a:t>Three components of an attitude:</a:t>
            </a:r>
          </a:p>
          <a:p>
            <a:pPr indent="-6350"/>
            <a:endParaRPr lang="en-US" altLang="en-US" dirty="0">
              <a:latin typeface="Times New Roman" panose="02020603050405020304" pitchFamily="18" charset="0"/>
            </a:endParaRPr>
          </a:p>
        </p:txBody>
      </p:sp>
      <p:graphicFrame>
        <p:nvGraphicFramePr>
          <p:cNvPr id="4" name="Diagram 3"/>
          <p:cNvGraphicFramePr/>
          <p:nvPr/>
        </p:nvGraphicFramePr>
        <p:xfrm>
          <a:off x="3200400" y="2489200"/>
          <a:ext cx="5562600" cy="360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ounded Rectangular Callout 4"/>
          <p:cNvSpPr/>
          <p:nvPr/>
        </p:nvSpPr>
        <p:spPr bwMode="auto">
          <a:xfrm>
            <a:off x="7924800" y="2743200"/>
            <a:ext cx="2438400" cy="1219200"/>
          </a:xfrm>
          <a:prstGeom prst="wedgeRoundRectCallout">
            <a:avLst>
              <a:gd name="adj1" fmla="val -114966"/>
              <a:gd name="adj2" fmla="val 2806"/>
              <a:gd name="adj3" fmla="val 16667"/>
            </a:avLst>
          </a:prstGeom>
          <a:solidFill>
            <a:schemeClr val="tx2"/>
          </a:solidFill>
          <a:ln w="9525" cap="flat" cmpd="sng" algn="ctr">
            <a:solidFill>
              <a:schemeClr val="tx1"/>
            </a:solidFill>
            <a:prstDash val="solid"/>
            <a:round/>
            <a:headEnd type="none" w="med" len="med"/>
            <a:tailEnd type="none" w="med" len="med"/>
          </a:ln>
          <a:effectLst/>
        </p:spPr>
        <p:txBody>
          <a:bodyPr anchor="ctr" anchorCtr="1"/>
          <a:lstStyle/>
          <a:p>
            <a:pPr>
              <a:defRPr/>
            </a:pPr>
            <a:r>
              <a:rPr lang="en-US" sz="2200" dirty="0">
                <a:solidFill>
                  <a:schemeClr val="bg1"/>
                </a:solidFill>
                <a:effectLst>
                  <a:outerShdw blurRad="38100" dist="38100" dir="2700000" algn="tl">
                    <a:srgbClr val="000000">
                      <a:alpha val="43137"/>
                    </a:srgbClr>
                  </a:outerShdw>
                </a:effectLst>
                <a:latin typeface="+mj-lt"/>
              </a:rPr>
              <a:t>The emotional or feeling segment of an attitude</a:t>
            </a:r>
          </a:p>
        </p:txBody>
      </p:sp>
      <p:sp>
        <p:nvSpPr>
          <p:cNvPr id="6" name="Rounded Rectangular Callout 5"/>
          <p:cNvSpPr/>
          <p:nvPr/>
        </p:nvSpPr>
        <p:spPr bwMode="auto">
          <a:xfrm>
            <a:off x="2057400" y="3581400"/>
            <a:ext cx="2362200" cy="1143000"/>
          </a:xfrm>
          <a:prstGeom prst="wedgeRoundRectCallout">
            <a:avLst>
              <a:gd name="adj1" fmla="val 87396"/>
              <a:gd name="adj2" fmla="val -46888"/>
              <a:gd name="adj3" fmla="val 16667"/>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anchor="ctr" anchorCtr="1"/>
          <a:lstStyle/>
          <a:p>
            <a:pPr algn="ctr">
              <a:defRPr/>
            </a:pPr>
            <a:r>
              <a:rPr lang="en-US" sz="2200" dirty="0">
                <a:effectLst>
                  <a:outerShdw blurRad="38100" dist="38100" dir="2700000" algn="tl">
                    <a:srgbClr val="000000">
                      <a:alpha val="43137"/>
                    </a:srgbClr>
                  </a:outerShdw>
                </a:effectLst>
                <a:latin typeface="+mj-lt"/>
              </a:rPr>
              <a:t>The opinion or belief segment of an attitude</a:t>
            </a:r>
          </a:p>
        </p:txBody>
      </p:sp>
      <p:sp>
        <p:nvSpPr>
          <p:cNvPr id="7" name="Rounded Rectangular Callout 6"/>
          <p:cNvSpPr/>
          <p:nvPr/>
        </p:nvSpPr>
        <p:spPr bwMode="auto">
          <a:xfrm>
            <a:off x="6858000" y="4495800"/>
            <a:ext cx="3048000" cy="1295400"/>
          </a:xfrm>
          <a:prstGeom prst="wedgeRoundRectCallout">
            <a:avLst>
              <a:gd name="adj1" fmla="val -72262"/>
              <a:gd name="adj2" fmla="val -54187"/>
              <a:gd name="adj3" fmla="val 16667"/>
            </a:avLst>
          </a:prstGeom>
          <a:solidFill>
            <a:srgbClr val="336699">
              <a:alpha val="38000"/>
            </a:srgbClr>
          </a:solidFill>
          <a:ln w="9525" cap="flat" cmpd="sng" algn="ctr">
            <a:solidFill>
              <a:schemeClr val="tx1"/>
            </a:solidFill>
            <a:prstDash val="solid"/>
            <a:round/>
            <a:headEnd type="none" w="med" len="med"/>
            <a:tailEnd type="none" w="med" len="med"/>
          </a:ln>
          <a:effectLst/>
        </p:spPr>
        <p:txBody>
          <a:bodyPr anchor="ctr" anchorCtr="1"/>
          <a:lstStyle/>
          <a:p>
            <a:pPr>
              <a:defRPr/>
            </a:pPr>
            <a:r>
              <a:rPr lang="en-US" sz="2200" dirty="0">
                <a:effectLst>
                  <a:outerShdw blurRad="38100" dist="38100" dir="2700000" algn="tl">
                    <a:srgbClr val="000000">
                      <a:alpha val="43137"/>
                    </a:srgbClr>
                  </a:outerShdw>
                </a:effectLst>
                <a:latin typeface="+mj-lt"/>
              </a:rPr>
              <a:t>An intention to behave in a certain way toward someone or something</a:t>
            </a:r>
          </a:p>
        </p:txBody>
      </p:sp>
      <p:sp>
        <p:nvSpPr>
          <p:cNvPr id="8" name="Text Box 5"/>
          <p:cNvSpPr txBox="1">
            <a:spLocks noChangeArrowheads="1"/>
          </p:cNvSpPr>
          <p:nvPr/>
        </p:nvSpPr>
        <p:spPr bwMode="blackWhite">
          <a:xfrm>
            <a:off x="2286000" y="5881966"/>
            <a:ext cx="7772400" cy="369332"/>
          </a:xfrm>
          <a:prstGeom prst="rect">
            <a:avLst/>
          </a:prstGeom>
          <a:solidFill>
            <a:srgbClr val="CC6600"/>
          </a:solidFill>
          <a:ln w="3175" algn="ctr">
            <a:solidFill>
              <a:schemeClr val="tx1"/>
            </a:solidFill>
            <a:miter lim="800000"/>
          </a:ln>
          <a:effectLst>
            <a:outerShdw dist="107763" dir="2700000" algn="ctr" rotWithShape="0">
              <a:schemeClr val="bg2">
                <a:alpha val="50000"/>
              </a:schemeClr>
            </a:outerShdw>
          </a:effectLst>
        </p:spPr>
        <p:txBody>
          <a:bodyPr anchor="ctr">
            <a:spAutoFit/>
          </a:bodyPr>
          <a:lstStyle/>
          <a:p>
            <a:pPr algn="r">
              <a:spcBef>
                <a:spcPct val="50000"/>
              </a:spcBef>
              <a:defRPr/>
            </a:pPr>
            <a:r>
              <a:rPr lang="en-US" dirty="0">
                <a:solidFill>
                  <a:schemeClr val="bg1"/>
                </a:solidFill>
                <a:latin typeface="+mj-lt"/>
              </a:rPr>
              <a:t>See E X H I B I T  3</a:t>
            </a:r>
            <a:r>
              <a:rPr lang="en-US" dirty="0">
                <a:solidFill>
                  <a:schemeClr val="bg1"/>
                </a:solidFill>
                <a:latin typeface="+mj-lt"/>
                <a:cs typeface="Arial" panose="020B0604020202020204" pitchFamily="34" charset="0"/>
              </a:rPr>
              <a:t>–1</a:t>
            </a:r>
            <a:endParaRPr lang="en-US" dirty="0">
              <a:solidFill>
                <a:schemeClr val="bg1"/>
              </a:solidFill>
              <a:latin typeface="+mj-lt"/>
            </a:endParaRPr>
          </a:p>
        </p:txBody>
      </p:sp>
    </p:spTree>
    <p:extLst>
      <p:ext uri="{BB962C8B-B14F-4D97-AF65-F5344CB8AC3E}">
        <p14:creationId xmlns:p14="http://schemas.microsoft.com/office/powerpoint/2010/main" val="4108494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a:t>Does Behavior Always Follow from Attitudes?</a:t>
            </a:r>
          </a:p>
        </p:txBody>
      </p:sp>
      <p:sp>
        <p:nvSpPr>
          <p:cNvPr id="93187" name="Content Placeholder 2"/>
          <p:cNvSpPr>
            <a:spLocks noGrp="1"/>
          </p:cNvSpPr>
          <p:nvPr>
            <p:ph idx="1"/>
          </p:nvPr>
        </p:nvSpPr>
        <p:spPr/>
        <p:txBody>
          <a:bodyPr>
            <a:normAutofit fontScale="92500" lnSpcReduction="10000"/>
          </a:bodyPr>
          <a:lstStyle/>
          <a:p>
            <a:pPr eaLnBrk="1" hangingPunct="1"/>
            <a:r>
              <a:rPr lang="en-US" altLang="en-US">
                <a:latin typeface="Times New Roman" panose="02020603050405020304" pitchFamily="18" charset="0"/>
              </a:rPr>
              <a:t>Leon Festinger – No, the reverse is sometimes true!</a:t>
            </a:r>
          </a:p>
          <a:p>
            <a:pPr eaLnBrk="1" hangingPunct="1"/>
            <a:r>
              <a:rPr lang="en-US" altLang="en-US">
                <a:latin typeface="Times New Roman" panose="02020603050405020304" pitchFamily="18" charset="0"/>
              </a:rPr>
              <a:t>Cognitive Dissonance: </a:t>
            </a:r>
            <a:r>
              <a:rPr lang="en-US" altLang="en-US" i="1">
                <a:latin typeface="Times New Roman" panose="02020603050405020304" pitchFamily="18" charset="0"/>
              </a:rPr>
              <a:t>Any incompatibility between two or more attitudes or between behavior and attitudes </a:t>
            </a:r>
          </a:p>
          <a:p>
            <a:pPr lvl="1" eaLnBrk="1" hangingPunct="1">
              <a:spcBef>
                <a:spcPct val="50000"/>
              </a:spcBef>
            </a:pPr>
            <a:r>
              <a:rPr lang="en-US" altLang="en-US">
                <a:latin typeface="Times New Roman" panose="02020603050405020304" pitchFamily="18" charset="0"/>
              </a:rPr>
              <a:t>Individuals seek to reduce this uncomfortable gap, or </a:t>
            </a:r>
            <a:r>
              <a:rPr lang="en-US" altLang="en-US" i="1">
                <a:latin typeface="Times New Roman" panose="02020603050405020304" pitchFamily="18" charset="0"/>
              </a:rPr>
              <a:t>dissonance</a:t>
            </a:r>
            <a:r>
              <a:rPr lang="en-US" altLang="en-US">
                <a:latin typeface="Times New Roman" panose="02020603050405020304" pitchFamily="18" charset="0"/>
              </a:rPr>
              <a:t>, to reach stability and consistency</a:t>
            </a:r>
          </a:p>
          <a:p>
            <a:pPr lvl="1" eaLnBrk="1" hangingPunct="1">
              <a:spcBef>
                <a:spcPct val="50000"/>
              </a:spcBef>
            </a:pPr>
            <a:r>
              <a:rPr lang="en-US" altLang="en-US">
                <a:latin typeface="Times New Roman" panose="02020603050405020304" pitchFamily="18" charset="0"/>
              </a:rPr>
              <a:t>Consistency is achieved by changing the attitudes, modifying the behaviors, or through rationalization</a:t>
            </a:r>
          </a:p>
          <a:p>
            <a:pPr lvl="1" eaLnBrk="1" hangingPunct="1">
              <a:spcBef>
                <a:spcPct val="50000"/>
              </a:spcBef>
            </a:pPr>
            <a:r>
              <a:rPr lang="en-US" altLang="en-US">
                <a:latin typeface="Times New Roman" panose="02020603050405020304" pitchFamily="18" charset="0"/>
              </a:rPr>
              <a:t>Desire to reduce dissonance depends on:</a:t>
            </a:r>
          </a:p>
          <a:p>
            <a:pPr lvl="2" eaLnBrk="1" hangingPunct="1">
              <a:spcBef>
                <a:spcPct val="50000"/>
              </a:spcBef>
            </a:pPr>
            <a:r>
              <a:rPr lang="en-US" altLang="en-US">
                <a:latin typeface="Times New Roman" panose="02020603050405020304" pitchFamily="18" charset="0"/>
              </a:rPr>
              <a:t>Importance of elements</a:t>
            </a:r>
          </a:p>
          <a:p>
            <a:pPr lvl="2" eaLnBrk="1" hangingPunct="1">
              <a:spcBef>
                <a:spcPct val="50000"/>
              </a:spcBef>
            </a:pPr>
            <a:r>
              <a:rPr lang="en-US" altLang="en-US">
                <a:latin typeface="Times New Roman" panose="02020603050405020304" pitchFamily="18" charset="0"/>
              </a:rPr>
              <a:t>Degree of individual influence </a:t>
            </a:r>
          </a:p>
          <a:p>
            <a:pPr lvl="2" eaLnBrk="1" hangingPunct="1">
              <a:spcBef>
                <a:spcPct val="50000"/>
              </a:spcBef>
            </a:pPr>
            <a:r>
              <a:rPr lang="en-US" altLang="en-US">
                <a:latin typeface="Times New Roman" panose="02020603050405020304" pitchFamily="18" charset="0"/>
              </a:rPr>
              <a:t>Rewards involved in dissonance</a:t>
            </a:r>
          </a:p>
          <a:p>
            <a:pPr lvl="1" eaLnBrk="1" hangingPunct="1"/>
            <a:endParaRPr lang="en-US" altLang="en-US">
              <a:latin typeface="Times New Roman" panose="02020603050405020304" pitchFamily="18" charset="0"/>
            </a:endParaRPr>
          </a:p>
        </p:txBody>
      </p:sp>
      <p:pic>
        <p:nvPicPr>
          <p:cNvPr id="93188" name="Picture 2" descr="C:\Users\Bob Stretch\AppData\Local\Microsoft\Windows\Temporary Internet Files\Content.IE5\7421JAUB\MCPE01487_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67601" y="4419600"/>
            <a:ext cx="2474913" cy="199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5691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pPr eaLnBrk="1" hangingPunct="1"/>
            <a:r>
              <a:rPr lang="en-US" altLang="en-US"/>
              <a:t>Moderating Variables </a:t>
            </a:r>
          </a:p>
        </p:txBody>
      </p:sp>
      <p:sp>
        <p:nvSpPr>
          <p:cNvPr id="95235" name="Content Placeholder 2"/>
          <p:cNvSpPr>
            <a:spLocks noGrp="1"/>
          </p:cNvSpPr>
          <p:nvPr>
            <p:ph idx="1"/>
          </p:nvPr>
        </p:nvSpPr>
        <p:spPr>
          <a:xfrm>
            <a:off x="2575560" y="1869685"/>
            <a:ext cx="7315200" cy="2971800"/>
          </a:xfrm>
        </p:spPr>
        <p:txBody>
          <a:bodyPr/>
          <a:lstStyle/>
          <a:p>
            <a:pPr eaLnBrk="1" hangingPunct="1"/>
            <a:r>
              <a:rPr lang="en-US" altLang="en-US" dirty="0">
                <a:latin typeface="Times New Roman" panose="02020603050405020304" pitchFamily="18" charset="0"/>
              </a:rPr>
              <a:t>The most powerful moderators of the attitude-behavior relationship are:</a:t>
            </a:r>
          </a:p>
          <a:p>
            <a:pPr marL="1135380" lvl="1"/>
            <a:r>
              <a:rPr lang="en-US" altLang="en-US" dirty="0">
                <a:latin typeface="Times New Roman" panose="02020603050405020304" pitchFamily="18" charset="0"/>
              </a:rPr>
              <a:t>Importance of the attitude</a:t>
            </a:r>
          </a:p>
          <a:p>
            <a:pPr marL="1135380" lvl="1"/>
            <a:r>
              <a:rPr lang="en-US" altLang="en-US" dirty="0">
                <a:latin typeface="Times New Roman" panose="02020603050405020304" pitchFamily="18" charset="0"/>
              </a:rPr>
              <a:t>Correspondence to behavior</a:t>
            </a:r>
          </a:p>
          <a:p>
            <a:pPr marL="1135380" lvl="1"/>
            <a:r>
              <a:rPr lang="en-US" altLang="en-US" dirty="0">
                <a:latin typeface="Times New Roman" panose="02020603050405020304" pitchFamily="18" charset="0"/>
              </a:rPr>
              <a:t>Accessibility</a:t>
            </a:r>
          </a:p>
          <a:p>
            <a:pPr marL="1135380" lvl="1"/>
            <a:r>
              <a:rPr lang="en-US" altLang="en-US" dirty="0">
                <a:latin typeface="Times New Roman" panose="02020603050405020304" pitchFamily="18" charset="0"/>
              </a:rPr>
              <a:t>Existence of social pressures</a:t>
            </a:r>
          </a:p>
          <a:p>
            <a:pPr marL="1135380" lvl="1"/>
            <a:r>
              <a:rPr lang="en-US" altLang="en-US" dirty="0">
                <a:latin typeface="Times New Roman" panose="02020603050405020304" pitchFamily="18" charset="0"/>
              </a:rPr>
              <a:t>Personal and direct experience of the attitude</a:t>
            </a:r>
          </a:p>
          <a:p>
            <a:pPr eaLnBrk="1" hangingPunct="1"/>
            <a:endParaRPr lang="en-US" altLang="en-US" dirty="0">
              <a:latin typeface="Times New Roman" panose="02020603050405020304" pitchFamily="18" charset="0"/>
            </a:endParaRPr>
          </a:p>
        </p:txBody>
      </p:sp>
      <p:sp>
        <p:nvSpPr>
          <p:cNvPr id="95238" name="Slide Number Placeholder 5"/>
          <p:cNvSpPr>
            <a:spLocks noGrp="1"/>
          </p:cNvSpPr>
          <p:nvPr>
            <p:ph type="sldNum" sz="quarter" idx="12"/>
          </p:nvPr>
        </p:nvSpPr>
        <p:spPr>
          <a:xfrm>
            <a:off x="2057400" y="6400800"/>
            <a:ext cx="6719888"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lgn="l">
              <a:spcBef>
                <a:spcPct val="0"/>
              </a:spcBef>
              <a:buFontTx/>
              <a:buNone/>
            </a:pPr>
            <a:r>
              <a:rPr lang="en-US" altLang="en-US" sz="1200" b="1">
                <a:solidFill>
                  <a:srgbClr val="898989"/>
                </a:solidFill>
                <a:latin typeface="Calibri" panose="020F0502020204030204" pitchFamily="34" charset="0"/>
              </a:rPr>
              <a:t>3-</a:t>
            </a:r>
            <a:fld id="{7D9C8C8A-B6E3-462E-BEF8-0C5284A5F045}" type="slidenum">
              <a:rPr lang="en-US" altLang="en-US" sz="1200" b="1">
                <a:solidFill>
                  <a:srgbClr val="898989"/>
                </a:solidFill>
                <a:latin typeface="Calibri" panose="020F0502020204030204" pitchFamily="34" charset="0"/>
              </a:rPr>
              <a:t>5</a:t>
            </a:fld>
            <a:endParaRPr lang="en-US" altLang="en-US" sz="1200" b="1">
              <a:solidFill>
                <a:srgbClr val="898989"/>
              </a:solidFill>
              <a:latin typeface="Calibri" panose="020F0502020204030204" pitchFamily="34" charset="0"/>
            </a:endParaRPr>
          </a:p>
        </p:txBody>
      </p:sp>
      <p:graphicFrame>
        <p:nvGraphicFramePr>
          <p:cNvPr id="5" name="Diagram 4"/>
          <p:cNvGraphicFramePr/>
          <p:nvPr/>
        </p:nvGraphicFramePr>
        <p:xfrm>
          <a:off x="3124200" y="3962400"/>
          <a:ext cx="6096000" cy="195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Isosceles Triangle 6"/>
          <p:cNvSpPr/>
          <p:nvPr/>
        </p:nvSpPr>
        <p:spPr bwMode="auto">
          <a:xfrm rot="10800000" flipV="1">
            <a:off x="3124200" y="5105400"/>
            <a:ext cx="5943600" cy="1219200"/>
          </a:xfrm>
          <a:prstGeom prst="triangle">
            <a:avLst/>
          </a:prstGeom>
          <a:solidFill>
            <a:schemeClr val="accent6">
              <a:lumMod val="75000"/>
            </a:schemeClr>
          </a:solidFill>
          <a:ln w="9525" cap="flat" cmpd="sng" algn="ctr">
            <a:solidFill>
              <a:schemeClr val="tx1"/>
            </a:solidFill>
            <a:prstDash val="solid"/>
            <a:round/>
            <a:headEnd type="none" w="med" len="med"/>
            <a:tailEnd type="none" w="med" len="med"/>
          </a:ln>
          <a:effectLst/>
        </p:spPr>
        <p:txBody>
          <a:bodyPr>
            <a:scene3d>
              <a:camera prst="orthographicFront">
                <a:rot lat="0" lon="0" rev="0"/>
              </a:camera>
              <a:lightRig rig="threePt" dir="t"/>
            </a:scene3d>
          </a:bodyPr>
          <a:lstStyle/>
          <a:p>
            <a:pPr algn="ctr">
              <a:defRPr/>
            </a:pPr>
            <a:r>
              <a:rPr lang="en-US" sz="2200" dirty="0"/>
              <a:t>Moderating Variables</a:t>
            </a:r>
          </a:p>
        </p:txBody>
      </p:sp>
    </p:spTree>
    <p:extLst>
      <p:ext uri="{BB962C8B-B14F-4D97-AF65-F5344CB8AC3E}">
        <p14:creationId xmlns:p14="http://schemas.microsoft.com/office/powerpoint/2010/main" val="3591888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pPr eaLnBrk="1" hangingPunct="1"/>
            <a:r>
              <a:rPr lang="en-US" altLang="en-US"/>
              <a:t>Predicting Behavior from Attitudes</a:t>
            </a:r>
          </a:p>
        </p:txBody>
      </p:sp>
      <p:sp>
        <p:nvSpPr>
          <p:cNvPr id="97283" name="Content Placeholder 2"/>
          <p:cNvSpPr>
            <a:spLocks noGrp="1"/>
          </p:cNvSpPr>
          <p:nvPr>
            <p:ph idx="1"/>
          </p:nvPr>
        </p:nvSpPr>
        <p:spPr>
          <a:xfrm>
            <a:off x="3886200" y="1524000"/>
            <a:ext cx="6324600" cy="4724400"/>
          </a:xfrm>
        </p:spPr>
        <p:txBody>
          <a:bodyPr/>
          <a:lstStyle/>
          <a:p>
            <a:pPr lvl="1" eaLnBrk="1" hangingPunct="1"/>
            <a:r>
              <a:rPr lang="en-US" altLang="en-US" sz="2100">
                <a:latin typeface="Times New Roman" panose="02020603050405020304" pitchFamily="18" charset="0"/>
              </a:rPr>
              <a:t>Important attitudes have a strong relationship to behavior.</a:t>
            </a:r>
          </a:p>
          <a:p>
            <a:pPr lvl="1" eaLnBrk="1" hangingPunct="1"/>
            <a:r>
              <a:rPr lang="en-US" altLang="en-US" sz="2100">
                <a:latin typeface="Times New Roman" panose="02020603050405020304" pitchFamily="18" charset="0"/>
              </a:rPr>
              <a:t>The closer the match between attitude and behavior, the stronger the relationship:</a:t>
            </a:r>
          </a:p>
          <a:p>
            <a:pPr lvl="2" eaLnBrk="1" hangingPunct="1"/>
            <a:r>
              <a:rPr lang="en-US" altLang="en-US" sz="2100">
                <a:latin typeface="Times New Roman" panose="02020603050405020304" pitchFamily="18" charset="0"/>
              </a:rPr>
              <a:t>Specific attitudes predict specific behavior</a:t>
            </a:r>
          </a:p>
          <a:p>
            <a:pPr lvl="2" eaLnBrk="1" hangingPunct="1"/>
            <a:r>
              <a:rPr lang="en-US" altLang="en-US" sz="2100">
                <a:latin typeface="Times New Roman" panose="02020603050405020304" pitchFamily="18" charset="0"/>
              </a:rPr>
              <a:t>General attitudes predict general behavior</a:t>
            </a:r>
          </a:p>
          <a:p>
            <a:pPr lvl="1" eaLnBrk="1" hangingPunct="1"/>
            <a:r>
              <a:rPr lang="en-US" altLang="en-US" sz="2100">
                <a:latin typeface="Times New Roman" panose="02020603050405020304" pitchFamily="18" charset="0"/>
              </a:rPr>
              <a:t>The more frequently expressed an attitude, the better predictor it is.</a:t>
            </a:r>
          </a:p>
          <a:p>
            <a:pPr lvl="1" eaLnBrk="1" hangingPunct="1"/>
            <a:r>
              <a:rPr lang="en-US" altLang="en-US" sz="2100">
                <a:latin typeface="Times New Roman" panose="02020603050405020304" pitchFamily="18" charset="0"/>
              </a:rPr>
              <a:t>High social pressures reduce the relationship and may cause dissonance.</a:t>
            </a:r>
          </a:p>
          <a:p>
            <a:pPr lvl="1" eaLnBrk="1" hangingPunct="1"/>
            <a:r>
              <a:rPr lang="en-US" altLang="en-US" sz="2100">
                <a:latin typeface="Times New Roman" panose="02020603050405020304" pitchFamily="18" charset="0"/>
              </a:rPr>
              <a:t>Attitudes based on personal experience are stronger predictors.</a:t>
            </a:r>
          </a:p>
        </p:txBody>
      </p:sp>
      <p:sp>
        <p:nvSpPr>
          <p:cNvPr id="97286" name="Slide Number Placeholder 5"/>
          <p:cNvSpPr>
            <a:spLocks noGrp="1"/>
          </p:cNvSpPr>
          <p:nvPr>
            <p:ph type="sldNum" sz="quarter" idx="12"/>
          </p:nvPr>
        </p:nvSpPr>
        <p:spPr>
          <a:xfrm>
            <a:off x="2057400" y="6400800"/>
            <a:ext cx="6719888"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lgn="l">
              <a:spcBef>
                <a:spcPct val="0"/>
              </a:spcBef>
              <a:buFontTx/>
              <a:buNone/>
            </a:pPr>
            <a:r>
              <a:rPr lang="en-US" altLang="en-US" sz="1200" b="1">
                <a:solidFill>
                  <a:srgbClr val="898989"/>
                </a:solidFill>
                <a:latin typeface="Calibri" panose="020F0502020204030204" pitchFamily="34" charset="0"/>
              </a:rPr>
              <a:t>3-</a:t>
            </a:r>
            <a:fld id="{F1F3D5BF-79E4-4168-BA59-C3888A9678C0}" type="slidenum">
              <a:rPr lang="en-US" altLang="en-US" sz="1200" b="1">
                <a:solidFill>
                  <a:srgbClr val="898989"/>
                </a:solidFill>
                <a:latin typeface="Calibri" panose="020F0502020204030204" pitchFamily="34" charset="0"/>
              </a:rPr>
              <a:t>6</a:t>
            </a:fld>
            <a:endParaRPr lang="en-US" altLang="en-US" sz="1200" b="1">
              <a:solidFill>
                <a:srgbClr val="898989"/>
              </a:solidFill>
              <a:latin typeface="Calibri" panose="020F0502020204030204" pitchFamily="34" charset="0"/>
            </a:endParaRPr>
          </a:p>
        </p:txBody>
      </p:sp>
      <p:pic>
        <p:nvPicPr>
          <p:cNvPr id="97284" name="Picture 2" descr="C:\Users\Bob Stretch\AppData\Local\Microsoft\Windows\Temporary Internet Files\Content.IE5\118DJOWU\MCj0240479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81201" y="3124201"/>
            <a:ext cx="2320925" cy="326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2810584" y="1371600"/>
            <a:ext cx="904415" cy="1938992"/>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12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t>
            </a:r>
          </a:p>
        </p:txBody>
      </p:sp>
    </p:spTree>
    <p:extLst>
      <p:ext uri="{BB962C8B-B14F-4D97-AF65-F5344CB8AC3E}">
        <p14:creationId xmlns:p14="http://schemas.microsoft.com/office/powerpoint/2010/main" val="2792706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itle 1"/>
          <p:cNvSpPr>
            <a:spLocks noGrp="1"/>
          </p:cNvSpPr>
          <p:nvPr>
            <p:ph type="title"/>
          </p:nvPr>
        </p:nvSpPr>
        <p:spPr/>
        <p:txBody>
          <a:bodyPr/>
          <a:lstStyle/>
          <a:p>
            <a:pPr eaLnBrk="1" hangingPunct="1"/>
            <a:r>
              <a:rPr lang="en-US" altLang="en-US"/>
              <a:t>What are the Major Job Attitudes?</a:t>
            </a:r>
          </a:p>
        </p:txBody>
      </p:sp>
      <p:sp>
        <p:nvSpPr>
          <p:cNvPr id="99331" name="Content Placeholder 2"/>
          <p:cNvSpPr>
            <a:spLocks noGrp="1"/>
          </p:cNvSpPr>
          <p:nvPr>
            <p:ph idx="1"/>
          </p:nvPr>
        </p:nvSpPr>
        <p:spPr>
          <a:xfrm>
            <a:off x="2209800" y="1783098"/>
            <a:ext cx="5029200" cy="4160502"/>
          </a:xfrm>
        </p:spPr>
        <p:txBody>
          <a:bodyPr>
            <a:normAutofit fontScale="92500" lnSpcReduction="20000"/>
          </a:bodyPr>
          <a:lstStyle/>
          <a:p>
            <a:pPr eaLnBrk="1" hangingPunct="1"/>
            <a:r>
              <a:rPr lang="en-US" altLang="en-US" dirty="0">
                <a:latin typeface="Times New Roman" panose="02020603050405020304" pitchFamily="18" charset="0"/>
              </a:rPr>
              <a:t>Job Satisfaction</a:t>
            </a:r>
          </a:p>
          <a:p>
            <a:pPr lvl="1" eaLnBrk="1" hangingPunct="1"/>
            <a:r>
              <a:rPr lang="en-US" altLang="en-US" dirty="0">
                <a:latin typeface="Times New Roman" panose="02020603050405020304" pitchFamily="18" charset="0"/>
              </a:rPr>
              <a:t>A positive feeling about the job resulting from an evaluation of its characteristics</a:t>
            </a:r>
          </a:p>
          <a:p>
            <a:pPr eaLnBrk="1" hangingPunct="1"/>
            <a:r>
              <a:rPr lang="en-US" altLang="en-US" dirty="0">
                <a:latin typeface="Times New Roman" panose="02020603050405020304" pitchFamily="18" charset="0"/>
              </a:rPr>
              <a:t>Job Involvement</a:t>
            </a:r>
          </a:p>
          <a:p>
            <a:pPr lvl="1" eaLnBrk="1" hangingPunct="1"/>
            <a:r>
              <a:rPr lang="en-US" altLang="en-US" dirty="0">
                <a:latin typeface="Times New Roman" panose="02020603050405020304" pitchFamily="18" charset="0"/>
              </a:rPr>
              <a:t>Degree of psychological identification with the job where perceived performance is important to self-worth</a:t>
            </a:r>
          </a:p>
          <a:p>
            <a:pPr eaLnBrk="1" hangingPunct="1"/>
            <a:r>
              <a:rPr lang="en-US" altLang="en-US" dirty="0">
                <a:latin typeface="Times New Roman" panose="02020603050405020304" pitchFamily="18" charset="0"/>
              </a:rPr>
              <a:t>Psychological Empowerment</a:t>
            </a:r>
          </a:p>
          <a:p>
            <a:pPr lvl="1" eaLnBrk="1" hangingPunct="1"/>
            <a:r>
              <a:rPr lang="en-US" altLang="en-US" dirty="0">
                <a:latin typeface="Times New Roman" panose="02020603050405020304" pitchFamily="18" charset="0"/>
              </a:rPr>
              <a:t>Belief in the degree of influence over the job, competence, job meaningfulness, and autonomy</a:t>
            </a:r>
          </a:p>
        </p:txBody>
      </p:sp>
      <p:pic>
        <p:nvPicPr>
          <p:cNvPr id="99332" name="Picture 2" descr="C:\Users\Bob Stretch\AppData\Local\Microsoft\Windows\Temporary Internet Files\Content.IE5\H1JVA1FE\MCPE02947_000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34200" y="2286000"/>
            <a:ext cx="3276600" cy="346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77290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le 1"/>
          <p:cNvSpPr>
            <a:spLocks noGrp="1"/>
          </p:cNvSpPr>
          <p:nvPr>
            <p:ph type="title"/>
          </p:nvPr>
        </p:nvSpPr>
        <p:spPr/>
        <p:txBody>
          <a:bodyPr/>
          <a:lstStyle/>
          <a:p>
            <a:pPr eaLnBrk="1" hangingPunct="1"/>
            <a:r>
              <a:rPr lang="en-US" altLang="en-US"/>
              <a:t>Another Major Job Attitude</a:t>
            </a:r>
          </a:p>
        </p:txBody>
      </p:sp>
      <p:sp>
        <p:nvSpPr>
          <p:cNvPr id="101379" name="Content Placeholder 2"/>
          <p:cNvSpPr>
            <a:spLocks noGrp="1"/>
          </p:cNvSpPr>
          <p:nvPr>
            <p:ph idx="1"/>
          </p:nvPr>
        </p:nvSpPr>
        <p:spPr/>
        <p:txBody>
          <a:bodyPr/>
          <a:lstStyle/>
          <a:p>
            <a:pPr eaLnBrk="1" hangingPunct="1"/>
            <a:r>
              <a:rPr lang="en-US" altLang="en-US">
                <a:latin typeface="Times New Roman" panose="02020603050405020304" pitchFamily="18" charset="0"/>
              </a:rPr>
              <a:t>Organizational Commitment</a:t>
            </a:r>
          </a:p>
          <a:p>
            <a:pPr lvl="1" eaLnBrk="1" hangingPunct="1"/>
            <a:r>
              <a:rPr lang="en-US" altLang="en-US">
                <a:latin typeface="Times New Roman" panose="02020603050405020304" pitchFamily="18" charset="0"/>
              </a:rPr>
              <a:t>Identifying with a particular organization and its goals, while wishing to maintain membership in the organization.</a:t>
            </a:r>
          </a:p>
          <a:p>
            <a:pPr lvl="1" eaLnBrk="1" hangingPunct="1"/>
            <a:r>
              <a:rPr lang="en-US" altLang="en-US">
                <a:latin typeface="Times New Roman" panose="02020603050405020304" pitchFamily="18" charset="0"/>
              </a:rPr>
              <a:t>Three dimensions:</a:t>
            </a:r>
          </a:p>
          <a:p>
            <a:pPr lvl="2" eaLnBrk="1" hangingPunct="1"/>
            <a:r>
              <a:rPr lang="en-US" altLang="en-US">
                <a:latin typeface="Times New Roman" panose="02020603050405020304" pitchFamily="18" charset="0"/>
              </a:rPr>
              <a:t>Affective – emotional attachment to organization</a:t>
            </a:r>
          </a:p>
          <a:p>
            <a:pPr lvl="2" eaLnBrk="1" hangingPunct="1"/>
            <a:r>
              <a:rPr lang="en-US" altLang="en-US">
                <a:latin typeface="Times New Roman" panose="02020603050405020304" pitchFamily="18" charset="0"/>
              </a:rPr>
              <a:t>Continuance Commitment – economic value of staying</a:t>
            </a:r>
          </a:p>
          <a:p>
            <a:pPr lvl="2" eaLnBrk="1" hangingPunct="1"/>
            <a:r>
              <a:rPr lang="en-US" altLang="en-US">
                <a:latin typeface="Times New Roman" panose="02020603050405020304" pitchFamily="18" charset="0"/>
              </a:rPr>
              <a:t>Normative – moral or ethical obligations</a:t>
            </a:r>
          </a:p>
          <a:p>
            <a:pPr lvl="1" eaLnBrk="1" hangingPunct="1"/>
            <a:r>
              <a:rPr lang="en-US" altLang="en-US">
                <a:latin typeface="Times New Roman" panose="02020603050405020304" pitchFamily="18" charset="0"/>
              </a:rPr>
              <a:t>Has some relation to performance, especially for new employees.</a:t>
            </a:r>
          </a:p>
          <a:p>
            <a:pPr lvl="1" eaLnBrk="1" hangingPunct="1"/>
            <a:r>
              <a:rPr lang="en-US" altLang="en-US">
                <a:latin typeface="Times New Roman" panose="02020603050405020304" pitchFamily="18" charset="0"/>
              </a:rPr>
              <a:t>Less important now than in the past – now perhaps more of an </a:t>
            </a:r>
            <a:r>
              <a:rPr lang="en-US" altLang="en-US" i="1">
                <a:latin typeface="Times New Roman" panose="02020603050405020304" pitchFamily="18" charset="0"/>
              </a:rPr>
              <a:t>occupational commitment</a:t>
            </a:r>
            <a:r>
              <a:rPr lang="en-US" altLang="en-US">
                <a:latin typeface="Times New Roman" panose="02020603050405020304" pitchFamily="18" charset="0"/>
              </a:rPr>
              <a:t>, loyalty to profession rather than a given employer.</a:t>
            </a:r>
          </a:p>
          <a:p>
            <a:pPr eaLnBrk="1" hangingPunct="1">
              <a:buFont typeface="Wingdings" panose="05000000000000000000" pitchFamily="2" charset="2"/>
              <a:buNone/>
            </a:pPr>
            <a:endParaRPr lang="en-US" altLang="en-US">
              <a:latin typeface="Times New Roman" panose="02020603050405020304" pitchFamily="18" charset="0"/>
            </a:endParaRPr>
          </a:p>
        </p:txBody>
      </p:sp>
    </p:spTree>
    <p:extLst>
      <p:ext uri="{BB962C8B-B14F-4D97-AF65-F5344CB8AC3E}">
        <p14:creationId xmlns:p14="http://schemas.microsoft.com/office/powerpoint/2010/main" val="3794945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Title 1"/>
          <p:cNvSpPr>
            <a:spLocks noGrp="1"/>
          </p:cNvSpPr>
          <p:nvPr>
            <p:ph type="title"/>
          </p:nvPr>
        </p:nvSpPr>
        <p:spPr/>
        <p:txBody>
          <a:bodyPr/>
          <a:lstStyle/>
          <a:p>
            <a:pPr eaLnBrk="1" hangingPunct="1"/>
            <a:r>
              <a:rPr lang="en-US" altLang="en-US"/>
              <a:t>And Yet More Major Job Attitudes…</a:t>
            </a:r>
          </a:p>
        </p:txBody>
      </p:sp>
      <p:sp>
        <p:nvSpPr>
          <p:cNvPr id="103427" name="Content Placeholder 2"/>
          <p:cNvSpPr>
            <a:spLocks noGrp="1"/>
          </p:cNvSpPr>
          <p:nvPr>
            <p:ph idx="1"/>
          </p:nvPr>
        </p:nvSpPr>
        <p:spPr/>
        <p:txBody>
          <a:bodyPr/>
          <a:lstStyle/>
          <a:p>
            <a:pPr eaLnBrk="1" hangingPunct="1"/>
            <a:r>
              <a:rPr lang="en-US" altLang="en-US">
                <a:latin typeface="Times New Roman" panose="02020603050405020304" pitchFamily="18" charset="0"/>
              </a:rPr>
              <a:t>Perceived Organizational Support (POS)</a:t>
            </a:r>
          </a:p>
          <a:p>
            <a:pPr lvl="1" eaLnBrk="1" hangingPunct="1"/>
            <a:r>
              <a:rPr lang="en-US" altLang="en-US">
                <a:latin typeface="Times New Roman" panose="02020603050405020304" pitchFamily="18" charset="0"/>
              </a:rPr>
              <a:t>Degree to which employees believe the organization values their contribution and cares about their well-being.</a:t>
            </a:r>
          </a:p>
          <a:p>
            <a:pPr lvl="1" eaLnBrk="1" hangingPunct="1"/>
            <a:r>
              <a:rPr lang="en-US" altLang="en-US">
                <a:latin typeface="Times New Roman" panose="02020603050405020304" pitchFamily="18" charset="0"/>
              </a:rPr>
              <a:t>Higher when rewards are fair, employees are involved in decision making, and supervisors are seen as supportive.</a:t>
            </a:r>
          </a:p>
          <a:p>
            <a:pPr lvl="1" eaLnBrk="1" hangingPunct="1"/>
            <a:r>
              <a:rPr lang="en-US" altLang="en-US">
                <a:latin typeface="Times New Roman" panose="02020603050405020304" pitchFamily="18" charset="0"/>
              </a:rPr>
              <a:t>High POS is related to higher OCBs and performance.</a:t>
            </a:r>
          </a:p>
          <a:p>
            <a:pPr eaLnBrk="1" hangingPunct="1"/>
            <a:r>
              <a:rPr lang="en-US" altLang="en-US">
                <a:latin typeface="Times New Roman" panose="02020603050405020304" pitchFamily="18" charset="0"/>
              </a:rPr>
              <a:t>Employee Engagement</a:t>
            </a:r>
          </a:p>
          <a:p>
            <a:pPr lvl="1" eaLnBrk="1" hangingPunct="1"/>
            <a:r>
              <a:rPr lang="en-US" altLang="en-US">
                <a:latin typeface="Times New Roman" panose="02020603050405020304" pitchFamily="18" charset="0"/>
              </a:rPr>
              <a:t>The degree of involvement with, satisfaction with, and enthusiasm for the job.</a:t>
            </a:r>
          </a:p>
          <a:p>
            <a:pPr lvl="1" eaLnBrk="1" hangingPunct="1"/>
            <a:r>
              <a:rPr lang="en-US" altLang="en-US">
                <a:latin typeface="Times New Roman" panose="02020603050405020304" pitchFamily="18" charset="0"/>
              </a:rPr>
              <a:t>Engaged employees are passionate about their work and company.</a:t>
            </a:r>
          </a:p>
        </p:txBody>
      </p:sp>
      <p:sp>
        <p:nvSpPr>
          <p:cNvPr id="103428" name="Slide Number Placeholder 3"/>
          <p:cNvSpPr>
            <a:spLocks noGrp="1"/>
          </p:cNvSpPr>
          <p:nvPr>
            <p:ph type="sldNum" sz="quarter" idx="12"/>
          </p:nvPr>
        </p:nvSpPr>
        <p:spPr>
          <a:xfrm>
            <a:off x="2057400" y="6400800"/>
            <a:ext cx="6719888" cy="30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har char="–"/>
              <a:defRPr sz="2400">
                <a:solidFill>
                  <a:srgbClr val="990033"/>
                </a:solidFill>
                <a:latin typeface="Arial" panose="020B0604020202020204" pitchFamily="34" charset="0"/>
              </a:defRPr>
            </a:lvl2pPr>
            <a:lvl3pPr marL="1143000" indent="-228600">
              <a:spcBef>
                <a:spcPct val="20000"/>
              </a:spcBef>
              <a:buChar char="•"/>
              <a:defRPr sz="2000">
                <a:solidFill>
                  <a:srgbClr val="996633"/>
                </a:solidFill>
                <a:latin typeface="Arial" panose="020B0604020202020204" pitchFamily="34" charset="0"/>
              </a:defRPr>
            </a:lvl3pPr>
            <a:lvl4pPr marL="1600200" indent="-228600">
              <a:spcBef>
                <a:spcPct val="20000"/>
              </a:spcBef>
              <a:buChar char="–"/>
              <a:defRPr>
                <a:solidFill>
                  <a:schemeClr val="tx1"/>
                </a:solidFill>
                <a:latin typeface="Tahoma" panose="020B0604030504040204" pitchFamily="34" charset="0"/>
                <a:cs typeface="Tahoma" panose="020B0604030504040204" pitchFamily="34" charset="0"/>
              </a:defRPr>
            </a:lvl4pPr>
            <a:lvl5pPr marL="2057400" indent="-228600">
              <a:spcBef>
                <a:spcPct val="20000"/>
              </a:spcBef>
              <a:buChar char="»"/>
              <a:defRPr sz="1600" b="1">
                <a:solidFill>
                  <a:schemeClr val="tx1"/>
                </a:solidFill>
                <a:latin typeface="Arial" panose="020B0604020202020204" pitchFamily="34" charset="0"/>
                <a:cs typeface="Tahoma" panose="020B0604030504040204" pitchFamily="34" charset="0"/>
              </a:defRPr>
            </a:lvl5pPr>
            <a:lvl6pPr marL="25146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6pPr>
            <a:lvl7pPr marL="29718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7pPr>
            <a:lvl8pPr marL="34290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8pPr>
            <a:lvl9pPr marL="3886200" indent="-228600" eaLnBrk="0" fontAlgn="base" hangingPunct="0">
              <a:spcBef>
                <a:spcPct val="20000"/>
              </a:spcBef>
              <a:spcAft>
                <a:spcPct val="0"/>
              </a:spcAft>
              <a:buChar char="»"/>
              <a:defRPr sz="1600" b="1">
                <a:solidFill>
                  <a:schemeClr val="tx1"/>
                </a:solidFill>
                <a:latin typeface="Arial" panose="020B0604020202020204" pitchFamily="34" charset="0"/>
                <a:cs typeface="Tahoma" panose="020B0604030504040204" pitchFamily="34" charset="0"/>
              </a:defRPr>
            </a:lvl9pPr>
          </a:lstStyle>
          <a:p>
            <a:pPr algn="l">
              <a:spcBef>
                <a:spcPct val="0"/>
              </a:spcBef>
              <a:buFontTx/>
              <a:buNone/>
            </a:pPr>
            <a:r>
              <a:rPr lang="en-US" altLang="en-US" sz="1200" b="1">
                <a:solidFill>
                  <a:srgbClr val="898989"/>
                </a:solidFill>
                <a:latin typeface="Calibri" panose="020F0502020204030204" pitchFamily="34" charset="0"/>
              </a:rPr>
              <a:t>3-</a:t>
            </a:r>
            <a:fld id="{6659EB9C-112C-491A-A045-90F63AC68CB4}" type="slidenum">
              <a:rPr lang="en-US" altLang="en-US" sz="1200" b="1">
                <a:solidFill>
                  <a:srgbClr val="898989"/>
                </a:solidFill>
                <a:latin typeface="Calibri" panose="020F0502020204030204" pitchFamily="34" charset="0"/>
              </a:rPr>
              <a:t>9</a:t>
            </a:fld>
            <a:endParaRPr lang="en-US" altLang="en-US" sz="1200" b="1">
              <a:solidFill>
                <a:srgbClr val="898989"/>
              </a:solidFill>
              <a:latin typeface="Calibri" panose="020F0502020204030204" pitchFamily="34" charset="0"/>
            </a:endParaRPr>
          </a:p>
        </p:txBody>
      </p:sp>
    </p:spTree>
    <p:extLst>
      <p:ext uri="{BB962C8B-B14F-4D97-AF65-F5344CB8AC3E}">
        <p14:creationId xmlns:p14="http://schemas.microsoft.com/office/powerpoint/2010/main" val="21526275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TotalTime>
  <Words>2065</Words>
  <Application>Microsoft Office PowerPoint</Application>
  <PresentationFormat>Widescreen</PresentationFormat>
  <Paragraphs>181</Paragraphs>
  <Slides>15</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Times New Roman</vt:lpstr>
      <vt:lpstr>Wingdings</vt:lpstr>
      <vt:lpstr>Office Theme</vt:lpstr>
      <vt:lpstr> LECTURE # 3-4  ATTITUDE AND JOB SATISFACTION (PSYC-6223)</vt:lpstr>
      <vt:lpstr>Chapter Learning Objectives</vt:lpstr>
      <vt:lpstr>Attitudes</vt:lpstr>
      <vt:lpstr>Does Behavior Always Follow from Attitudes?</vt:lpstr>
      <vt:lpstr>Moderating Variables </vt:lpstr>
      <vt:lpstr>Predicting Behavior from Attitudes</vt:lpstr>
      <vt:lpstr>What are the Major Job Attitudes?</vt:lpstr>
      <vt:lpstr>Another Major Job Attitude</vt:lpstr>
      <vt:lpstr>And Yet More Major Job Attitudes…</vt:lpstr>
      <vt:lpstr>Are These Job Attitudes Really Distinct?</vt:lpstr>
      <vt:lpstr>Job Satisfaction</vt:lpstr>
      <vt:lpstr>Causes of Job Satisfaction</vt:lpstr>
      <vt:lpstr>Outcomes of Job Satisfaction</vt:lpstr>
      <vt:lpstr>More Outcomes of Job Satisfaction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Nouman Awan</dc:creator>
  <cp:lastModifiedBy>Nouman Awan</cp:lastModifiedBy>
  <cp:revision>5</cp:revision>
  <dcterms:created xsi:type="dcterms:W3CDTF">2020-05-02T16:38:20Z</dcterms:created>
  <dcterms:modified xsi:type="dcterms:W3CDTF">2020-05-03T00:08:52Z</dcterms:modified>
</cp:coreProperties>
</file>