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11D0-00A6-489F-8961-2681899BA2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3568-81A6-4783-954B-47E3C1BBF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DB2FE-981C-4B8A-9202-657D4FBAC265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53DF1-883F-4678-A463-C2AF628632A2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976E2-D3EA-487E-829C-FA867A4A1D03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08367-265A-4F0B-9D9D-1DE14B61EFED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237F-2308-4225-92CF-7644D0E3407F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44D16-7458-4BCE-A14D-BE957B806081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546820-1D2C-4FC9-89A3-0C8BAA445188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5682E-8692-48BF-A2FB-BFBD1FE615DE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70D53-2B74-4962-93AB-B090F8DF8122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1D36A-5D0F-4CF5-9EBA-2B9A1DE0F9AF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DC19C-7C12-40DD-9BCB-EDAFB57EBD47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652C67-E70F-420D-AD31-D135020537AD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4B5AE-A244-4B27-A4EF-0E1A0EE5E449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72605-143A-4572-ADFC-362E8DC2C0D7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20AA6-6E42-4860-9344-44E917674647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4E60B-4AFA-47B9-B00D-235FF69F729B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63EDD-52C6-4252-B047-D90BC51D86BF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20D7D-D3C0-4FAC-8977-01CB69D0A86A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BF934E-EE51-439A-936B-68F4FC66ABBC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1EB4C-EC07-4F2C-A140-24DB5130BC02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5CE7D0-378C-4B40-9A26-3DBD7FEAC890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05AD94-0504-4656-9D68-2FCD7EEBC725}" type="slidenum">
              <a:rPr lang="en-US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797A5-0389-4D45-8C02-24FE2F19D3A3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769CE3-7641-4627-A39A-3B8F6E92C3C7}" type="slidenum">
              <a:rPr lang="en-US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2CB73D-5DD8-4205-961F-7D1DAF8A5089}" type="slidenum">
              <a:rPr lang="en-US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1DC53-E3D5-45C4-905F-8A76A8429BDE}" type="slidenum">
              <a:rPr lang="en-AU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1DC53-E3D5-45C4-905F-8A76A8429BDE}" type="slidenum">
              <a:rPr lang="en-AU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A82249-49C8-4316-B218-F3C07FE43ADA}" type="slidenum">
              <a:rPr lang="en-AU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D70A4-9E99-4484-A243-4C3AC01AF75C}" type="slidenum">
              <a:rPr lang="en-US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2D1496-007B-49AC-B0F1-45E5D6960C15}" type="slidenum">
              <a:rPr lang="en-AU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CEB46-E5D8-4B47-88E8-7788F7355022}" type="slidenum">
              <a:rPr lang="en-AU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528BA-0AD6-4B23-AC8B-A9E391E30F55}" type="slidenum">
              <a:rPr lang="en-AU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AF6353-C02C-4536-A16D-223F9754DD87}" type="slidenum">
              <a:rPr lang="en-AU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153EF-9FB3-4835-B6DE-87417E20D3ED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301101-8CF1-4B81-BB8A-0E69A63A499E}" type="slidenum">
              <a:rPr lang="en-AU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398C95-0599-4C5D-841D-4766DB29B6E2}" type="slidenum">
              <a:rPr lang="en-AU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77D6EE-AE9F-4E95-AC6A-0321FAC72559}" type="slidenum">
              <a:rPr lang="en-AU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AE6B2-64EA-4768-B377-27F84F6E7D0E}" type="slidenum">
              <a:rPr lang="en-AU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6E547-3127-406F-A2BB-2FE154EABEC7}" type="slidenum">
              <a:rPr lang="en-US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38FE0-BDFF-40B0-9B31-7FA3069E519E}" type="slidenum">
              <a:rPr lang="en-AU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96E5A-F10B-46D5-B076-70AC39AC75D4}" type="slidenum">
              <a:rPr lang="en-US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D736B7-AE99-42E0-A467-8658C1D60E06}" type="slidenum">
              <a:rPr lang="en-AU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94CC2-FD8F-4C48-B29D-B70752184DD4}" type="slidenum">
              <a:rPr lang="en-AU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C30D5-3140-4BA6-AB46-E2CFDA17156F}" type="slidenum">
              <a:rPr lang="en-AU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696E4-4599-4D73-BD6A-F8DEF9749D47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369B66-5477-468D-B991-6ADEBCB50221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5DC39-E73C-4263-9575-AFFEDC8389B2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E0D701-92C9-4E42-AF76-76462375686A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9F714-118C-4B57-A1FB-4E70A509FFBF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8A34-B627-4191-9E97-80D5CFD9D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51149"/>
      </p:ext>
    </p:extLst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 smtClean="0">
                <a:solidFill>
                  <a:srgbClr val="140585"/>
                </a:solidFill>
              </a:rPr>
              <a:t>Zahoor</a:t>
            </a:r>
            <a:r>
              <a:rPr lang="en-US" b="1" dirty="0" smtClean="0">
                <a:solidFill>
                  <a:srgbClr val="140585"/>
                </a:solidFill>
              </a:rPr>
              <a:t>  Hussain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 smtClean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0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0/Applerootstock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2438400" cy="1905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Apple</a:t>
            </a:r>
          </a:p>
        </p:txBody>
      </p:sp>
      <p:pic>
        <p:nvPicPr>
          <p:cNvPr id="46083" name="Picture 5" descr="http://www.hort.purdue.edu/ext/senior/fruits/images/large/applefr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82" y="4177144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http://urbanext.illinois.edu/fruit/images/frontPage/titleImage_apple_118_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" y="3964636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1\Pictures\Pictures\Mubarak filed trial\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599"/>
            <a:ext cx="3200400" cy="45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\Pictures\Pictures\Mubarak filed trial\0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65" y="1768691"/>
            <a:ext cx="2928035" cy="21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\Pictures\Pictures\Mubarak filed trial\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768691"/>
            <a:ext cx="2710765" cy="23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6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chemeClr val="folHlink"/>
                </a:solidFill>
              </a:rPr>
              <a:t/>
            </a:r>
            <a:br>
              <a:rPr lang="en-US" altLang="en-US" smtClean="0">
                <a:solidFill>
                  <a:schemeClr val="folHlink"/>
                </a:solidFill>
              </a:rPr>
            </a:br>
            <a:r>
              <a:rPr lang="en-US" altLang="en-US" smtClean="0">
                <a:solidFill>
                  <a:schemeClr val="folHlink"/>
                </a:solidFill>
              </a:rPr>
              <a:t>6. HAIL ZONES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just"/>
            <a:r>
              <a:rPr lang="en-US" altLang="en-US" sz="2800" dirty="0" smtClean="0"/>
              <a:t>Certain regions and areas are know to be hail zones which must be avoided while selecting a site for the orchards. </a:t>
            </a:r>
          </a:p>
          <a:p>
            <a:pPr algn="just"/>
            <a:r>
              <a:rPr lang="en-US" altLang="en-US" sz="2800" dirty="0" smtClean="0"/>
              <a:t>Hail can cause immense damage and there is no insurance against hail in Pakistan. </a:t>
            </a:r>
          </a:p>
          <a:p>
            <a:pPr algn="just"/>
            <a:r>
              <a:rPr lang="en-US" altLang="en-US" sz="2800" dirty="0" smtClean="0"/>
              <a:t>One heavy hail storm can reduce the value of crop up to 80% and render the entire crop fit only for processing.</a:t>
            </a:r>
          </a:p>
        </p:txBody>
      </p:sp>
    </p:spTree>
    <p:extLst>
      <p:ext uri="{BB962C8B-B14F-4D97-AF65-F5344CB8AC3E}">
        <p14:creationId xmlns:p14="http://schemas.microsoft.com/office/powerpoint/2010/main" val="243179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WATER RESOURCE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algn="just"/>
            <a:r>
              <a:rPr lang="en-US" altLang="en-US" sz="2800" dirty="0" smtClean="0"/>
              <a:t>Under normal circumstances, if the apple orchard is located on a site above 1800 m altitude, it requires a little irrigation. However, trees, which are planted at lower elevations or in areas which are prone to draught conditions or planted on sandy soils, may require irrigation. </a:t>
            </a:r>
          </a:p>
          <a:p>
            <a:pPr algn="just"/>
            <a:r>
              <a:rPr lang="en-US" altLang="en-US" sz="2800" dirty="0" smtClean="0"/>
              <a:t>Similarly dwarfing root stocks like M.9, M. 106,M.4 also prefer adequate moisture.</a:t>
            </a:r>
          </a:p>
        </p:txBody>
      </p:sp>
    </p:spTree>
    <p:extLst>
      <p:ext uri="{BB962C8B-B14F-4D97-AF65-F5344CB8AC3E}">
        <p14:creationId xmlns:p14="http://schemas.microsoft.com/office/powerpoint/2010/main" val="41588823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11188"/>
          </a:xfrm>
        </p:spPr>
        <p:txBody>
          <a:bodyPr>
            <a:normAutofit fontScale="90000"/>
          </a:bodyPr>
          <a:lstStyle/>
          <a:p>
            <a:r>
              <a:rPr lang="en-US" altLang="en-US" sz="4000" b="1" u="sng" smtClean="0">
                <a:solidFill>
                  <a:srgbClr val="FF0000"/>
                </a:solidFill>
                <a:cs typeface="Times New Roman" pitchFamily="18" charset="0"/>
              </a:rPr>
              <a:t>                    </a:t>
            </a:r>
            <a:br>
              <a:rPr lang="en-US" altLang="en-US" sz="4000" b="1" u="sn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4000" b="1" u="sng" smtClean="0">
                <a:solidFill>
                  <a:srgbClr val="FF0000"/>
                </a:solidFill>
                <a:cs typeface="Times New Roman" pitchFamily="18" charset="0"/>
              </a:rPr>
              <a:t>VARIETAL DEVELOPMENT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914400" y="1447800"/>
            <a:ext cx="7239000" cy="277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Arial Black" pitchFamily="34" charset="0"/>
                <a:cs typeface="Arial" charset="0"/>
              </a:rPr>
              <a:t>5000 to 6000 varieties 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1.	Golden Delicious      8.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Kasmiri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2.	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Skyspur</a:t>
            </a: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                   9.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Kandhari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3.	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Starking</a:t>
            </a: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Delicious     10.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Amri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4.	Anna                           11. Kala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Kulu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5.	Nugget                       12. Red delicious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AutoNum type="arabicPeriod" startAt="6"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Double Red 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  </a:t>
            </a:r>
            <a:r>
              <a:rPr lang="en-US" altLang="en-US" sz="18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                 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7.	</a:t>
            </a:r>
            <a:r>
              <a:rPr lang="en-US" altLang="en-US" sz="18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Banki</a:t>
            </a:r>
            <a:r>
              <a:rPr lang="en-US" altLang="en-US" sz="18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6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152400"/>
            <a:ext cx="3352800" cy="99060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>
                <a:solidFill>
                  <a:schemeClr val="accent2"/>
                </a:solidFill>
              </a:rPr>
              <a:t>PLANTING GEOMETRY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Contour/Terrace system </a:t>
            </a:r>
          </a:p>
          <a:p>
            <a:r>
              <a:rPr lang="en-US" altLang="en-US" sz="3600" b="1" baseline="30000" dirty="0" smtClean="0">
                <a:solidFill>
                  <a:srgbClr val="FF0000"/>
                </a:solidFill>
              </a:rPr>
              <a:t>Square system</a:t>
            </a:r>
          </a:p>
          <a:p>
            <a:r>
              <a:rPr lang="en-US" altLang="en-US" sz="2800" dirty="0" smtClean="0"/>
              <a:t>Distance 6-7 m</a:t>
            </a:r>
          </a:p>
          <a:p>
            <a:r>
              <a:rPr lang="en-US" altLang="en-US" sz="2800" dirty="0" smtClean="0"/>
              <a:t>Wide spacing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6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</a:rPr>
              <a:t>PLANTING SEASONS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 dirty="0" smtClean="0">
                <a:solidFill>
                  <a:srgbClr val="FF0066"/>
                </a:solidFill>
              </a:rPr>
              <a:t>Spring</a:t>
            </a:r>
          </a:p>
          <a:p>
            <a:pPr lvl="1"/>
            <a:r>
              <a:rPr lang="en-US" altLang="en-US" dirty="0" smtClean="0"/>
              <a:t>February-March</a:t>
            </a:r>
          </a:p>
          <a:p>
            <a:r>
              <a:rPr lang="en-US" altLang="en-US" sz="4800" dirty="0" smtClean="0">
                <a:solidFill>
                  <a:srgbClr val="FF0066"/>
                </a:solidFill>
              </a:rPr>
              <a:t>Autumn</a:t>
            </a:r>
          </a:p>
          <a:p>
            <a:pPr lvl="1"/>
            <a:r>
              <a:rPr lang="en-US" altLang="en-US" dirty="0" smtClean="0"/>
              <a:t>September-October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4290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accent2"/>
                </a:solidFill>
              </a:rPr>
              <a:t>PROPAGATION OF ROOT STOCK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609600" indent="-609600"/>
            <a:r>
              <a:rPr lang="en-US" altLang="en-US" sz="4400" dirty="0" smtClean="0">
                <a:solidFill>
                  <a:srgbClr val="FF0066"/>
                </a:solidFill>
              </a:rPr>
              <a:t>Sexual Propagation</a:t>
            </a:r>
          </a:p>
          <a:p>
            <a:pPr marL="609600" indent="-609600"/>
            <a:r>
              <a:rPr lang="en-US" altLang="en-US" sz="2400" dirty="0" smtClean="0"/>
              <a:t>Crap apple (</a:t>
            </a:r>
            <a:r>
              <a:rPr lang="en-US" altLang="en-US" sz="2400" i="1" dirty="0" err="1" smtClean="0"/>
              <a:t>Pyrus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baccata</a:t>
            </a:r>
            <a:r>
              <a:rPr lang="en-US" altLang="en-US" sz="2400" dirty="0" smtClean="0"/>
              <a:t>) is propagated through seeds and stooling in( May-June. Seeds are extracted and stored in cool dry place until December)</a:t>
            </a:r>
          </a:p>
          <a:p>
            <a:pPr marL="609600" indent="-609600"/>
            <a:r>
              <a:rPr lang="en-US" altLang="en-US" sz="2400" dirty="0" smtClean="0"/>
              <a:t>Seed are sown directly  or indirectly</a:t>
            </a:r>
          </a:p>
          <a:p>
            <a:pPr marL="609600" indent="-609600"/>
            <a:r>
              <a:rPr lang="en-US" altLang="en-US" sz="2400" dirty="0" smtClean="0"/>
              <a:t>Started germinate in march  </a:t>
            </a:r>
          </a:p>
          <a:p>
            <a:pPr marL="609600" indent="-609600"/>
            <a:r>
              <a:rPr lang="en-US" altLang="en-US" sz="2400" dirty="0" smtClean="0"/>
              <a:t>Other root stocks are </a:t>
            </a:r>
            <a:r>
              <a:rPr lang="en-US" altLang="en-US" sz="2400" dirty="0" smtClean="0">
                <a:solidFill>
                  <a:prstClr val="black"/>
                </a:solidFill>
              </a:rPr>
              <a:t>M.1, </a:t>
            </a:r>
            <a:r>
              <a:rPr lang="en-US" altLang="en-US" sz="2400" dirty="0" smtClean="0"/>
              <a:t>M.7</a:t>
            </a:r>
            <a:r>
              <a:rPr lang="en-US" altLang="en-US" sz="2400" dirty="0">
                <a:solidFill>
                  <a:prstClr val="black"/>
                </a:solidFill>
              </a:rPr>
              <a:t> &amp;</a:t>
            </a:r>
            <a:r>
              <a:rPr lang="en-US" altLang="en-US" sz="2400" dirty="0" smtClean="0"/>
              <a:t> M.9</a:t>
            </a:r>
          </a:p>
          <a:p>
            <a:pPr marL="609600" indent="-60960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1118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5052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609600" lvl="0" indent="-609600"/>
            <a:r>
              <a:rPr lang="en-US" altLang="en-US" sz="2400" b="1" dirty="0">
                <a:solidFill>
                  <a:srgbClr val="FF0000"/>
                </a:solidFill>
              </a:rPr>
              <a:t>M.1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609600" lvl="0" indent="-609600"/>
            <a:r>
              <a:rPr lang="en-US" altLang="en-US" sz="2400" dirty="0" smtClean="0">
                <a:solidFill>
                  <a:prstClr val="black"/>
                </a:solidFill>
              </a:rPr>
              <a:t>Outstanding root stock for </a:t>
            </a:r>
          </a:p>
          <a:p>
            <a:pPr marL="609600" lvl="0" indent="-609600"/>
            <a:r>
              <a:rPr lang="en-US" altLang="en-US" sz="2400" dirty="0" smtClean="0">
                <a:solidFill>
                  <a:prstClr val="black"/>
                </a:solidFill>
              </a:rPr>
              <a:t>nursery performance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marL="609600" lvl="0" indent="-609600"/>
            <a:r>
              <a:rPr lang="en-US" altLang="en-US" sz="2400" dirty="0">
                <a:solidFill>
                  <a:prstClr val="black"/>
                </a:solidFill>
              </a:rPr>
              <a:t>Vigorous on dry </a:t>
            </a:r>
            <a:r>
              <a:rPr lang="en-US" altLang="en-US" sz="2400" dirty="0" smtClean="0">
                <a:solidFill>
                  <a:prstClr val="black"/>
                </a:solidFill>
              </a:rPr>
              <a:t>soil</a:t>
            </a:r>
          </a:p>
          <a:p>
            <a:pPr marL="609600" lvl="0" indent="-609600"/>
            <a:r>
              <a:rPr lang="en-US" altLang="en-US" sz="2400" b="1" dirty="0" smtClean="0">
                <a:solidFill>
                  <a:srgbClr val="FF0000"/>
                </a:solidFill>
              </a:rPr>
              <a:t>M7:</a:t>
            </a:r>
          </a:p>
          <a:p>
            <a:pPr marL="609600" lvl="0" indent="-609600"/>
            <a:r>
              <a:rPr lang="en-US" altLang="en-US" sz="2400" dirty="0" smtClean="0">
                <a:solidFill>
                  <a:prstClr val="black"/>
                </a:solidFill>
              </a:rPr>
              <a:t>Rapidly growing</a:t>
            </a:r>
          </a:p>
          <a:p>
            <a:pPr marL="609600" lvl="0" indent="-609600"/>
            <a:r>
              <a:rPr lang="en-US" altLang="en-US" sz="2400" dirty="0" smtClean="0">
                <a:solidFill>
                  <a:prstClr val="black"/>
                </a:solidFill>
              </a:rPr>
              <a:t>Semi-dwarf</a:t>
            </a:r>
            <a:endParaRPr lang="en-US" altLang="en-US" sz="2400" dirty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M9:</a:t>
            </a:r>
          </a:p>
          <a:p>
            <a:r>
              <a:rPr lang="en-US" sz="2400" dirty="0" smtClean="0"/>
              <a:t>Heavy soil and </a:t>
            </a:r>
          </a:p>
          <a:p>
            <a:r>
              <a:rPr lang="en-US" sz="2400" dirty="0" smtClean="0"/>
              <a:t>Dwarfing nature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631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3886200" cy="990600"/>
          </a:xfrm>
        </p:spPr>
        <p:txBody>
          <a:bodyPr/>
          <a:lstStyle/>
          <a:p>
            <a:r>
              <a:rPr lang="en-US" sz="2800" b="1" dirty="0" smtClean="0"/>
              <a:t>Raising of Rootstock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7545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Seed</a:t>
            </a:r>
          </a:p>
          <a:p>
            <a:r>
              <a:rPr lang="en-US" sz="2400" dirty="0" smtClean="0"/>
              <a:t>Crab apple:</a:t>
            </a:r>
          </a:p>
          <a:p>
            <a:r>
              <a:rPr lang="en-US" sz="2400" dirty="0" smtClean="0"/>
              <a:t>May and June</a:t>
            </a:r>
          </a:p>
          <a:p>
            <a:r>
              <a:rPr lang="en-US" sz="2400" dirty="0" smtClean="0"/>
              <a:t>December</a:t>
            </a:r>
          </a:p>
          <a:p>
            <a:r>
              <a:rPr lang="en-US" sz="2400" dirty="0" smtClean="0"/>
              <a:t>March</a:t>
            </a:r>
          </a:p>
          <a:p>
            <a:r>
              <a:rPr lang="en-US" sz="2400" dirty="0" smtClean="0"/>
              <a:t>transplanted</a:t>
            </a:r>
          </a:p>
          <a:p>
            <a:r>
              <a:rPr lang="en-US" sz="2400" dirty="0" smtClean="0"/>
              <a:t>Budded there by the next summer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125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Stooling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Mound layering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2 year old plant cut back to ground during spring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Shoot 10-15 cm hilled up the half the shoot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Process repeated 2 to 3 times until </a:t>
            </a:r>
            <a:r>
              <a:rPr lang="en-US" sz="2400" dirty="0" smtClean="0">
                <a:solidFill>
                  <a:prstClr val="black"/>
                </a:solidFill>
              </a:rPr>
              <a:t>July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When shoots length are  45 cm or more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Many of shoots will produced roots by the following spring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Rooted shoot can be removed from the parent stool in early spring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9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roodremarks.files.wordpress.com/2013/03/stoolingrootstock.jpg?w=470&amp;h=140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6361"/>
            <a:ext cx="76744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2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Family : Rosaceae</a:t>
            </a:r>
          </a:p>
          <a:p>
            <a:pPr eaLnBrk="1" hangingPunct="1"/>
            <a:r>
              <a:rPr lang="en-US" altLang="en-US" i="1" dirty="0" smtClean="0"/>
              <a:t> Sub-family: Pomoideae  (other member pear and quince)</a:t>
            </a:r>
          </a:p>
          <a:p>
            <a:pPr eaLnBrk="1" hangingPunct="1"/>
            <a:r>
              <a:rPr lang="en-US" altLang="en-US" i="1" dirty="0" smtClean="0">
                <a:solidFill>
                  <a:srgbClr val="FF0000"/>
                </a:solidFill>
              </a:rPr>
              <a:t>Botanical Name :</a:t>
            </a:r>
          </a:p>
          <a:p>
            <a:pPr eaLnBrk="1" hangingPunct="1"/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/>
              <a:t>Pyrus</a:t>
            </a:r>
            <a:r>
              <a:rPr lang="en-US" altLang="en-US" i="1" dirty="0" smtClean="0"/>
              <a:t> : </a:t>
            </a:r>
            <a:r>
              <a:rPr lang="en-US" altLang="en-US" i="1" dirty="0" err="1" smtClean="0"/>
              <a:t>malus</a:t>
            </a:r>
            <a:endParaRPr lang="en-US" altLang="en-US" i="1" dirty="0" smtClean="0"/>
          </a:p>
          <a:p>
            <a:pPr eaLnBrk="1" hangingPunct="1"/>
            <a:r>
              <a:rPr lang="en-US" altLang="en-US" i="1" dirty="0" err="1" smtClean="0"/>
              <a:t>Malus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sylvestris</a:t>
            </a:r>
            <a:endParaRPr lang="en-US" altLang="en-US" i="1" dirty="0" smtClean="0"/>
          </a:p>
          <a:p>
            <a:pPr eaLnBrk="1" hangingPunct="1"/>
            <a:r>
              <a:rPr lang="en-US" altLang="en-US" i="1" dirty="0" err="1" smtClean="0"/>
              <a:t>Malus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malus</a:t>
            </a:r>
            <a:endParaRPr lang="en-US" altLang="en-US" i="1" dirty="0" smtClean="0"/>
          </a:p>
        </p:txBody>
      </p:sp>
      <p:sp>
        <p:nvSpPr>
          <p:cNvPr id="47107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                        </a:t>
            </a:r>
            <a:r>
              <a:rPr lang="en-US" altLang="en-US" sz="2800" smtClean="0"/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717357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en-US" sz="6000" dirty="0" smtClean="0">
                <a:solidFill>
                  <a:srgbClr val="FF0066"/>
                </a:solidFill>
              </a:rPr>
              <a:t>Propagation of scion </a:t>
            </a:r>
            <a:r>
              <a:rPr lang="en-US" altLang="en-US" sz="6000" dirty="0" err="1" smtClean="0">
                <a:solidFill>
                  <a:srgbClr val="FF0066"/>
                </a:solidFill>
              </a:rPr>
              <a:t>cvs</a:t>
            </a:r>
            <a:endParaRPr lang="en-US" altLang="en-US" sz="6000" dirty="0" smtClean="0">
              <a:solidFill>
                <a:srgbClr val="FF0066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229600" cy="3611563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dirty="0" smtClean="0"/>
              <a:t>Cleft grafting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dirty="0" smtClean="0"/>
              <a:t>Whip or tongue grafting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dirty="0" smtClean="0"/>
              <a:t>Ring budding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dirty="0" smtClean="0"/>
              <a:t>Shield or “T” Budding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dirty="0" smtClean="0"/>
              <a:t>In Murree hills cleft grafting is used</a:t>
            </a:r>
          </a:p>
        </p:txBody>
      </p:sp>
    </p:spTree>
    <p:extLst>
      <p:ext uri="{BB962C8B-B14F-4D97-AF65-F5344CB8AC3E}">
        <p14:creationId xmlns:p14="http://schemas.microsoft.com/office/powerpoint/2010/main" val="369995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nzdl.org/gsdl/collect/envl/archives/HASHb166.dir/p13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4" y="685800"/>
            <a:ext cx="4074994" cy="21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.slidesharecdn.com/b-150110052023-conversion-gate01/95/bsc-agri-i-po-h-unit-2-method-of-plant-propagation-and-planning-orchard-26-638.jpg?cb=14208889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9761"/>
            <a:ext cx="5562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T6wYQtSXmPaSPoJrBfrOXIjAG4Tp01nKOMNv6EpE0nRY7R9I8JV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3200400"/>
            <a:ext cx="3429000" cy="22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3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4"/>
          <p:cNvSpPr>
            <a:spLocks noGrp="1" noChangeArrowheads="1"/>
          </p:cNvSpPr>
          <p:nvPr>
            <p:ph type="title"/>
          </p:nvPr>
        </p:nvSpPr>
        <p:spPr>
          <a:xfrm>
            <a:off x="5105400" y="152400"/>
            <a:ext cx="3505200" cy="990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  <a:t>A</a:t>
            </a:r>
            <a:b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  <a:t>Fertilizer REQUIREMENTS</a:t>
            </a:r>
            <a:r>
              <a:rPr lang="en-US" altLang="en-US" sz="20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en-US" altLang="en-US" sz="20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altLang="en-US" sz="24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en-US" altLang="en-US" sz="24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altLang="en-US" sz="3600" dirty="0" smtClean="0">
                <a:cs typeface="Times New Roman" pitchFamily="18" charset="0"/>
              </a:rPr>
              <a:t> </a:t>
            </a:r>
            <a:br>
              <a:rPr lang="en-US" altLang="en-US" sz="3600" dirty="0" smtClean="0">
                <a:cs typeface="Times New Roman" pitchFamily="18" charset="0"/>
              </a:rPr>
            </a:br>
            <a:endParaRPr lang="en-US" altLang="en-US" sz="3600" dirty="0" smtClean="0"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 flipH="1" flipV="1">
            <a:off x="-76200" y="6553200"/>
            <a:ext cx="76200" cy="304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altLang="en-US" sz="1600" smtClean="0">
              <a:cs typeface="Times New Roman" pitchFamily="18" charset="0"/>
            </a:endParaRPr>
          </a:p>
        </p:txBody>
      </p:sp>
      <p:graphicFrame>
        <p:nvGraphicFramePr>
          <p:cNvPr id="10530" name="Group 2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05178"/>
              </p:ext>
            </p:extLst>
          </p:nvPr>
        </p:nvGraphicFramePr>
        <p:xfrm>
          <a:off x="228600" y="1219200"/>
          <a:ext cx="8728075" cy="5476875"/>
        </p:xfrm>
        <a:graphic>
          <a:graphicData uri="http://schemas.openxmlformats.org/drawingml/2006/table">
            <a:tbl>
              <a:tblPr/>
              <a:tblGrid>
                <a:gridCol w="2895600"/>
                <a:gridCol w="1447800"/>
                <a:gridCol w="1676400"/>
                <a:gridCol w="1447800"/>
                <a:gridCol w="12604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F.Y.M.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Urea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SSP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Pits formation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6-9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 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11&amp;above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76517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en-US" b="1" smtClean="0">
                <a:solidFill>
                  <a:srgbClr val="000000"/>
                </a:solidFill>
              </a:rPr>
              <a:t>       </a:t>
            </a:r>
            <a:r>
              <a:rPr lang="en-US" altLang="en-US" sz="2400" b="1" smtClean="0">
                <a:solidFill>
                  <a:srgbClr val="000000"/>
                </a:solidFill>
              </a:rPr>
              <a:t>P                                        PRUNING OF APPLES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smtClean="0"/>
              <a:t>Enhances establishment of a strong, well-balanced framework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Mechanically strong, well-balanced framework of branches helps to constitute better management practices.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To insure a balance between vegetative vigor and the fruit fullness.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Improves light penetration and increases  the set of interior fruit.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Increases soluble solids contents and improves rind color.</a:t>
            </a:r>
          </a:p>
          <a:p>
            <a:pPr>
              <a:lnSpc>
                <a:spcPct val="8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57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r>
              <a:rPr lang="en-US" altLang="en-US" sz="2800" b="1" dirty="0" smtClean="0"/>
              <a:t>Forces the tree to produce new and productive fruitwood.</a:t>
            </a:r>
          </a:p>
          <a:p>
            <a:r>
              <a:rPr lang="en-US" altLang="en-US" sz="2800" b="1" dirty="0" smtClean="0"/>
              <a:t>To treat of orchards suffering from neglect or injury.</a:t>
            </a:r>
          </a:p>
          <a:p>
            <a:r>
              <a:rPr lang="en-US" altLang="en-US" sz="2800" b="1" dirty="0" smtClean="0"/>
              <a:t>Helpful in the treatment of diseases and recovery of trees.</a:t>
            </a:r>
          </a:p>
          <a:p>
            <a:r>
              <a:rPr lang="en-US" altLang="en-US" sz="2800" b="1" dirty="0" smtClean="0"/>
              <a:t>Benefits spray operations by greater coverage.</a:t>
            </a:r>
          </a:p>
          <a:p>
            <a:r>
              <a:rPr lang="en-US" altLang="en-US" sz="2800" b="1" dirty="0" smtClean="0"/>
              <a:t>Limiting tree height may make picking easier and less expensive.</a:t>
            </a:r>
          </a:p>
        </p:txBody>
      </p:sp>
    </p:spTree>
    <p:extLst>
      <p:ext uri="{BB962C8B-B14F-4D97-AF65-F5344CB8AC3E}">
        <p14:creationId xmlns:p14="http://schemas.microsoft.com/office/powerpoint/2010/main" val="1838879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543800" cy="5437187"/>
          </a:xfrm>
        </p:spPr>
        <p:txBody>
          <a:bodyPr/>
          <a:lstStyle/>
          <a:p>
            <a:r>
              <a:rPr lang="en-US" altLang="en-US" sz="9600" smtClean="0"/>
              <a:t>PROBLEMS </a:t>
            </a:r>
          </a:p>
        </p:txBody>
      </p:sp>
    </p:spTree>
    <p:extLst>
      <p:ext uri="{BB962C8B-B14F-4D97-AF65-F5344CB8AC3E}">
        <p14:creationId xmlns:p14="http://schemas.microsoft.com/office/powerpoint/2010/main" val="228960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                              </a:t>
            </a:r>
            <a:r>
              <a:rPr lang="en-US" altLang="en-US" sz="2800" b="1" dirty="0" smtClean="0"/>
              <a:t>Unfruitful fullness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rgbClr val="FF0000"/>
                </a:solidFill>
              </a:rPr>
              <a:t>SELECTION OF POLLINIZER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5521325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en-US" altLang="en-US" sz="2400" dirty="0" smtClean="0"/>
          </a:p>
          <a:p>
            <a:pPr algn="just">
              <a:lnSpc>
                <a:spcPct val="110000"/>
              </a:lnSpc>
            </a:pPr>
            <a:r>
              <a:rPr lang="en-US" altLang="en-US" sz="2400" dirty="0" smtClean="0"/>
              <a:t>Most apple varieties can not set fruit unless their flowers are cross pollinated with pollen of other compatible varieties. Such varieties are called self unfruitful </a:t>
            </a:r>
          </a:p>
          <a:p>
            <a:pPr algn="just">
              <a:lnSpc>
                <a:spcPct val="110000"/>
              </a:lnSpc>
            </a:pPr>
            <a:r>
              <a:rPr lang="en-US" altLang="en-US" sz="2400" dirty="0" smtClean="0"/>
              <a:t>The lay out and number of pollinizer is an important part of orchard planning. Without adequate pollinizers the orchards remains unproductive and crop will be poor.</a:t>
            </a:r>
          </a:p>
          <a:p>
            <a:pPr algn="just">
              <a:lnSpc>
                <a:spcPct val="110000"/>
              </a:lnSpc>
            </a:pPr>
            <a:r>
              <a:rPr lang="en-US" altLang="en-US" sz="2400" dirty="0" smtClean="0"/>
              <a:t>11, 15, 20, 25, 33 % pollinizers are being used in different parts of the world. </a:t>
            </a:r>
          </a:p>
          <a:p>
            <a:pPr algn="just">
              <a:lnSpc>
                <a:spcPct val="110000"/>
              </a:lnSpc>
            </a:pPr>
            <a:r>
              <a:rPr lang="en-US" altLang="en-US" sz="2400" i="1" dirty="0" smtClean="0"/>
              <a:t>In India 25 % pollinizers are being used.</a:t>
            </a:r>
          </a:p>
        </p:txBody>
      </p:sp>
    </p:spTree>
    <p:extLst>
      <p:ext uri="{BB962C8B-B14F-4D97-AF65-F5344CB8AC3E}">
        <p14:creationId xmlns:p14="http://schemas.microsoft.com/office/powerpoint/2010/main" val="245495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                                              </a:t>
            </a:r>
            <a:r>
              <a:rPr lang="en-US" altLang="en-US" sz="2800" b="1" smtClean="0"/>
              <a:t>Quality of Pollinizers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 smtClean="0"/>
              <a:t>The bloom time of the pollinizers and the variety must be the same.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 smtClean="0"/>
              <a:t>The variety should be diploid.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 smtClean="0"/>
              <a:t>The age and size of the pollinizers must be the same.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 smtClean="0"/>
              <a:t>The pollinizers must be regular annual bearer.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 smtClean="0"/>
              <a:t>The flowers of the pollinizers must be attractive for the bees.</a:t>
            </a:r>
          </a:p>
        </p:txBody>
      </p:sp>
    </p:spTree>
    <p:extLst>
      <p:ext uri="{BB962C8B-B14F-4D97-AF65-F5344CB8AC3E}">
        <p14:creationId xmlns:p14="http://schemas.microsoft.com/office/powerpoint/2010/main" val="556358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400" dirty="0" smtClean="0"/>
              <a:t>Cross pollination by insect: Agent is honey bee</a:t>
            </a:r>
          </a:p>
          <a:p>
            <a:r>
              <a:rPr lang="en-US" sz="2400" dirty="0" err="1" smtClean="0"/>
              <a:t>Suny</a:t>
            </a:r>
            <a:r>
              <a:rPr lang="en-US" sz="2400" dirty="0" smtClean="0"/>
              <a:t> day, 5000 flowers</a:t>
            </a:r>
          </a:p>
          <a:p>
            <a:r>
              <a:rPr lang="en-US" sz="2400" dirty="0" smtClean="0"/>
              <a:t>rain, Temp lower than 8 </a:t>
            </a:r>
            <a:r>
              <a:rPr lang="en-US" sz="2400" dirty="0" smtClean="0">
                <a:latin typeface="Calibri"/>
              </a:rPr>
              <a:t>⁰</a:t>
            </a:r>
            <a:r>
              <a:rPr lang="en-US" sz="2400" dirty="0" smtClean="0"/>
              <a:t>C, Winds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Self pollinated </a:t>
            </a:r>
            <a:r>
              <a:rPr lang="en-US" sz="2400" dirty="0" err="1" smtClean="0">
                <a:solidFill>
                  <a:srgbClr val="FF0000"/>
                </a:solidFill>
              </a:rPr>
              <a:t>cvs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Baldwin, Grimes Golden, Rome beauty, cox’s orange and Pippen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Partially self-unfruitfu</a:t>
            </a:r>
            <a:r>
              <a:rPr lang="en-US" sz="2400" dirty="0" smtClean="0"/>
              <a:t>l:</a:t>
            </a:r>
          </a:p>
          <a:p>
            <a:r>
              <a:rPr lang="en-US" sz="2400" dirty="0" smtClean="0"/>
              <a:t> Golden delicious, Jonathan, Gravenstein, Red delicious and stayman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Completely self unfruitful:</a:t>
            </a:r>
          </a:p>
          <a:p>
            <a:r>
              <a:rPr lang="en-US" sz="2400" dirty="0" smtClean="0"/>
              <a:t>McIntosh, Gravenstein, red delicious and stayman </a:t>
            </a:r>
            <a:r>
              <a:rPr lang="en-US" sz="2400" dirty="0" err="1" smtClean="0"/>
              <a:t>winesap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7176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 Murree hills late spring frost hail storms are a serious threat for apple which are very common from flowering to harvesting damaging 95% of crop. </a:t>
            </a:r>
          </a:p>
          <a:p>
            <a:r>
              <a:rPr lang="en-US" altLang="en-US" dirty="0" smtClean="0"/>
              <a:t>By the use of Nylon nets the hail storms affects can be minimized.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000" smtClean="0"/>
              <a:t>                                     HAIL STORMS</a:t>
            </a:r>
          </a:p>
        </p:txBody>
      </p:sp>
    </p:spTree>
    <p:extLst>
      <p:ext uri="{BB962C8B-B14F-4D97-AF65-F5344CB8AC3E}">
        <p14:creationId xmlns:p14="http://schemas.microsoft.com/office/powerpoint/2010/main" val="199899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486400"/>
          </a:xfrm>
        </p:spPr>
        <p:txBody>
          <a:bodyPr/>
          <a:lstStyle/>
          <a:p>
            <a:r>
              <a:rPr lang="en-US" sz="2400" dirty="0" smtClean="0"/>
              <a:t>Family: Rosaceae</a:t>
            </a:r>
          </a:p>
          <a:p>
            <a:r>
              <a:rPr lang="en-US" sz="2400" dirty="0" smtClean="0"/>
              <a:t>Sub-family: pomoideae</a:t>
            </a:r>
          </a:p>
          <a:p>
            <a:r>
              <a:rPr lang="en-US" sz="2400" dirty="0" smtClean="0"/>
              <a:t>Pear and quince</a:t>
            </a:r>
          </a:p>
          <a:p>
            <a:r>
              <a:rPr lang="en-US" sz="2400" dirty="0" smtClean="0"/>
              <a:t>The genus </a:t>
            </a:r>
            <a:r>
              <a:rPr lang="en-US" sz="2400" dirty="0" err="1" smtClean="0"/>
              <a:t>pyrus</a:t>
            </a:r>
            <a:r>
              <a:rPr lang="en-US" sz="2400" dirty="0" smtClean="0"/>
              <a:t> subdivided into</a:t>
            </a:r>
          </a:p>
          <a:p>
            <a:r>
              <a:rPr lang="en-US" sz="2400" dirty="0" err="1" smtClean="0"/>
              <a:t>Malus</a:t>
            </a:r>
            <a:r>
              <a:rPr lang="en-US" sz="2400" dirty="0" smtClean="0"/>
              <a:t> and </a:t>
            </a:r>
            <a:r>
              <a:rPr lang="en-US" sz="2400" dirty="0" err="1" smtClean="0"/>
              <a:t>pyrophorum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Flower is perfect</a:t>
            </a:r>
          </a:p>
          <a:p>
            <a:r>
              <a:rPr lang="en-US" sz="2400" dirty="0" smtClean="0"/>
              <a:t>5 sepal, petals and 5 carpels with 2 ovule</a:t>
            </a:r>
          </a:p>
          <a:p>
            <a:r>
              <a:rPr lang="en-US" sz="2400" dirty="0" smtClean="0"/>
              <a:t>15-20 stamens</a:t>
            </a:r>
          </a:p>
          <a:p>
            <a:r>
              <a:rPr lang="en-US" sz="2400" dirty="0" smtClean="0"/>
              <a:t>Tree is spreading , deciduous carries mixed buds which produced flowers and mostly spur-bearing leaves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8294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icture(64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229600" cy="6248400"/>
          </a:xfrm>
          <a:noFill/>
        </p:spPr>
      </p:pic>
    </p:spTree>
    <p:extLst>
      <p:ext uri="{BB962C8B-B14F-4D97-AF65-F5344CB8AC3E}">
        <p14:creationId xmlns:p14="http://schemas.microsoft.com/office/powerpoint/2010/main" val="901323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8229600" cy="636587"/>
          </a:xfrm>
        </p:spPr>
        <p:txBody>
          <a:bodyPr/>
          <a:lstStyle/>
          <a:p>
            <a:r>
              <a:rPr lang="en-US" altLang="en-US" sz="4000" dirty="0" smtClean="0"/>
              <a:t>Damage by Hail Storms</a:t>
            </a:r>
          </a:p>
        </p:txBody>
      </p:sp>
      <p:pic>
        <p:nvPicPr>
          <p:cNvPr id="70659" name="Picture 3" descr="Picture(59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828800"/>
            <a:ext cx="6870492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3435325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                                       INSECTS AND PESTS OF APPLE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530725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Apple Lace Bug (</a:t>
            </a:r>
            <a:r>
              <a:rPr lang="en-US" altLang="en-US" sz="2800" i="1" smtClean="0"/>
              <a:t>Stephanities pyrioides</a:t>
            </a:r>
            <a:r>
              <a:rPr lang="en-US" altLang="en-US" sz="2800" smtClean="0"/>
              <a:t>).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Apple woody aphid, (</a:t>
            </a:r>
            <a:r>
              <a:rPr lang="en-US" altLang="en-US" sz="2800" i="1" smtClean="0"/>
              <a:t>Eriosoma Lanigerum</a:t>
            </a:r>
            <a:r>
              <a:rPr lang="en-US" altLang="en-US" sz="2800" smtClean="0"/>
              <a:t>).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Aphids, Aphis (</a:t>
            </a:r>
            <a:r>
              <a:rPr lang="en-US" altLang="en-US" sz="2800" i="1" smtClean="0"/>
              <a:t>spiraeecola</a:t>
            </a:r>
            <a:r>
              <a:rPr lang="en-US" altLang="en-US" sz="2800" smtClean="0"/>
              <a:t>).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San Jose Scale (</a:t>
            </a:r>
            <a:r>
              <a:rPr lang="en-US" altLang="en-US" sz="2800" i="1" smtClean="0"/>
              <a:t>Quadraspidiotus perniciosus</a:t>
            </a:r>
            <a:r>
              <a:rPr lang="en-US" altLang="en-US" sz="2800" smtClean="0"/>
              <a:t>).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Apple codling moth (</a:t>
            </a:r>
            <a:r>
              <a:rPr lang="en-US" altLang="en-US" sz="2800" i="1" smtClean="0"/>
              <a:t>Cydia Pomonella</a:t>
            </a:r>
            <a:r>
              <a:rPr lang="en-US" altLang="en-US" sz="2800" smtClean="0"/>
              <a:t>).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Tent catterpillar ( M</a:t>
            </a:r>
            <a:r>
              <a:rPr lang="en-US" altLang="en-US" sz="2800" i="1" smtClean="0"/>
              <a:t>alacosoma indicum</a:t>
            </a:r>
            <a:r>
              <a:rPr lang="en-US" altLang="en-US" sz="2800" smtClean="0"/>
              <a:t>)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Mite (Cenopalpus pulcher)</a:t>
            </a:r>
          </a:p>
        </p:txBody>
      </p:sp>
    </p:spTree>
    <p:extLst>
      <p:ext uri="{BB962C8B-B14F-4D97-AF65-F5344CB8AC3E}">
        <p14:creationId xmlns:p14="http://schemas.microsoft.com/office/powerpoint/2010/main" val="553260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7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Codling  moth</a:t>
            </a:r>
          </a:p>
          <a:p>
            <a:r>
              <a:rPr lang="en-US" dirty="0" smtClean="0"/>
              <a:t>Destructive insect</a:t>
            </a:r>
          </a:p>
          <a:p>
            <a:r>
              <a:rPr lang="en-US" dirty="0" smtClean="0"/>
              <a:t>Murree and Quetta</a:t>
            </a:r>
          </a:p>
          <a:p>
            <a:r>
              <a:rPr lang="en-US" dirty="0" smtClean="0"/>
              <a:t>Damage the fruit with no sing on the fruit surface</a:t>
            </a:r>
          </a:p>
          <a:p>
            <a:r>
              <a:rPr lang="en-US" dirty="0" smtClean="0"/>
              <a:t>Larvae burrow through the skin or calyx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64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altLang="en-US" smtClean="0"/>
              <a:t>DISEASES OF APPLE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Ripe rot (</a:t>
            </a:r>
            <a:r>
              <a:rPr lang="en-US" altLang="en-US" sz="3000" i="1" dirty="0" err="1" smtClean="0"/>
              <a:t>Rhizopus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arrhizus</a:t>
            </a:r>
            <a:r>
              <a:rPr lang="en-US" altLang="en-US" sz="3000" i="1" dirty="0" smtClean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Powdery mildew</a:t>
            </a:r>
            <a:r>
              <a:rPr lang="en-US" altLang="en-US" sz="3000" i="1" dirty="0" smtClean="0"/>
              <a:t> (</a:t>
            </a:r>
            <a:r>
              <a:rPr lang="en-US" altLang="en-US" sz="3000" i="1" dirty="0" err="1" smtClean="0"/>
              <a:t>Podocphaera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leucotricha</a:t>
            </a:r>
            <a:r>
              <a:rPr lang="en-US" altLang="en-US" sz="3000" i="1" dirty="0" smtClean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Sooty blotch</a:t>
            </a:r>
            <a:r>
              <a:rPr lang="en-US" altLang="en-US" sz="3000" i="1" dirty="0" smtClean="0"/>
              <a:t> ( </a:t>
            </a:r>
            <a:r>
              <a:rPr lang="en-US" altLang="en-US" sz="3000" i="1" dirty="0" err="1" smtClean="0"/>
              <a:t>Gloeodes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pomigena</a:t>
            </a:r>
            <a:r>
              <a:rPr lang="en-US" altLang="en-US" sz="3000" i="1" dirty="0" smtClean="0"/>
              <a:t> ).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Apple scab </a:t>
            </a:r>
            <a:r>
              <a:rPr lang="en-US" altLang="en-US" sz="3000" i="1" dirty="0" smtClean="0"/>
              <a:t>(</a:t>
            </a:r>
            <a:r>
              <a:rPr lang="en-US" altLang="en-US" sz="3000" i="1" dirty="0" err="1" smtClean="0"/>
              <a:t>Venturia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inaequalis</a:t>
            </a:r>
            <a:r>
              <a:rPr lang="en-US" altLang="en-US" sz="3000" i="1" dirty="0" smtClean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Fire blight</a:t>
            </a:r>
            <a:r>
              <a:rPr lang="en-US" altLang="en-US" sz="3000" i="1" dirty="0" smtClean="0"/>
              <a:t> (</a:t>
            </a:r>
            <a:r>
              <a:rPr lang="en-US" altLang="en-US" sz="3000" i="1" dirty="0" err="1" smtClean="0"/>
              <a:t>Erwinia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amylovora</a:t>
            </a:r>
            <a:r>
              <a:rPr lang="en-US" altLang="en-US" sz="3000" i="1" dirty="0" smtClean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Root rot</a:t>
            </a:r>
            <a:r>
              <a:rPr lang="en-US" altLang="en-US" sz="3000" i="1" dirty="0" smtClean="0"/>
              <a:t> (</a:t>
            </a:r>
            <a:r>
              <a:rPr lang="en-US" altLang="en-US" sz="3000" i="1" dirty="0" err="1" smtClean="0"/>
              <a:t>Phytophothora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cactorum</a:t>
            </a:r>
            <a:r>
              <a:rPr lang="en-US" altLang="en-US" sz="3000" i="1" dirty="0" smtClean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White root rot</a:t>
            </a:r>
            <a:r>
              <a:rPr lang="en-US" altLang="en-US" sz="3000" i="1" dirty="0" smtClean="0"/>
              <a:t> (</a:t>
            </a:r>
            <a:r>
              <a:rPr lang="en-US" altLang="en-US" sz="3000" i="1" dirty="0" err="1" smtClean="0"/>
              <a:t>Rosellinia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necatrix</a:t>
            </a:r>
            <a:r>
              <a:rPr lang="en-US" altLang="en-US" sz="30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4872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839200" cy="914400"/>
          </a:xfrm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</a:rPr>
              <a:t>CAUSES OF LOW PRODUCTION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z="4000" smtClean="0"/>
          </a:p>
          <a:p>
            <a:pPr lvl="1">
              <a:buFontTx/>
              <a:buNone/>
            </a:pPr>
            <a:r>
              <a:rPr lang="en-US" altLang="en-US" sz="3200" smtClean="0"/>
              <a:t>1. 	Low Organic Matter</a:t>
            </a:r>
          </a:p>
          <a:p>
            <a:pPr lvl="1">
              <a:buFontTx/>
              <a:buNone/>
            </a:pPr>
            <a:r>
              <a:rPr lang="en-US" altLang="en-US" sz="3200" smtClean="0"/>
              <a:t>2. 	Saline Soils </a:t>
            </a:r>
          </a:p>
          <a:p>
            <a:pPr lvl="1">
              <a:buFontTx/>
              <a:buNone/>
            </a:pPr>
            <a:r>
              <a:rPr lang="en-US" altLang="en-US" sz="3200" smtClean="0"/>
              <a:t>3. 	Uncertain weather conditions 			during flowering ( Fog, frost, 			Rains etc.)</a:t>
            </a:r>
          </a:p>
        </p:txBody>
      </p:sp>
    </p:spTree>
    <p:extLst>
      <p:ext uri="{BB962C8B-B14F-4D97-AF65-F5344CB8AC3E}">
        <p14:creationId xmlns:p14="http://schemas.microsoft.com/office/powerpoint/2010/main" val="1085063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88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smtClean="0"/>
              <a:t>Comparative apple tree sizes using different rootstocks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4755" name="Picture 2" descr="File:Applerootstoc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9959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386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taha\Desktop\apple\hai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4"/>
          <p:cNvSpPr txBox="1">
            <a:spLocks noChangeArrowheads="1"/>
          </p:cNvSpPr>
          <p:nvPr/>
        </p:nvSpPr>
        <p:spPr bwMode="auto">
          <a:xfrm>
            <a:off x="2895600" y="533400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  <a:cs typeface="Arial" charset="0"/>
              </a:rPr>
              <a:t>Hail Damage</a:t>
            </a:r>
          </a:p>
        </p:txBody>
      </p:sp>
    </p:spTree>
    <p:extLst>
      <p:ext uri="{BB962C8B-B14F-4D97-AF65-F5344CB8AC3E}">
        <p14:creationId xmlns:p14="http://schemas.microsoft.com/office/powerpoint/2010/main" val="2051937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taha\Desktop\apple\Apple%20plum%20curculio%20damage%201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3657600" y="4495800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  <a:cs typeface="Arial" charset="0"/>
              </a:rPr>
              <a:t>Hail Damage</a:t>
            </a:r>
          </a:p>
        </p:txBody>
      </p:sp>
    </p:spTree>
    <p:extLst>
      <p:ext uri="{BB962C8B-B14F-4D97-AF65-F5344CB8AC3E}">
        <p14:creationId xmlns:p14="http://schemas.microsoft.com/office/powerpoint/2010/main" val="2393854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blog.mlive.com/northwestadvance_impact/2008/07/medium_AppleDamageN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9436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26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4343400" cy="4525962"/>
          </a:xfrm>
        </p:spPr>
        <p:txBody>
          <a:bodyPr/>
          <a:lstStyle/>
          <a:p>
            <a:pPr algn="just" eaLnBrk="1" hangingPunct="1"/>
            <a:r>
              <a:rPr lang="en-US" altLang="en-US" b="1" dirty="0" smtClean="0"/>
              <a:t>Apple trees can range in size from 6 to 30 feet in height, depending on the variety and type of rootstock (dwarf, semi-dwarf, etc.).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                               Apple trees</a:t>
            </a:r>
          </a:p>
        </p:txBody>
      </p:sp>
      <p:pic>
        <p:nvPicPr>
          <p:cNvPr id="1026" name="Picture 2" descr="C:\Users\user1\Pictures\Pictures\Mubarak filed trial\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8903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22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                         </a:t>
            </a:r>
            <a:r>
              <a:rPr lang="en-US" altLang="en-US" dirty="0" smtClean="0">
                <a:solidFill>
                  <a:srgbClr val="7030A0"/>
                </a:solidFill>
              </a:rPr>
              <a:t>Cultivars</a:t>
            </a:r>
            <a:br>
              <a:rPr lang="en-US" altLang="en-US" dirty="0" smtClean="0">
                <a:solidFill>
                  <a:srgbClr val="7030A0"/>
                </a:solidFill>
              </a:rPr>
            </a:br>
            <a:r>
              <a:rPr lang="en-US" altLang="en-US" b="1" dirty="0">
                <a:solidFill>
                  <a:srgbClr val="FF0066"/>
                </a:solidFill>
                <a:latin typeface="Arial Black" pitchFamily="34" charset="0"/>
                <a:cs typeface="Arial" charset="0"/>
              </a:rPr>
              <a:t>5000 to 6000 varieties </a:t>
            </a:r>
            <a:br>
              <a:rPr lang="en-US" altLang="en-US" b="1" dirty="0">
                <a:solidFill>
                  <a:srgbClr val="FF0066"/>
                </a:solidFill>
                <a:latin typeface="Arial Black" pitchFamily="34" charset="0"/>
                <a:cs typeface="Arial" charset="0"/>
              </a:rPr>
            </a:br>
            <a:endParaRPr lang="en-US" altLang="en-US" dirty="0" smtClean="0">
              <a:solidFill>
                <a:srgbClr val="7030A0"/>
              </a:solidFill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In Quetta Region</a:t>
            </a:r>
          </a:p>
          <a:p>
            <a:pPr algn="just" eaLnBrk="1" hangingPunct="1"/>
            <a:r>
              <a:rPr lang="en-US" altLang="en-US" dirty="0" smtClean="0"/>
              <a:t>Kashmiri, </a:t>
            </a:r>
            <a:r>
              <a:rPr lang="en-US" altLang="en-US" dirty="0" err="1" smtClean="0"/>
              <a:t>kandhari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Amri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Kulu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Qalat</a:t>
            </a:r>
            <a:r>
              <a:rPr lang="en-US" altLang="en-US" dirty="0" smtClean="0"/>
              <a:t> special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In Murree hills</a:t>
            </a:r>
          </a:p>
          <a:p>
            <a:pPr algn="just" eaLnBrk="1" hangingPunct="1"/>
            <a:r>
              <a:rPr lang="en-US" altLang="en-US" dirty="0" smtClean="0"/>
              <a:t>Delicious, Kashmir </a:t>
            </a:r>
            <a:r>
              <a:rPr lang="en-US" altLang="en-US" dirty="0" err="1" smtClean="0"/>
              <a:t>Amri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Banki</a:t>
            </a:r>
            <a:r>
              <a:rPr lang="en-US" altLang="en-US" dirty="0" smtClean="0"/>
              <a:t>, Golden Delicious, Red delicious, Sky Spur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Low chilling varieties</a:t>
            </a:r>
          </a:p>
          <a:p>
            <a:pPr algn="just" eaLnBrk="1" hangingPunct="1"/>
            <a:r>
              <a:rPr lang="en-US" altLang="en-US" dirty="0" smtClean="0">
                <a:solidFill>
                  <a:srgbClr val="FF0000"/>
                </a:solidFill>
              </a:rPr>
              <a:t>Tropical beauty, Enna, </a:t>
            </a:r>
            <a:r>
              <a:rPr lang="en-US" altLang="en-US" dirty="0" err="1" smtClean="0">
                <a:solidFill>
                  <a:srgbClr val="FF0000"/>
                </a:solidFill>
              </a:rPr>
              <a:t>Ein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Sheimer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6172200" y="685800"/>
            <a:ext cx="2971800" cy="108238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                 Botany </a:t>
            </a:r>
          </a:p>
        </p:txBody>
      </p:sp>
      <p:pic>
        <p:nvPicPr>
          <p:cNvPr id="26628" name="Picture 2" descr="B/W 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90800"/>
            <a:ext cx="1962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agesCAHD6Z4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943600" cy="446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169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381000" y="914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                          Botany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b="1" dirty="0" smtClean="0"/>
              <a:t>Common name:	Banana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i="1" dirty="0" smtClean="0"/>
              <a:t>Musa cavendishii</a:t>
            </a:r>
            <a:r>
              <a:rPr lang="en-US" altLang="en-US" sz="2800" b="1" dirty="0" smtClean="0"/>
              <a:t> (Dwarf banana)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i="1" dirty="0" smtClean="0"/>
              <a:t>Musa sapientum</a:t>
            </a:r>
            <a:r>
              <a:rPr lang="en-US" altLang="en-US" sz="2800" b="1" dirty="0" smtClean="0"/>
              <a:t> (Tall banana)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i="1" dirty="0" smtClean="0"/>
              <a:t>Musa paradisiaca </a:t>
            </a:r>
            <a:r>
              <a:rPr lang="en-US" altLang="en-US" sz="2800" b="1" dirty="0" smtClean="0"/>
              <a:t>(Cooking)</a:t>
            </a:r>
            <a:endParaRPr lang="en-US" alt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altLang="en-US" b="1" dirty="0" smtClean="0"/>
              <a:t>Family:		Musaceae</a:t>
            </a:r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Origin:</a:t>
            </a:r>
            <a:r>
              <a:rPr lang="en-US" altLang="en-US" dirty="0" smtClean="0"/>
              <a:t> Edible bananas originated in the Indo-Malaysian region reaching to northern Australia.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6628" name="Picture 2" descr="B/W 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09600"/>
            <a:ext cx="1962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40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Area: </a:t>
            </a:r>
            <a:r>
              <a:rPr lang="en-US" dirty="0"/>
              <a:t>34,800 </a:t>
            </a:r>
            <a:r>
              <a:rPr lang="en-US" dirty="0" smtClean="0"/>
              <a:t>hectares</a:t>
            </a:r>
          </a:p>
          <a:p>
            <a:r>
              <a:rPr lang="en-US" dirty="0" smtClean="0"/>
              <a:t>Production: 154,800 </a:t>
            </a:r>
            <a:r>
              <a:rPr lang="en-US" dirty="0"/>
              <a:t>tons.</a:t>
            </a:r>
          </a:p>
        </p:txBody>
      </p:sp>
    </p:spTree>
    <p:extLst>
      <p:ext uri="{BB962C8B-B14F-4D97-AF65-F5344CB8AC3E}">
        <p14:creationId xmlns:p14="http://schemas.microsoft.com/office/powerpoint/2010/main" val="1397146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                                  Adaptation</a:t>
            </a:r>
            <a:endParaRPr lang="en-US" alt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Bananas can be grown in every humid tropical region</a:t>
            </a:r>
          </a:p>
          <a:p>
            <a:pPr eaLnBrk="1" hangingPunct="1"/>
            <a:r>
              <a:rPr lang="en-US" altLang="en-US" sz="2800" dirty="0" smtClean="0"/>
              <a:t>The plant needs 10  months of frost-free conditions to produce a flower stalk. </a:t>
            </a:r>
          </a:p>
          <a:p>
            <a:pPr eaLnBrk="1" hangingPunct="1"/>
            <a:r>
              <a:rPr lang="en-US" altLang="en-US" sz="2800" dirty="0" smtClean="0"/>
              <a:t>All but the hardiest varieties stop growing when the temperature drops below 53° F.</a:t>
            </a:r>
          </a:p>
          <a:p>
            <a:pPr eaLnBrk="1" hangingPunct="1"/>
            <a:r>
              <a:rPr lang="en-US" altLang="en-US" sz="2800" dirty="0" smtClean="0"/>
              <a:t>Growth of the plant begins to slow down at about 80° F and stop entirely when the temperature reaches 100° F. </a:t>
            </a:r>
          </a:p>
        </p:txBody>
      </p:sp>
    </p:spTree>
    <p:extLst>
      <p:ext uri="{BB962C8B-B14F-4D97-AF65-F5344CB8AC3E}">
        <p14:creationId xmlns:p14="http://schemas.microsoft.com/office/powerpoint/2010/main" val="763224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267200" y="3048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AU" altLang="en-US" dirty="0" smtClean="0"/>
              <a:t>                              Adaptation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High temperatures and bright sunlight will also scorch leaves and fruit, although bananas grow best in full sun.</a:t>
            </a:r>
          </a:p>
          <a:p>
            <a:pPr eaLnBrk="1" hangingPunct="1"/>
            <a:r>
              <a:rPr lang="en-US" altLang="en-US" dirty="0" smtClean="0"/>
              <a:t>Freezing temperatures will kill the foliage.</a:t>
            </a:r>
          </a:p>
          <a:p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7711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                                    </a:t>
            </a:r>
            <a:r>
              <a:rPr lang="en-US" altLang="en-US" sz="3600" b="1" dirty="0" smtClean="0"/>
              <a:t>Growth Habit</a:t>
            </a:r>
            <a:endParaRPr lang="en-US" alt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257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Bananas are fast-growing herbaceous perennials arising from underground rhizomes. </a:t>
            </a:r>
          </a:p>
          <a:p>
            <a:pPr eaLnBrk="1" hangingPunct="1"/>
            <a:r>
              <a:rPr lang="en-US" altLang="en-US" sz="2800" dirty="0" smtClean="0"/>
              <a:t>The fleshy stalks or </a:t>
            </a:r>
            <a:r>
              <a:rPr lang="en-US" altLang="en-US" sz="2800" dirty="0" err="1" smtClean="0"/>
              <a:t>pseudostems</a:t>
            </a:r>
            <a:r>
              <a:rPr lang="en-US" altLang="en-US" sz="2800" dirty="0" smtClean="0"/>
              <a:t> formed by upright concentric layers of leaf sheaths constitute the functional trunks. 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5183"/>
              </p:ext>
            </p:extLst>
          </p:nvPr>
        </p:nvGraphicFramePr>
        <p:xfrm>
          <a:off x="5715000" y="1371600"/>
          <a:ext cx="3105150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4" imgW="4019048" imgH="5552381" progId="Paint.Picture">
                  <p:embed/>
                </p:oleObj>
              </mc:Choice>
              <mc:Fallback>
                <p:oleObj name="Bitmap Image" r:id="rId4" imgW="4019048" imgH="55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371600"/>
                        <a:ext cx="3105150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912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                                 Growth Habit</a:t>
            </a:r>
            <a:endParaRPr lang="en-US" alt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true stem begins as an underground corm which grows upwards, pushing its way out through the center of the stalk 10-15 months after planting, eventually producing the terminal inflorescence which will later bear the fruit. </a:t>
            </a:r>
          </a:p>
          <a:p>
            <a:pPr eaLnBrk="1" hangingPunct="1"/>
            <a:r>
              <a:rPr lang="en-US" altLang="en-US" dirty="0" smtClean="0"/>
              <a:t>Each stalk produces one huge flower cluster and then dies.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2357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Fruits:</a:t>
            </a:r>
            <a:r>
              <a:rPr lang="en-US" altLang="en-US" sz="2800" dirty="0" smtClean="0"/>
              <a:t> The ovaries contained in the first (female) flowers grow rapidly, developing </a:t>
            </a:r>
            <a:r>
              <a:rPr lang="en-US" altLang="en-US" sz="2800" dirty="0" err="1" smtClean="0"/>
              <a:t>parthenocarpically</a:t>
            </a:r>
            <a:r>
              <a:rPr lang="en-US" altLang="en-US" sz="2800" dirty="0" smtClean="0"/>
              <a:t> (without pollination) into clusters of fruits, called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hands.</a:t>
            </a:r>
          </a:p>
          <a:p>
            <a:pPr eaLnBrk="1" hangingPunct="1"/>
            <a:r>
              <a:rPr lang="en-US" altLang="en-US" sz="2800" dirty="0" smtClean="0"/>
              <a:t>All hands on an inflorescence are collectively called a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bunch</a:t>
            </a:r>
            <a:r>
              <a:rPr lang="en-US" altLang="en-US" sz="280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altLang="en-US" sz="2800" dirty="0" smtClean="0"/>
              <a:t>Each hand consists of 12-20 fruits called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fingers</a:t>
            </a:r>
            <a:r>
              <a:rPr lang="en-US" altLang="en-US" sz="2800" dirty="0" smtClean="0">
                <a:solidFill>
                  <a:srgbClr val="FF0000"/>
                </a:solidFill>
              </a:rPr>
              <a:t>. </a:t>
            </a:r>
          </a:p>
          <a:p>
            <a:pPr eaLnBrk="1" hangingPunct="1"/>
            <a:r>
              <a:rPr lang="en-US" altLang="en-US" sz="2800" dirty="0" smtClean="0"/>
              <a:t>The number of hands varies with the species and variety. </a:t>
            </a:r>
          </a:p>
          <a:p>
            <a:pPr eaLnBrk="1" hangingPunct="1"/>
            <a:r>
              <a:rPr lang="en-US" altLang="en-US" sz="2800" dirty="0" smtClean="0"/>
              <a:t>The fruit (technically a berry) turns from deep green to yellow or red, and may range from 2-1/2 to 12 inches in length and 3/4 to 2 </a:t>
            </a:r>
            <a:r>
              <a:rPr lang="en-US" altLang="en-US" dirty="0" smtClean="0"/>
              <a:t>inches in width.</a:t>
            </a:r>
          </a:p>
        </p:txBody>
      </p:sp>
    </p:spTree>
    <p:extLst>
      <p:ext uri="{BB962C8B-B14F-4D97-AF65-F5344CB8AC3E}">
        <p14:creationId xmlns:p14="http://schemas.microsoft.com/office/powerpoint/2010/main" val="369199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Soil</a:t>
            </a:r>
            <a:endParaRPr lang="en-US" alt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Bananas will grow in most soils, but to thrive, they should be planted in a rich, well-drained soil. </a:t>
            </a:r>
          </a:p>
          <a:p>
            <a:pPr eaLnBrk="1" hangingPunct="1"/>
            <a:r>
              <a:rPr lang="en-US" altLang="en-US" dirty="0" smtClean="0"/>
              <a:t>The best possible location would be above an abandoned compost heap. </a:t>
            </a:r>
          </a:p>
          <a:p>
            <a:pPr eaLnBrk="1" hangingPunct="1"/>
            <a:r>
              <a:rPr lang="en-US" altLang="en-US" dirty="0" smtClean="0"/>
              <a:t>They prefer an acid soil with a pH between 5.5 and 6.5. </a:t>
            </a:r>
          </a:p>
          <a:p>
            <a:pPr eaLnBrk="1" hangingPunct="1"/>
            <a:r>
              <a:rPr lang="en-US" altLang="en-US" dirty="0" smtClean="0"/>
              <a:t>The banana is not tolerant of salty soils.</a:t>
            </a:r>
          </a:p>
        </p:txBody>
      </p:sp>
    </p:spTree>
    <p:extLst>
      <p:ext uri="{BB962C8B-B14F-4D97-AF65-F5344CB8AC3E}">
        <p14:creationId xmlns:p14="http://schemas.microsoft.com/office/powerpoint/2010/main" val="298385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7813"/>
            <a:ext cx="7489825" cy="1063625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                       CLIMATE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1534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/>
              <a:t>			</a:t>
            </a:r>
            <a:r>
              <a:rPr lang="en-US" altLang="en-US" sz="2400" dirty="0" smtClean="0">
                <a:solidFill>
                  <a:srgbClr val="FF0066"/>
                </a:solidFill>
              </a:rPr>
              <a:t>	</a:t>
            </a:r>
            <a:r>
              <a:rPr lang="en-US" altLang="en-US" sz="2400" dirty="0" smtClean="0">
                <a:solidFill>
                  <a:schemeClr val="folHlink"/>
                </a:solidFill>
              </a:rPr>
              <a:t>1.</a:t>
            </a:r>
            <a:r>
              <a:rPr lang="en-US" altLang="en-US" sz="2400" b="1" dirty="0" smtClean="0">
                <a:solidFill>
                  <a:schemeClr val="folHlink"/>
                </a:solidFill>
              </a:rPr>
              <a:t>TEMPERATURE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Apple is temperate fruit and generally grown in temperate region.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Apple tree require cool climate for their proper growth and development.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Apple are grown at climate which usually prevails at altitudes of 1700-2500 m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Less altitudes produced less and poor quality fruits</a:t>
            </a:r>
          </a:p>
          <a:p>
            <a:pPr algn="just"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/>
              <a:t>  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926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                                  Irrigation:</a:t>
            </a:r>
            <a:endParaRPr lang="en-US" altLang="en-US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large leaves of bananas use a great deal of water. </a:t>
            </a:r>
          </a:p>
          <a:p>
            <a:pPr eaLnBrk="1" hangingPunct="1"/>
            <a:r>
              <a:rPr lang="en-US" altLang="en-US" dirty="0" smtClean="0"/>
              <a:t>Regular deep watering is an absolute necessity during warm weather. </a:t>
            </a:r>
          </a:p>
          <a:p>
            <a:pPr eaLnBrk="1" hangingPunct="1"/>
            <a:r>
              <a:rPr lang="en-US" altLang="en-US" dirty="0" smtClean="0"/>
              <a:t>Do not let plants dry out, but do not overwater. </a:t>
            </a:r>
          </a:p>
          <a:p>
            <a:pPr eaLnBrk="1" hangingPunct="1"/>
            <a:r>
              <a:rPr lang="en-US" altLang="en-US" dirty="0" smtClean="0"/>
              <a:t>Standing water, especially in cool weather, will cause root rot.</a:t>
            </a:r>
          </a:p>
        </p:txBody>
      </p:sp>
    </p:spTree>
    <p:extLst>
      <p:ext uri="{BB962C8B-B14F-4D97-AF65-F5344CB8AC3E}">
        <p14:creationId xmlns:p14="http://schemas.microsoft.com/office/powerpoint/2010/main" val="820152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                                 Fertilization:</a:t>
            </a:r>
            <a:endParaRPr lang="en-US" alt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Their rapid growth rate make bananas heavy feeders. </a:t>
            </a:r>
          </a:p>
          <a:p>
            <a:pPr eaLnBrk="1" hangingPunct="1"/>
            <a:r>
              <a:rPr lang="en-US" altLang="en-US" dirty="0" smtClean="0"/>
              <a:t>During warm weather, apply a balanced fertilizer once a month</a:t>
            </a:r>
          </a:p>
          <a:p>
            <a:pPr eaLnBrk="1" hangingPunct="1"/>
            <a:r>
              <a:rPr lang="en-US" altLang="en-US" dirty="0" smtClean="0"/>
              <a:t>A mature plant may require as much as 1-1/2 to 2 pounds of the NKP fertilizer each month.</a:t>
            </a:r>
          </a:p>
          <a:p>
            <a:pPr eaLnBrk="1" hangingPunct="1"/>
            <a:r>
              <a:rPr lang="en-US" altLang="en-US" dirty="0" smtClean="0"/>
              <a:t>In general NPK three fertilizers are important for good growth and yield </a:t>
            </a:r>
          </a:p>
        </p:txBody>
      </p:sp>
    </p:spTree>
    <p:extLst>
      <p:ext uri="{BB962C8B-B14F-4D97-AF65-F5344CB8AC3E}">
        <p14:creationId xmlns:p14="http://schemas.microsoft.com/office/powerpoint/2010/main" val="1646530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533400" y="914400"/>
            <a:ext cx="8229600" cy="7065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                                 Fertilization:</a:t>
            </a:r>
            <a:endParaRPr lang="en-US" alt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250 kg N 26 kg P and 500kg K are removed by the growth cycle of banana to produce  72 tones of fruit /ha.</a:t>
            </a:r>
          </a:p>
          <a:p>
            <a:pPr eaLnBrk="1" hangingPunct="1"/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(N vegetative growth, P helps in fruit formation, K helps in increasing the yield and quality of Fruit) </a:t>
            </a:r>
          </a:p>
        </p:txBody>
      </p:sp>
    </p:spTree>
    <p:extLst>
      <p:ext uri="{BB962C8B-B14F-4D97-AF65-F5344CB8AC3E}">
        <p14:creationId xmlns:p14="http://schemas.microsoft.com/office/powerpoint/2010/main" val="90948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57200" y="949036"/>
            <a:ext cx="8229600" cy="8797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                               Frost Protection</a:t>
            </a:r>
            <a:endParaRPr lang="en-US" altLang="en-US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Bananas flourish best under uniformly warm conditions but can survive 28° F for short periods. </a:t>
            </a:r>
          </a:p>
          <a:p>
            <a:pPr eaLnBrk="1" hangingPunct="1"/>
            <a:r>
              <a:rPr lang="en-US" altLang="en-US" dirty="0" smtClean="0"/>
              <a:t>If the temperature does not fall below 22° F and the cold period is short, the underground rhizome will usually survive. </a:t>
            </a:r>
          </a:p>
          <a:p>
            <a:pPr eaLnBrk="1" hangingPunct="1"/>
            <a:r>
              <a:rPr lang="en-US" altLang="en-US" dirty="0" smtClean="0"/>
              <a:t>To keep the plants that are above ground producing, protection against low temperatures is very important. </a:t>
            </a:r>
          </a:p>
        </p:txBody>
      </p:sp>
    </p:spTree>
    <p:extLst>
      <p:ext uri="{BB962C8B-B14F-4D97-AF65-F5344CB8AC3E}">
        <p14:creationId xmlns:p14="http://schemas.microsoft.com/office/powerpoint/2010/main" val="164071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                                  Frost Protection</a:t>
            </a:r>
            <a:endParaRPr lang="en-AU" alt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Wrap trunk or cover with blanket if the plants are small and low temperatures are predicted. </a:t>
            </a:r>
          </a:p>
          <a:p>
            <a:pPr eaLnBrk="1" hangingPunct="1"/>
            <a:endParaRPr lang="en-US" altLang="en-US" dirty="0" smtClean="0"/>
          </a:p>
          <a:p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6224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Pruning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724400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Only one primary stem of each rhizome should be allowed to fruit.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All excess shoots should be removed as soon as they are noticed.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This helps channel all of the plant's energy into fruit production.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Once the main stalk is 6 - 8 months old, permit one sucker to develop as a replacement stalk for the following season.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When the fruit is harvested, cut the fruiting stalk back to 30 inches above the ground.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4113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                          Pruning</a:t>
            </a:r>
            <a:endParaRPr lang="en-AU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Remove the stub several weeks later.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The stalk can be cut into small pieces and used as mulch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8171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                                Propagation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Cultivated commercial varieties are seedless.</a:t>
            </a:r>
          </a:p>
          <a:p>
            <a:pPr eaLnBrk="1" hangingPunct="1"/>
            <a:r>
              <a:rPr lang="en-US" altLang="en-US" dirty="0" smtClean="0"/>
              <a:t>Vegetative propagation</a:t>
            </a:r>
          </a:p>
          <a:p>
            <a:pPr eaLnBrk="1" hangingPunct="1"/>
            <a:r>
              <a:rPr lang="en-US" altLang="en-US" dirty="0" smtClean="0"/>
              <a:t>The crops grown after the first year of plantation are called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Ratoons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One meter tall, narrow-leaved suckers known as </a:t>
            </a:r>
            <a:r>
              <a:rPr lang="en-US" altLang="en-US" b="1" dirty="0" smtClean="0">
                <a:solidFill>
                  <a:srgbClr val="FF0000"/>
                </a:solidFill>
              </a:rPr>
              <a:t>sword suckers </a:t>
            </a:r>
            <a:r>
              <a:rPr lang="en-US" altLang="en-US" dirty="0" smtClean="0"/>
              <a:t>are preferred for propagation.</a:t>
            </a:r>
          </a:p>
          <a:p>
            <a:pPr eaLnBrk="1" hangingPunct="1"/>
            <a:r>
              <a:rPr lang="en-US" altLang="en-US" dirty="0" smtClean="0"/>
              <a:t>Broad leaved or </a:t>
            </a:r>
            <a:r>
              <a:rPr lang="en-US" altLang="en-US" b="1" dirty="0" smtClean="0">
                <a:solidFill>
                  <a:srgbClr val="FF0000"/>
                </a:solidFill>
              </a:rPr>
              <a:t>water suckers </a:t>
            </a:r>
            <a:r>
              <a:rPr lang="en-US" altLang="en-US" dirty="0" smtClean="0"/>
              <a:t>should not used for propagation as they produced late and inferior quality fruit.</a:t>
            </a:r>
          </a:p>
        </p:txBody>
      </p:sp>
    </p:spTree>
    <p:extLst>
      <p:ext uri="{BB962C8B-B14F-4D97-AF65-F5344CB8AC3E}">
        <p14:creationId xmlns:p14="http://schemas.microsoft.com/office/powerpoint/2010/main" val="1481762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                                Propagation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New plantation should be done in FEBRUARY–MARCH or July-August</a:t>
            </a:r>
          </a:p>
          <a:p>
            <a:pPr eaLnBrk="1" hangingPunct="1"/>
            <a:r>
              <a:rPr lang="en-US" altLang="en-US" smtClean="0"/>
              <a:t>Planting distance 2-3 m</a:t>
            </a:r>
          </a:p>
        </p:txBody>
      </p:sp>
    </p:spTree>
    <p:extLst>
      <p:ext uri="{BB962C8B-B14F-4D97-AF65-F5344CB8AC3E}">
        <p14:creationId xmlns:p14="http://schemas.microsoft.com/office/powerpoint/2010/main" val="32365594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                          Varieties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Basrai</a:t>
            </a:r>
          </a:p>
          <a:p>
            <a:pPr eaLnBrk="1" hangingPunct="1"/>
            <a:r>
              <a:rPr lang="en-US" altLang="en-US" smtClean="0"/>
              <a:t>Mirpuri</a:t>
            </a:r>
          </a:p>
          <a:p>
            <a:pPr eaLnBrk="1" hangingPunct="1"/>
            <a:r>
              <a:rPr lang="en-US" altLang="en-US" smtClean="0"/>
              <a:t>Sonkel</a:t>
            </a:r>
          </a:p>
          <a:p>
            <a:pPr eaLnBrk="1" hangingPunct="1"/>
            <a:r>
              <a:rPr lang="en-US" altLang="en-US" smtClean="0"/>
              <a:t>Safri</a:t>
            </a:r>
          </a:p>
          <a:p>
            <a:pPr eaLnBrk="1" hangingPunct="1"/>
            <a:r>
              <a:rPr lang="en-US" altLang="en-US" smtClean="0"/>
              <a:t>Chini champa</a:t>
            </a:r>
          </a:p>
        </p:txBody>
      </p:sp>
    </p:spTree>
    <p:extLst>
      <p:ext uri="{BB962C8B-B14F-4D97-AF65-F5344CB8AC3E}">
        <p14:creationId xmlns:p14="http://schemas.microsoft.com/office/powerpoint/2010/main" val="278029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90000"/>
              </a:lnSpc>
            </a:pPr>
            <a:r>
              <a:rPr lang="en-US" altLang="en-US" sz="2400" dirty="0">
                <a:solidFill>
                  <a:prstClr val="black"/>
                </a:solidFill>
              </a:rPr>
              <a:t>A certain minimum chilling period is needed for fruiting, in its absence the  buds may not open or blossoming may be uneven. </a:t>
            </a:r>
            <a:r>
              <a:rPr lang="en-US" altLang="en-US" sz="2400" dirty="0">
                <a:solidFill>
                  <a:srgbClr val="FF0000"/>
                </a:solidFill>
              </a:rPr>
              <a:t>This chilling process takes place at temperature below 7</a:t>
            </a:r>
            <a:r>
              <a:rPr lang="en-US" altLang="en-US" sz="2400" baseline="30000" dirty="0">
                <a:solidFill>
                  <a:srgbClr val="FF0000"/>
                </a:solidFill>
              </a:rPr>
              <a:t>o</a:t>
            </a: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.</a:t>
            </a:r>
          </a:p>
          <a:p>
            <a:pPr lvl="0" algn="just">
              <a:lnSpc>
                <a:spcPct val="90000"/>
              </a:lnSpc>
            </a:pPr>
            <a:r>
              <a:rPr lang="en-US" altLang="en-US" sz="2400" dirty="0">
                <a:solidFill>
                  <a:prstClr val="black"/>
                </a:solidFill>
              </a:rPr>
              <a:t>Most of the apple </a:t>
            </a:r>
            <a:r>
              <a:rPr lang="en-US" altLang="en-US" sz="2400" dirty="0" smtClean="0">
                <a:solidFill>
                  <a:prstClr val="black"/>
                </a:solidFill>
              </a:rPr>
              <a:t>cultivars </a:t>
            </a:r>
            <a:r>
              <a:rPr lang="en-US" altLang="en-US" sz="2400" dirty="0">
                <a:solidFill>
                  <a:prstClr val="black"/>
                </a:solidFill>
              </a:rPr>
              <a:t>need to experience such temperature for </a:t>
            </a:r>
            <a:r>
              <a:rPr lang="en-US" altLang="en-US" sz="2400" dirty="0">
                <a:solidFill>
                  <a:srgbClr val="FF0000"/>
                </a:solidFill>
              </a:rPr>
              <a:t>about 1200 hours </a:t>
            </a:r>
            <a:r>
              <a:rPr lang="en-US" altLang="en-US" sz="2400" dirty="0">
                <a:solidFill>
                  <a:prstClr val="black"/>
                </a:solidFill>
              </a:rPr>
              <a:t>in order to achieve and complete and adequate rest while some varieties can manage with as little as </a:t>
            </a:r>
            <a:r>
              <a:rPr lang="en-US" altLang="en-US" sz="2400" dirty="0">
                <a:solidFill>
                  <a:srgbClr val="FF0000"/>
                </a:solidFill>
              </a:rPr>
              <a:t>250 hours</a:t>
            </a:r>
            <a:r>
              <a:rPr lang="en-US" altLang="en-US" sz="2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485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6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folHlink"/>
                </a:solidFill>
              </a:rPr>
              <a:t/>
            </a:r>
            <a:br>
              <a:rPr lang="en-US" altLang="en-US" dirty="0" smtClean="0">
                <a:solidFill>
                  <a:schemeClr val="folHlink"/>
                </a:solidFill>
              </a:rPr>
            </a:br>
            <a:r>
              <a:rPr lang="en-US" altLang="en-US" dirty="0" smtClean="0">
                <a:solidFill>
                  <a:schemeClr val="folHlink"/>
                </a:solidFill>
              </a:rPr>
              <a:t>2. MOISTURE AND RAINFALL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pPr algn="just"/>
            <a:r>
              <a:rPr lang="en-US" altLang="en-US" sz="2400" dirty="0" smtClean="0"/>
              <a:t>Apple can grow in a wide range of rainfall from evenly spread rains of 25 to 37 cm (10-15</a:t>
            </a:r>
            <a:r>
              <a:rPr lang="en-US" altLang="en-US" sz="2400" baseline="30000" dirty="0" smtClean="0"/>
              <a:t>//</a:t>
            </a:r>
            <a:r>
              <a:rPr lang="en-US" altLang="en-US" sz="2400" dirty="0" smtClean="0"/>
              <a:t>) per year to heavy seasonal rain fall of 125 to 175 cm (50-70</a:t>
            </a:r>
            <a:r>
              <a:rPr lang="en-US" altLang="en-US" sz="2400" baseline="30000" dirty="0" smtClean="0"/>
              <a:t>//</a:t>
            </a:r>
            <a:r>
              <a:rPr lang="en-US" altLang="en-US" sz="2400" dirty="0" smtClean="0"/>
              <a:t>). </a:t>
            </a:r>
          </a:p>
          <a:p>
            <a:pPr algn="just"/>
            <a:r>
              <a:rPr lang="en-US" altLang="en-US" sz="2400" dirty="0" smtClean="0"/>
              <a:t> Where the rain fall is heavy, extensive drainage is required to prevent water logging. A certain minimum soil moisture is necessary for the proper growth and the development of the tree</a:t>
            </a:r>
          </a:p>
          <a:p>
            <a:pPr algn="just"/>
            <a:r>
              <a:rPr lang="en-US" altLang="en-US" sz="2400" dirty="0" smtClean="0"/>
              <a:t>Growing apples in arid climate will subject to continuous water stress and leads to low cropping capacity.</a:t>
            </a:r>
            <a:endParaRPr lang="en-US" altLang="en-US" sz="24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615469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folHlink"/>
                </a:solidFill>
              </a:rPr>
              <a:t/>
            </a:r>
            <a:br>
              <a:rPr lang="en-US" altLang="en-US" dirty="0" smtClean="0">
                <a:solidFill>
                  <a:schemeClr val="folHlink"/>
                </a:solidFill>
              </a:rPr>
            </a:br>
            <a:r>
              <a:rPr lang="en-US" altLang="en-US" dirty="0" smtClean="0">
                <a:solidFill>
                  <a:schemeClr val="folHlink"/>
                </a:solidFill>
              </a:rPr>
              <a:t>3. ALTITUDE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800" dirty="0" smtClean="0"/>
              <a:t>In Pakistan the apples can be grown at altitude ranging from 1350 to 2600 m.</a:t>
            </a:r>
          </a:p>
          <a:p>
            <a:pPr algn="just">
              <a:lnSpc>
                <a:spcPct val="90000"/>
              </a:lnSpc>
            </a:pPr>
            <a:r>
              <a:rPr lang="en-US" altLang="en-US" sz="2800" dirty="0" smtClean="0"/>
              <a:t>The major </a:t>
            </a:r>
            <a:r>
              <a:rPr lang="en-US" altLang="en-US" sz="2800" dirty="0" smtClean="0">
                <a:solidFill>
                  <a:srgbClr val="FF0000"/>
                </a:solidFill>
              </a:rPr>
              <a:t>advantage</a:t>
            </a:r>
            <a:r>
              <a:rPr lang="en-US" altLang="en-US" sz="2800" dirty="0" smtClean="0"/>
              <a:t> of planting an apple orchard at relatively lower altitude and in warmer areas is that the fruit is ready for market before the season and hence fetch a better price.</a:t>
            </a:r>
          </a:p>
          <a:p>
            <a:pPr algn="just">
              <a:lnSpc>
                <a:spcPct val="90000"/>
              </a:lnSpc>
            </a:pP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disadvantage</a:t>
            </a:r>
            <a:r>
              <a:rPr lang="en-US" altLang="en-US" sz="2800" dirty="0" smtClean="0"/>
              <a:t> is that the orchard will be prone to more insect and disease attacks, because insect and fungi multiply much faster in a warm climate. </a:t>
            </a:r>
          </a:p>
        </p:txBody>
      </p:sp>
    </p:spTree>
    <p:extLst>
      <p:ext uri="{BB962C8B-B14F-4D97-AF65-F5344CB8AC3E}">
        <p14:creationId xmlns:p14="http://schemas.microsoft.com/office/powerpoint/2010/main" val="3807211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folHlink"/>
                </a:solidFill>
              </a:rPr>
              <a:t/>
            </a:r>
            <a:br>
              <a:rPr lang="en-US" altLang="en-US" dirty="0" smtClean="0">
                <a:solidFill>
                  <a:schemeClr val="folHlink"/>
                </a:solidFill>
              </a:rPr>
            </a:br>
            <a:r>
              <a:rPr lang="en-US" altLang="en-US" dirty="0" smtClean="0">
                <a:solidFill>
                  <a:schemeClr val="folHlink"/>
                </a:solidFill>
              </a:rPr>
              <a:t>5. FROST POCKETS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229600" cy="3844925"/>
          </a:xfrm>
        </p:spPr>
        <p:txBody>
          <a:bodyPr/>
          <a:lstStyle/>
          <a:p>
            <a:r>
              <a:rPr lang="en-US" altLang="en-US" dirty="0" smtClean="0"/>
              <a:t>  Site which is prone to frost must be avoided.</a:t>
            </a:r>
          </a:p>
          <a:p>
            <a:r>
              <a:rPr lang="en-US" altLang="en-US" dirty="0" smtClean="0"/>
              <a:t>Spring frost, can cause very heavy damage to the apple crop.</a:t>
            </a:r>
          </a:p>
          <a:p>
            <a:r>
              <a:rPr lang="en-US" altLang="en-US" dirty="0" smtClean="0"/>
              <a:t>It can kill or damage the blossoms or prevent the proper fertilization of the blossoms.</a:t>
            </a:r>
          </a:p>
        </p:txBody>
      </p:sp>
    </p:spTree>
    <p:extLst>
      <p:ext uri="{BB962C8B-B14F-4D97-AF65-F5344CB8AC3E}">
        <p14:creationId xmlns:p14="http://schemas.microsoft.com/office/powerpoint/2010/main" val="287924724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1988</Words>
  <Application>Microsoft Office PowerPoint</Application>
  <PresentationFormat>On-screen Show (4:3)</PresentationFormat>
  <Paragraphs>360</Paragraphs>
  <Slides>60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Apex</vt:lpstr>
      <vt:lpstr>Bitmap Image</vt:lpstr>
      <vt:lpstr>Apple</vt:lpstr>
      <vt:lpstr>                         Apple</vt:lpstr>
      <vt:lpstr>PowerPoint Presentation</vt:lpstr>
      <vt:lpstr>                               Apple trees</vt:lpstr>
      <vt:lpstr>                       CLIMATE</vt:lpstr>
      <vt:lpstr>PowerPoint Presentation</vt:lpstr>
      <vt:lpstr> 2. MOISTURE AND RAINFALL</vt:lpstr>
      <vt:lpstr> 3. ALTITUDE</vt:lpstr>
      <vt:lpstr> 5. FROST POCKETS</vt:lpstr>
      <vt:lpstr> 6. HAIL ZONES</vt:lpstr>
      <vt:lpstr>WATER RESOURCE</vt:lpstr>
      <vt:lpstr>                     VARIETAL DEVELOPMENT</vt:lpstr>
      <vt:lpstr>PLANTING GEOMETRY</vt:lpstr>
      <vt:lpstr>PLANTING SEASONS</vt:lpstr>
      <vt:lpstr>PROPAGATION OF ROOT STOCK</vt:lpstr>
      <vt:lpstr>PowerPoint Presentation</vt:lpstr>
      <vt:lpstr>Raising of Rootstock</vt:lpstr>
      <vt:lpstr>PowerPoint Presentation</vt:lpstr>
      <vt:lpstr>PowerPoint Presentation</vt:lpstr>
      <vt:lpstr>Propagation of scion cvs</vt:lpstr>
      <vt:lpstr>PowerPoint Presentation</vt:lpstr>
      <vt:lpstr> A  Fertilizer REQUIREMENTS    </vt:lpstr>
      <vt:lpstr>       P                                        PRUNING OF APPLES</vt:lpstr>
      <vt:lpstr>PowerPoint Presentation</vt:lpstr>
      <vt:lpstr>PROBLEMS </vt:lpstr>
      <vt:lpstr>                               Unfruitful fullness SELECTION OF POLLINIZER</vt:lpstr>
      <vt:lpstr>                                              Quality of Pollinizers</vt:lpstr>
      <vt:lpstr>PowerPoint Presentation</vt:lpstr>
      <vt:lpstr>                                     HAIL STORMS</vt:lpstr>
      <vt:lpstr>PowerPoint Presentation</vt:lpstr>
      <vt:lpstr>Damage by Hail Storms</vt:lpstr>
      <vt:lpstr>                                       INSECTS AND PESTS OF APPLE</vt:lpstr>
      <vt:lpstr>PowerPoint Presentation</vt:lpstr>
      <vt:lpstr>DISEASES OF APPLE</vt:lpstr>
      <vt:lpstr>CAUSES OF LOW PRODUCTION</vt:lpstr>
      <vt:lpstr>Comparative apple tree sizes using different rootstocks </vt:lpstr>
      <vt:lpstr>PowerPoint Presentation</vt:lpstr>
      <vt:lpstr>PowerPoint Presentation</vt:lpstr>
      <vt:lpstr>PowerPoint Presentation</vt:lpstr>
      <vt:lpstr>                          Cultivars 5000 to 6000 varieties  </vt:lpstr>
      <vt:lpstr>                 Botany </vt:lpstr>
      <vt:lpstr>                           Botany </vt:lpstr>
      <vt:lpstr>PowerPoint Presentation</vt:lpstr>
      <vt:lpstr>                                  Adaptation</vt:lpstr>
      <vt:lpstr>                              Adaptation </vt:lpstr>
      <vt:lpstr>                                    Growth Habit</vt:lpstr>
      <vt:lpstr>                                 Growth Habit</vt:lpstr>
      <vt:lpstr>PowerPoint Presentation</vt:lpstr>
      <vt:lpstr>                          Soil</vt:lpstr>
      <vt:lpstr>                                  Irrigation:</vt:lpstr>
      <vt:lpstr>                                 Fertilization:</vt:lpstr>
      <vt:lpstr>                                 Fertilization:</vt:lpstr>
      <vt:lpstr>                               Frost Protection</vt:lpstr>
      <vt:lpstr>                                  Frost Protection</vt:lpstr>
      <vt:lpstr>                         Pruning</vt:lpstr>
      <vt:lpstr>                          Pruning</vt:lpstr>
      <vt:lpstr>                                Propagation</vt:lpstr>
      <vt:lpstr>                                Propagation </vt:lpstr>
      <vt:lpstr>                               Varieties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 308</dc:title>
  <dc:creator>Hp</dc:creator>
  <cp:lastModifiedBy>Hp</cp:lastModifiedBy>
  <cp:revision>8</cp:revision>
  <dcterms:created xsi:type="dcterms:W3CDTF">2020-04-16T15:20:31Z</dcterms:created>
  <dcterms:modified xsi:type="dcterms:W3CDTF">2020-04-18T09:08:00Z</dcterms:modified>
</cp:coreProperties>
</file>