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411D0-00A6-489F-8961-2681899BA220}"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C3568-81A6-4783-954B-47E3C1BBF8B5}" type="slidenum">
              <a:rPr lang="en-US" smtClean="0"/>
              <a:t>‹#›</a:t>
            </a:fld>
            <a:endParaRPr lang="en-US"/>
          </a:p>
        </p:txBody>
      </p:sp>
    </p:spTree>
    <p:extLst>
      <p:ext uri="{BB962C8B-B14F-4D97-AF65-F5344CB8AC3E}">
        <p14:creationId xmlns:p14="http://schemas.microsoft.com/office/powerpoint/2010/main" val="423678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A53BBF8-3FED-4AAF-9F12-9A7436D14C45}" type="datetimeFigureOut">
              <a:rPr lang="en-US" smtClean="0"/>
              <a:t>4/18/2020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C1A40C-AAC5-4030-8D8C-A6D843C0FC7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1C1A40C-AAC5-4030-8D8C-A6D843C0FC7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BBF8-3FED-4AAF-9F12-9A7436D14C45}"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BBF8-3FED-4AAF-9F12-9A7436D14C45}"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BBF8-3FED-4AAF-9F12-9A7436D14C45}"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53BBF8-3FED-4AAF-9F12-9A7436D14C45}" type="datetimeFigureOut">
              <a:rPr lang="en-US" smtClean="0"/>
              <a:t>4/18/2020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C1A40C-AAC5-4030-8D8C-A6D843C0FC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1"/>
            <a:ext cx="7772400" cy="990600"/>
          </a:xfrm>
        </p:spPr>
        <p:txBody>
          <a:bodyPr/>
          <a:lstStyle/>
          <a:p>
            <a:r>
              <a:rPr lang="en-US" dirty="0" smtClean="0"/>
              <a:t>Cucumber</a:t>
            </a:r>
            <a:endParaRPr lang="en-US" dirty="0"/>
          </a:p>
        </p:txBody>
      </p:sp>
      <p:sp>
        <p:nvSpPr>
          <p:cNvPr id="3" name="Subtitle 2"/>
          <p:cNvSpPr>
            <a:spLocks noGrp="1"/>
          </p:cNvSpPr>
          <p:nvPr>
            <p:ph type="subTitle" idx="1"/>
          </p:nvPr>
        </p:nvSpPr>
        <p:spPr>
          <a:xfrm>
            <a:off x="838200" y="1905000"/>
            <a:ext cx="7467600" cy="4419600"/>
          </a:xfrm>
        </p:spPr>
        <p:txBody>
          <a:bodyPr/>
          <a:lstStyle/>
          <a:p>
            <a:pPr algn="l"/>
            <a:r>
              <a:rPr lang="en-US" dirty="0" smtClean="0">
                <a:solidFill>
                  <a:schemeClr val="tx1"/>
                </a:solidFill>
              </a:rPr>
              <a:t>Technical name: (</a:t>
            </a:r>
            <a:r>
              <a:rPr lang="en-US" i="1" dirty="0" smtClean="0">
                <a:solidFill>
                  <a:schemeClr val="tx1"/>
                </a:solidFill>
              </a:rPr>
              <a:t>Cucumis sativus </a:t>
            </a:r>
            <a:r>
              <a:rPr lang="en-US" dirty="0" smtClean="0">
                <a:solidFill>
                  <a:schemeClr val="tx1"/>
                </a:solidFill>
              </a:rPr>
              <a:t>L.)</a:t>
            </a:r>
          </a:p>
          <a:p>
            <a:pPr algn="l"/>
            <a:r>
              <a:rPr lang="en-US" dirty="0" smtClean="0">
                <a:solidFill>
                  <a:schemeClr val="tx1"/>
                </a:solidFill>
              </a:rPr>
              <a:t>Family Name: Cucurbitaceae</a:t>
            </a:r>
          </a:p>
          <a:p>
            <a:pPr algn="l"/>
            <a:r>
              <a:rPr lang="en-US" dirty="0" smtClean="0">
                <a:solidFill>
                  <a:schemeClr val="tx1"/>
                </a:solidFill>
              </a:rPr>
              <a:t>Native: Asia and Africa</a:t>
            </a:r>
          </a:p>
          <a:p>
            <a:pPr algn="l"/>
            <a:r>
              <a:rPr lang="en-US" dirty="0" smtClean="0">
                <a:solidFill>
                  <a:schemeClr val="tx1"/>
                </a:solidFill>
              </a:rPr>
              <a:t>Now, Large scale on Indo-Pakistan</a:t>
            </a:r>
          </a:p>
        </p:txBody>
      </p:sp>
    </p:spTree>
    <p:extLst>
      <p:ext uri="{BB962C8B-B14F-4D97-AF65-F5344CB8AC3E}">
        <p14:creationId xmlns:p14="http://schemas.microsoft.com/office/powerpoint/2010/main" val="838426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Manure and fertilizer</a:t>
            </a:r>
            <a:endParaRPr lang="en-US" dirty="0"/>
          </a:p>
        </p:txBody>
      </p:sp>
      <p:sp>
        <p:nvSpPr>
          <p:cNvPr id="3" name="Content Placeholder 2"/>
          <p:cNvSpPr>
            <a:spLocks noGrp="1"/>
          </p:cNvSpPr>
          <p:nvPr>
            <p:ph idx="1"/>
          </p:nvPr>
        </p:nvSpPr>
        <p:spPr/>
        <p:txBody>
          <a:bodyPr/>
          <a:lstStyle/>
          <a:p>
            <a:r>
              <a:rPr lang="en-US" dirty="0">
                <a:solidFill>
                  <a:srgbClr val="000000"/>
                </a:solidFill>
                <a:latin typeface="Arial"/>
              </a:rPr>
              <a:t>Recommended fertilizer dose for </a:t>
            </a:r>
            <a:r>
              <a:rPr lang="en-US" dirty="0" smtClean="0">
                <a:solidFill>
                  <a:srgbClr val="000000"/>
                </a:solidFill>
                <a:latin typeface="Arial"/>
              </a:rPr>
              <a:t>chilies </a:t>
            </a:r>
            <a:r>
              <a:rPr lang="en-US" dirty="0">
                <a:solidFill>
                  <a:srgbClr val="000000"/>
                </a:solidFill>
                <a:latin typeface="Arial"/>
              </a:rPr>
              <a:t>is one bag of DAP and one of potassium </a:t>
            </a:r>
            <a:r>
              <a:rPr lang="en-US" dirty="0" err="1">
                <a:solidFill>
                  <a:srgbClr val="000000"/>
                </a:solidFill>
                <a:latin typeface="Arial"/>
              </a:rPr>
              <a:t>sulphate</a:t>
            </a:r>
            <a:r>
              <a:rPr lang="en-US" dirty="0">
                <a:solidFill>
                  <a:srgbClr val="000000"/>
                </a:solidFill>
                <a:latin typeface="Arial"/>
              </a:rPr>
              <a:t> before sowing, and two to three bags of urea, one bag is applied after 20 days of transplanting and the second at flowering stage, and third, if necessary, at fruit setting.</a:t>
            </a:r>
            <a:r>
              <a:rPr lang="en-US" dirty="0"/>
              <a:t/>
            </a:r>
            <a:br>
              <a:rPr lang="en-US" dirty="0"/>
            </a:br>
            <a:endParaRPr lang="en-US" dirty="0"/>
          </a:p>
        </p:txBody>
      </p:sp>
    </p:spTree>
    <p:extLst>
      <p:ext uri="{BB962C8B-B14F-4D97-AF65-F5344CB8AC3E}">
        <p14:creationId xmlns:p14="http://schemas.microsoft.com/office/powerpoint/2010/main" val="3771270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Seed rate:</a:t>
            </a:r>
          </a:p>
          <a:p>
            <a:r>
              <a:rPr lang="en-US" dirty="0" smtClean="0"/>
              <a:t>1.5 -2.0 kg/ ha</a:t>
            </a:r>
          </a:p>
          <a:p>
            <a:r>
              <a:rPr lang="en-US" dirty="0" smtClean="0"/>
              <a:t>Transplanting after 4-8 weeks</a:t>
            </a:r>
          </a:p>
          <a:p>
            <a:r>
              <a:rPr lang="en-US" dirty="0" smtClean="0"/>
              <a:t>Plat to plant: 30 cm</a:t>
            </a:r>
          </a:p>
          <a:p>
            <a:r>
              <a:rPr lang="en-US" dirty="0" smtClean="0"/>
              <a:t>Row to row: 60 cm</a:t>
            </a:r>
          </a:p>
          <a:p>
            <a:r>
              <a:rPr lang="en-US" dirty="0" smtClean="0"/>
              <a:t>Sowing time:</a:t>
            </a:r>
          </a:p>
          <a:p>
            <a:r>
              <a:rPr lang="en-US" dirty="0" smtClean="0"/>
              <a:t>Nursery: Feb- April for </a:t>
            </a:r>
            <a:r>
              <a:rPr lang="en-US" dirty="0" err="1" smtClean="0"/>
              <a:t>summar</a:t>
            </a:r>
            <a:r>
              <a:rPr lang="en-US" dirty="0" smtClean="0"/>
              <a:t> crop</a:t>
            </a:r>
          </a:p>
          <a:p>
            <a:r>
              <a:rPr lang="en-US" dirty="0" smtClean="0"/>
              <a:t>Autumn-winter crop: August</a:t>
            </a:r>
          </a:p>
          <a:p>
            <a:r>
              <a:rPr lang="en-US" dirty="0" smtClean="0"/>
              <a:t>Spring: November</a:t>
            </a:r>
          </a:p>
          <a:p>
            <a:r>
              <a:rPr lang="en-US" dirty="0" smtClean="0"/>
              <a:t>Hills: March -April </a:t>
            </a:r>
          </a:p>
          <a:p>
            <a:endParaRPr lang="en-US" dirty="0"/>
          </a:p>
        </p:txBody>
      </p:sp>
    </p:spTree>
    <p:extLst>
      <p:ext uri="{BB962C8B-B14F-4D97-AF65-F5344CB8AC3E}">
        <p14:creationId xmlns:p14="http://schemas.microsoft.com/office/powerpoint/2010/main" val="1652473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Irrigation:</a:t>
            </a:r>
          </a:p>
          <a:p>
            <a:r>
              <a:rPr lang="en-US" dirty="0" smtClean="0"/>
              <a:t>Weekly during summer </a:t>
            </a:r>
          </a:p>
          <a:p>
            <a:r>
              <a:rPr lang="en-US" dirty="0" smtClean="0"/>
              <a:t>Fortnightly irrigation during cold period</a:t>
            </a:r>
          </a:p>
          <a:p>
            <a:endParaRPr lang="en-US" dirty="0"/>
          </a:p>
        </p:txBody>
      </p:sp>
    </p:spTree>
    <p:extLst>
      <p:ext uri="{BB962C8B-B14F-4D97-AF65-F5344CB8AC3E}">
        <p14:creationId xmlns:p14="http://schemas.microsoft.com/office/powerpoint/2010/main" val="3295848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Varieties:</a:t>
            </a:r>
          </a:p>
          <a:p>
            <a:r>
              <a:rPr lang="en-US" dirty="0" smtClean="0"/>
              <a:t>Talhari and Ghotki</a:t>
            </a:r>
          </a:p>
          <a:p>
            <a:r>
              <a:rPr lang="en-US" dirty="0" smtClean="0"/>
              <a:t>Sanam and Gola </a:t>
            </a:r>
            <a:r>
              <a:rPr lang="en-US" dirty="0" err="1" smtClean="0"/>
              <a:t>Peshawari</a:t>
            </a:r>
            <a:endParaRPr lang="en-US" dirty="0" smtClean="0"/>
          </a:p>
          <a:p>
            <a:r>
              <a:rPr lang="en-US" dirty="0" smtClean="0"/>
              <a:t>Lawangi, </a:t>
            </a:r>
            <a:r>
              <a:rPr lang="en-US" dirty="0" err="1" smtClean="0"/>
              <a:t>Tatapuri</a:t>
            </a:r>
            <a:r>
              <a:rPr lang="en-US" dirty="0" smtClean="0"/>
              <a:t> and </a:t>
            </a:r>
            <a:r>
              <a:rPr lang="en-US" dirty="0" err="1" smtClean="0"/>
              <a:t>Burewala</a:t>
            </a:r>
            <a:endParaRPr lang="en-US" dirty="0" smtClean="0"/>
          </a:p>
          <a:p>
            <a:r>
              <a:rPr lang="en-US" b="1" dirty="0" smtClean="0"/>
              <a:t>Yield:</a:t>
            </a:r>
          </a:p>
          <a:p>
            <a:r>
              <a:rPr lang="en-US" b="1" dirty="0" smtClean="0"/>
              <a:t>1500/2500 kg/ha</a:t>
            </a:r>
            <a:endParaRPr lang="en-US" b="1" dirty="0"/>
          </a:p>
        </p:txBody>
      </p:sp>
    </p:spTree>
    <p:extLst>
      <p:ext uri="{BB962C8B-B14F-4D97-AF65-F5344CB8AC3E}">
        <p14:creationId xmlns:p14="http://schemas.microsoft.com/office/powerpoint/2010/main" val="2087610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1"/>
            <a:ext cx="7772400" cy="838199"/>
          </a:xfrm>
        </p:spPr>
        <p:txBody>
          <a:bodyPr/>
          <a:lstStyle/>
          <a:p>
            <a:r>
              <a:rPr lang="en-US" dirty="0" smtClean="0"/>
              <a:t>Tomato</a:t>
            </a:r>
            <a:endParaRPr lang="en-US" dirty="0"/>
          </a:p>
        </p:txBody>
      </p:sp>
      <p:sp>
        <p:nvSpPr>
          <p:cNvPr id="3" name="Subtitle 2"/>
          <p:cNvSpPr>
            <a:spLocks noGrp="1"/>
          </p:cNvSpPr>
          <p:nvPr>
            <p:ph type="subTitle" idx="1"/>
          </p:nvPr>
        </p:nvSpPr>
        <p:spPr>
          <a:xfrm>
            <a:off x="533400" y="1295400"/>
            <a:ext cx="8001000" cy="5043055"/>
          </a:xfrm>
        </p:spPr>
        <p:txBody>
          <a:bodyPr/>
          <a:lstStyle/>
          <a:p>
            <a:pPr algn="l"/>
            <a:r>
              <a:rPr lang="en-US" dirty="0" smtClean="0">
                <a:solidFill>
                  <a:schemeClr val="tx1"/>
                </a:solidFill>
              </a:rPr>
              <a:t>Technical name: </a:t>
            </a:r>
            <a:r>
              <a:rPr lang="en-US" i="1" dirty="0" smtClean="0">
                <a:solidFill>
                  <a:schemeClr val="tx1"/>
                </a:solidFill>
              </a:rPr>
              <a:t>Lycopersicon esculentum</a:t>
            </a:r>
          </a:p>
          <a:p>
            <a:pPr algn="l"/>
            <a:r>
              <a:rPr lang="en-US" dirty="0" smtClean="0">
                <a:solidFill>
                  <a:schemeClr val="tx1"/>
                </a:solidFill>
              </a:rPr>
              <a:t>Family:</a:t>
            </a:r>
            <a:r>
              <a:rPr lang="en-US" i="1" dirty="0" smtClean="0">
                <a:solidFill>
                  <a:schemeClr val="tx1"/>
                </a:solidFill>
              </a:rPr>
              <a:t> Solanaceae</a:t>
            </a:r>
          </a:p>
          <a:p>
            <a:pPr algn="l"/>
            <a:r>
              <a:rPr lang="en-US" dirty="0" smtClean="0">
                <a:solidFill>
                  <a:schemeClr val="tx1"/>
                </a:solidFill>
              </a:rPr>
              <a:t>Native: Tropical </a:t>
            </a:r>
            <a:r>
              <a:rPr lang="en-US" dirty="0" err="1" smtClean="0">
                <a:solidFill>
                  <a:schemeClr val="tx1"/>
                </a:solidFill>
              </a:rPr>
              <a:t>Amercia</a:t>
            </a:r>
            <a:endParaRPr lang="en-US" dirty="0" smtClean="0">
              <a:solidFill>
                <a:schemeClr val="tx1"/>
              </a:solidFill>
            </a:endParaRPr>
          </a:p>
          <a:p>
            <a:pPr algn="l"/>
            <a:r>
              <a:rPr lang="en-US" dirty="0" smtClean="0">
                <a:solidFill>
                  <a:schemeClr val="tx1"/>
                </a:solidFill>
              </a:rPr>
              <a:t>Indigenous name </a:t>
            </a:r>
            <a:r>
              <a:rPr lang="en-US" dirty="0" err="1" smtClean="0">
                <a:solidFill>
                  <a:schemeClr val="tx1"/>
                </a:solidFill>
              </a:rPr>
              <a:t>tomati</a:t>
            </a:r>
            <a:endParaRPr lang="en-US" dirty="0" smtClean="0">
              <a:solidFill>
                <a:schemeClr val="tx1"/>
              </a:solidFill>
            </a:endParaRPr>
          </a:p>
          <a:p>
            <a:pPr algn="l"/>
            <a:r>
              <a:rPr lang="en-US" dirty="0" smtClean="0">
                <a:solidFill>
                  <a:schemeClr val="tx1"/>
                </a:solidFill>
              </a:rPr>
              <a:t>From Mexico the tomato was taken to Europe and then Asia</a:t>
            </a:r>
            <a:endParaRPr lang="en-US" dirty="0">
              <a:solidFill>
                <a:schemeClr val="tx1"/>
              </a:solidFill>
            </a:endParaRPr>
          </a:p>
        </p:txBody>
      </p:sp>
    </p:spTree>
    <p:extLst>
      <p:ext uri="{BB962C8B-B14F-4D97-AF65-F5344CB8AC3E}">
        <p14:creationId xmlns:p14="http://schemas.microsoft.com/office/powerpoint/2010/main" val="3924766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906963"/>
          </a:xfrm>
        </p:spPr>
        <p:txBody>
          <a:bodyPr>
            <a:normAutofit/>
          </a:bodyPr>
          <a:lstStyle/>
          <a:p>
            <a:r>
              <a:rPr lang="en-US" b="1" dirty="0" smtClean="0">
                <a:solidFill>
                  <a:srgbClr val="FF0000"/>
                </a:solidFill>
              </a:rPr>
              <a:t>Uses</a:t>
            </a:r>
          </a:p>
          <a:p>
            <a:r>
              <a:rPr lang="en-US" dirty="0" smtClean="0"/>
              <a:t>It is grown for home, market and truck farming</a:t>
            </a:r>
          </a:p>
          <a:p>
            <a:r>
              <a:rPr lang="en-US" dirty="0" smtClean="0"/>
              <a:t>It is produced by forcing in green house</a:t>
            </a:r>
          </a:p>
          <a:p>
            <a:r>
              <a:rPr lang="en-US" dirty="0" smtClean="0"/>
              <a:t>Eaten as fresh and processed into different products </a:t>
            </a:r>
          </a:p>
          <a:p>
            <a:r>
              <a:rPr lang="en-US" dirty="0" smtClean="0"/>
              <a:t>Very helpful in heeling wounds because of antibiotic properties found in ripe fruit</a:t>
            </a:r>
          </a:p>
          <a:p>
            <a:r>
              <a:rPr lang="en-US" dirty="0" smtClean="0"/>
              <a:t>It is good source of vitamin A, B and C</a:t>
            </a:r>
          </a:p>
          <a:p>
            <a:r>
              <a:rPr lang="en-US" dirty="0" smtClean="0"/>
              <a:t>Red colour due to Lycopene</a:t>
            </a:r>
          </a:p>
          <a:p>
            <a:endParaRPr lang="en-US" dirty="0"/>
          </a:p>
        </p:txBody>
      </p:sp>
    </p:spTree>
    <p:extLst>
      <p:ext uri="{BB962C8B-B14F-4D97-AF65-F5344CB8AC3E}">
        <p14:creationId xmlns:p14="http://schemas.microsoft.com/office/powerpoint/2010/main" val="1801150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143000"/>
          </a:xfrm>
        </p:spPr>
        <p:txBody>
          <a:bodyPr/>
          <a:lstStyle/>
          <a:p>
            <a:r>
              <a:rPr lang="en-US" dirty="0" smtClean="0"/>
              <a:t>Wine growth</a:t>
            </a:r>
            <a:endParaRPr lang="en-US" dirty="0"/>
          </a:p>
        </p:txBody>
      </p:sp>
      <p:sp>
        <p:nvSpPr>
          <p:cNvPr id="3" name="Content Placeholder 2"/>
          <p:cNvSpPr>
            <a:spLocks noGrp="1"/>
          </p:cNvSpPr>
          <p:nvPr>
            <p:ph idx="1"/>
          </p:nvPr>
        </p:nvSpPr>
        <p:spPr>
          <a:xfrm>
            <a:off x="332509" y="1267691"/>
            <a:ext cx="8229600" cy="4525963"/>
          </a:xfrm>
        </p:spPr>
        <p:txBody>
          <a:bodyPr/>
          <a:lstStyle/>
          <a:p>
            <a:r>
              <a:rPr lang="en-US" b="0" i="0" dirty="0" smtClean="0">
                <a:solidFill>
                  <a:srgbClr val="FF0000"/>
                </a:solidFill>
                <a:effectLst/>
                <a:latin typeface="proxima-nova"/>
              </a:rPr>
              <a:t>Determinate:</a:t>
            </a:r>
          </a:p>
          <a:p>
            <a:r>
              <a:rPr lang="en-US" b="0" i="0" dirty="0" smtClean="0">
                <a:solidFill>
                  <a:srgbClr val="333333"/>
                </a:solidFill>
                <a:effectLst/>
                <a:latin typeface="proxima-nova"/>
              </a:rPr>
              <a:t> varieties of tomatoes, also called "bush" tomatoes, are varieties that are bred to grow to a compact height (approx. 4 feet).</a:t>
            </a:r>
          </a:p>
          <a:p>
            <a:r>
              <a:rPr lang="en-US" b="0" i="0" dirty="0" smtClean="0">
                <a:solidFill>
                  <a:srgbClr val="333333"/>
                </a:solidFill>
                <a:effectLst/>
                <a:latin typeface="proxima-nova"/>
              </a:rPr>
              <a:t>They stop growing when fruit sets on the terminal or top bud, ripen all their crop at or near the same time (usually over a 2 week period), and then die.</a:t>
            </a:r>
          </a:p>
          <a:p>
            <a:endParaRPr lang="en-US" dirty="0"/>
          </a:p>
        </p:txBody>
      </p:sp>
    </p:spTree>
    <p:extLst>
      <p:ext uri="{BB962C8B-B14F-4D97-AF65-F5344CB8AC3E}">
        <p14:creationId xmlns:p14="http://schemas.microsoft.com/office/powerpoint/2010/main" val="1612260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0000"/>
                </a:solidFill>
                <a:latin typeface="proxima-nova"/>
                <a:ea typeface="+mn-ea"/>
                <a:cs typeface="+mn-cs"/>
              </a:rPr>
              <a:t>Indeterminate</a:t>
            </a:r>
            <a:endParaRPr lang="en-US" b="1" dirty="0">
              <a:solidFill>
                <a:srgbClr val="FF0000"/>
              </a:solidFill>
            </a:endParaRPr>
          </a:p>
        </p:txBody>
      </p:sp>
      <p:sp>
        <p:nvSpPr>
          <p:cNvPr id="3" name="Content Placeholder 2"/>
          <p:cNvSpPr>
            <a:spLocks noGrp="1"/>
          </p:cNvSpPr>
          <p:nvPr>
            <p:ph idx="1"/>
          </p:nvPr>
        </p:nvSpPr>
        <p:spPr/>
        <p:txBody>
          <a:bodyPr/>
          <a:lstStyle/>
          <a:p>
            <a:r>
              <a:rPr lang="en-US" b="0" i="0" dirty="0" smtClean="0">
                <a:solidFill>
                  <a:srgbClr val="333333"/>
                </a:solidFill>
                <a:effectLst/>
                <a:latin typeface="proxima-nova"/>
              </a:rPr>
              <a:t>Indeterminate varieties of tomatoes are also called "vining" tomatoes. They will grow and produce fruit until killed by frost and can reach heights of up to 10 feet although 6 feet is considered the norm. They will bloom, set new fruit and ripen fruit all at the same time throughout the growing season.</a:t>
            </a:r>
            <a:endParaRPr lang="en-US" dirty="0"/>
          </a:p>
        </p:txBody>
      </p:sp>
    </p:spTree>
    <p:extLst>
      <p:ext uri="{BB962C8B-B14F-4D97-AF65-F5344CB8AC3E}">
        <p14:creationId xmlns:p14="http://schemas.microsoft.com/office/powerpoint/2010/main" val="321112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 </a:t>
            </a:r>
            <a:endParaRPr lang="en-US" dirty="0"/>
          </a:p>
        </p:txBody>
      </p:sp>
      <p:sp>
        <p:nvSpPr>
          <p:cNvPr id="3" name="Content Placeholder 2"/>
          <p:cNvSpPr>
            <a:spLocks noGrp="1"/>
          </p:cNvSpPr>
          <p:nvPr>
            <p:ph idx="1"/>
          </p:nvPr>
        </p:nvSpPr>
        <p:spPr/>
        <p:txBody>
          <a:bodyPr/>
          <a:lstStyle/>
          <a:p>
            <a:r>
              <a:rPr lang="en-US" dirty="0" smtClean="0"/>
              <a:t>Warm season crop</a:t>
            </a:r>
          </a:p>
          <a:p>
            <a:r>
              <a:rPr lang="en-US" dirty="0" smtClean="0"/>
              <a:t>Required 80-120 days from seed to bearing</a:t>
            </a:r>
          </a:p>
          <a:p>
            <a:r>
              <a:rPr lang="en-US" dirty="0" smtClean="0"/>
              <a:t>Cool night with temperature 15-20 </a:t>
            </a:r>
            <a:r>
              <a:rPr lang="en-US" dirty="0" smtClean="0">
                <a:latin typeface="Calibri"/>
              </a:rPr>
              <a:t>⁰</a:t>
            </a:r>
            <a:r>
              <a:rPr lang="en-US" dirty="0" smtClean="0"/>
              <a:t>C</a:t>
            </a:r>
          </a:p>
          <a:p>
            <a:r>
              <a:rPr lang="en-US" dirty="0" smtClean="0"/>
              <a:t>Warm day temp 25-30 </a:t>
            </a:r>
            <a:r>
              <a:rPr lang="en-US" dirty="0"/>
              <a:t>⁰</a:t>
            </a:r>
            <a:r>
              <a:rPr lang="en-US" dirty="0" smtClean="0"/>
              <a:t>C</a:t>
            </a:r>
          </a:p>
          <a:p>
            <a:r>
              <a:rPr lang="en-US" dirty="0" smtClean="0"/>
              <a:t>But not produced fruit when temp rises 25-35 </a:t>
            </a:r>
            <a:r>
              <a:rPr lang="en-US" dirty="0"/>
              <a:t>⁰</a:t>
            </a:r>
            <a:r>
              <a:rPr lang="en-US" dirty="0" smtClean="0"/>
              <a:t>C</a:t>
            </a:r>
            <a:endParaRPr lang="en-US" dirty="0"/>
          </a:p>
        </p:txBody>
      </p:sp>
    </p:spTree>
    <p:extLst>
      <p:ext uri="{BB962C8B-B14F-4D97-AF65-F5344CB8AC3E}">
        <p14:creationId xmlns:p14="http://schemas.microsoft.com/office/powerpoint/2010/main" val="3104062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Soil: </a:t>
            </a:r>
            <a:r>
              <a:rPr lang="en-US" dirty="0" smtClean="0"/>
              <a:t>sandy to heavy clay soil</a:t>
            </a:r>
          </a:p>
          <a:p>
            <a:r>
              <a:rPr lang="en-US" dirty="0" smtClean="0"/>
              <a:t>pH 5.5-7.5</a:t>
            </a:r>
          </a:p>
          <a:p>
            <a:r>
              <a:rPr lang="en-US" dirty="0" smtClean="0"/>
              <a:t>For early crop sandy loam soil is best</a:t>
            </a:r>
          </a:p>
          <a:p>
            <a:r>
              <a:rPr lang="en-US" dirty="0" smtClean="0">
                <a:solidFill>
                  <a:srgbClr val="FF0000"/>
                </a:solidFill>
              </a:rPr>
              <a:t>Sowing time:</a:t>
            </a:r>
          </a:p>
          <a:p>
            <a:r>
              <a:rPr lang="en-US" dirty="0" smtClean="0"/>
              <a:t>July./ august            August/ Sept</a:t>
            </a:r>
          </a:p>
          <a:p>
            <a:r>
              <a:rPr lang="en-US" dirty="0" smtClean="0"/>
              <a:t>September                 October</a:t>
            </a:r>
          </a:p>
          <a:p>
            <a:r>
              <a:rPr lang="en-US" dirty="0" smtClean="0"/>
              <a:t>November                 February/March</a:t>
            </a:r>
          </a:p>
          <a:p>
            <a:r>
              <a:rPr lang="en-US" dirty="0" smtClean="0"/>
              <a:t>Hilly area:</a:t>
            </a:r>
          </a:p>
          <a:p>
            <a:r>
              <a:rPr lang="en-US" dirty="0" smtClean="0"/>
              <a:t>March-April</a:t>
            </a:r>
          </a:p>
          <a:p>
            <a:r>
              <a:rPr lang="en-US" dirty="0" smtClean="0"/>
              <a:t>May June</a:t>
            </a:r>
          </a:p>
          <a:p>
            <a:r>
              <a:rPr lang="en-US" dirty="0" smtClean="0">
                <a:solidFill>
                  <a:srgbClr val="FF0000"/>
                </a:solidFill>
              </a:rPr>
              <a:t>Seed rate and spacing:</a:t>
            </a:r>
          </a:p>
          <a:p>
            <a:r>
              <a:rPr lang="en-US" smtClean="0"/>
              <a:t>500-600 g/ha</a:t>
            </a:r>
            <a:endParaRPr lang="en-US" dirty="0" smtClean="0"/>
          </a:p>
          <a:p>
            <a:r>
              <a:rPr lang="en-US" dirty="0" smtClean="0"/>
              <a:t>Plant are transplanted on both side of ridges at a distance of 60 cm</a:t>
            </a:r>
          </a:p>
          <a:p>
            <a:r>
              <a:rPr lang="en-US" dirty="0" smtClean="0"/>
              <a:t>Ridge to ridge distance should be 1.0 to 1.5 m</a:t>
            </a:r>
          </a:p>
          <a:p>
            <a:pPr marL="0" indent="0">
              <a:buNone/>
            </a:pPr>
            <a:endParaRPr lang="en-US" dirty="0" smtClean="0"/>
          </a:p>
        </p:txBody>
      </p:sp>
    </p:spTree>
    <p:extLst>
      <p:ext uri="{BB962C8B-B14F-4D97-AF65-F5344CB8AC3E}">
        <p14:creationId xmlns:p14="http://schemas.microsoft.com/office/powerpoint/2010/main" val="346808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lnSpcReduction="10000"/>
          </a:bodyPr>
          <a:lstStyle/>
          <a:p>
            <a:r>
              <a:rPr lang="en-US" sz="4300" b="1" dirty="0" smtClean="0"/>
              <a:t>Uses</a:t>
            </a:r>
          </a:p>
          <a:p>
            <a:r>
              <a:rPr lang="en-US" dirty="0" smtClean="0"/>
              <a:t>Sources of vitamin B and C</a:t>
            </a:r>
          </a:p>
          <a:p>
            <a:r>
              <a:rPr lang="en-US" dirty="0" smtClean="0"/>
              <a:t>Eaten raw with salt</a:t>
            </a:r>
          </a:p>
          <a:p>
            <a:r>
              <a:rPr lang="en-US" dirty="0" smtClean="0"/>
              <a:t>Salad with onion and tomato</a:t>
            </a:r>
          </a:p>
          <a:p>
            <a:r>
              <a:rPr lang="en-US" dirty="0" smtClean="0"/>
              <a:t>It has cooling effect</a:t>
            </a:r>
          </a:p>
          <a:p>
            <a:r>
              <a:rPr lang="en-US" dirty="0" smtClean="0"/>
              <a:t>Prevent constipation</a:t>
            </a:r>
          </a:p>
          <a:p>
            <a:r>
              <a:rPr lang="en-US" dirty="0" smtClean="0"/>
              <a:t>Helpful in jaundice</a:t>
            </a:r>
          </a:p>
          <a:p>
            <a:r>
              <a:rPr lang="en-US" dirty="0" smtClean="0"/>
              <a:t>Cucumber seed oil is good for brain and the body </a:t>
            </a:r>
            <a:endParaRPr lang="en-US" dirty="0"/>
          </a:p>
        </p:txBody>
      </p:sp>
    </p:spTree>
    <p:extLst>
      <p:ext uri="{BB962C8B-B14F-4D97-AF65-F5344CB8AC3E}">
        <p14:creationId xmlns:p14="http://schemas.microsoft.com/office/powerpoint/2010/main" val="11044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marL="342900" lvl="0" indent="-342900">
              <a:spcBef>
                <a:spcPct val="20000"/>
              </a:spcBef>
            </a:pPr>
            <a:r>
              <a:rPr lang="en-US" sz="2200" b="1" dirty="0">
                <a:solidFill>
                  <a:srgbClr val="FF0000"/>
                </a:solidFill>
                <a:ea typeface="+mn-ea"/>
                <a:cs typeface="+mn-cs"/>
              </a:rPr>
              <a:t>Manure and Fertilizer</a:t>
            </a:r>
            <a:r>
              <a:rPr lang="en-US" sz="1800" dirty="0">
                <a:solidFill>
                  <a:srgbClr val="FF0000"/>
                </a:solidFill>
                <a:ea typeface="+mn-ea"/>
                <a:cs typeface="+mn-cs"/>
              </a:rPr>
              <a:t>:</a:t>
            </a:r>
            <a:br>
              <a:rPr lang="en-US" sz="1800" dirty="0">
                <a:solidFill>
                  <a:srgbClr val="FF0000"/>
                </a:solidFill>
                <a:ea typeface="+mn-ea"/>
                <a:cs typeface="+mn-cs"/>
              </a:rPr>
            </a:br>
            <a:endParaRPr lang="en-US" dirty="0"/>
          </a:p>
        </p:txBody>
      </p:sp>
      <p:sp>
        <p:nvSpPr>
          <p:cNvPr id="3" name="Content Placeholder 2"/>
          <p:cNvSpPr>
            <a:spLocks noGrp="1"/>
          </p:cNvSpPr>
          <p:nvPr>
            <p:ph idx="1"/>
          </p:nvPr>
        </p:nvSpPr>
        <p:spPr>
          <a:xfrm>
            <a:off x="685800" y="1066800"/>
            <a:ext cx="8229600" cy="4525963"/>
          </a:xfrm>
        </p:spPr>
        <p:txBody>
          <a:bodyPr>
            <a:normAutofit lnSpcReduction="10000"/>
          </a:bodyPr>
          <a:lstStyle/>
          <a:p>
            <a:r>
              <a:rPr lang="en-US" dirty="0" smtClean="0"/>
              <a:t>FYM: 20-25 t/ha</a:t>
            </a:r>
          </a:p>
          <a:p>
            <a:r>
              <a:rPr lang="en-US" dirty="0" smtClean="0"/>
              <a:t>N:  50 kg/ha</a:t>
            </a:r>
          </a:p>
          <a:p>
            <a:r>
              <a:rPr lang="en-US" dirty="0" smtClean="0"/>
              <a:t>P: 16 Kg/ha</a:t>
            </a:r>
          </a:p>
          <a:p>
            <a:r>
              <a:rPr lang="en-US" dirty="0" smtClean="0"/>
              <a:t>K: 65 Kg/ha</a:t>
            </a:r>
          </a:p>
          <a:p>
            <a:endParaRPr lang="en-US" dirty="0" smtClean="0"/>
          </a:p>
          <a:p>
            <a:r>
              <a:rPr lang="en-US" dirty="0" smtClean="0">
                <a:solidFill>
                  <a:srgbClr val="FF0000"/>
                </a:solidFill>
              </a:rPr>
              <a:t>Irrigation:</a:t>
            </a:r>
            <a:endParaRPr lang="en-US" dirty="0">
              <a:solidFill>
                <a:srgbClr val="FF0000"/>
              </a:solidFill>
            </a:endParaRPr>
          </a:p>
          <a:p>
            <a:r>
              <a:rPr lang="en-US" dirty="0" smtClean="0"/>
              <a:t>Warm season 5-6 days interval</a:t>
            </a:r>
          </a:p>
          <a:p>
            <a:r>
              <a:rPr lang="en-US" dirty="0" smtClean="0"/>
              <a:t>Sandy soil 10-12 days</a:t>
            </a:r>
            <a:endParaRPr lang="en-US" dirty="0"/>
          </a:p>
        </p:txBody>
      </p:sp>
    </p:spTree>
    <p:extLst>
      <p:ext uri="{BB962C8B-B14F-4D97-AF65-F5344CB8AC3E}">
        <p14:creationId xmlns:p14="http://schemas.microsoft.com/office/powerpoint/2010/main" val="1809368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86400"/>
          </a:xfrm>
        </p:spPr>
        <p:txBody>
          <a:bodyPr>
            <a:normAutofit fontScale="92500" lnSpcReduction="20000"/>
          </a:bodyPr>
          <a:lstStyle/>
          <a:p>
            <a:r>
              <a:rPr lang="en-US" dirty="0" smtClean="0">
                <a:solidFill>
                  <a:srgbClr val="FF0000"/>
                </a:solidFill>
              </a:rPr>
              <a:t>Varieties:</a:t>
            </a:r>
          </a:p>
          <a:p>
            <a:r>
              <a:rPr lang="en-US" dirty="0" smtClean="0"/>
              <a:t>T-10</a:t>
            </a:r>
          </a:p>
          <a:p>
            <a:r>
              <a:rPr lang="en-US" dirty="0" smtClean="0"/>
              <a:t>Money maker</a:t>
            </a:r>
          </a:p>
          <a:p>
            <a:r>
              <a:rPr lang="en-US" dirty="0" smtClean="0"/>
              <a:t>Roma</a:t>
            </a:r>
          </a:p>
          <a:p>
            <a:r>
              <a:rPr lang="en-US" dirty="0" smtClean="0"/>
              <a:t>Red top</a:t>
            </a:r>
          </a:p>
          <a:p>
            <a:r>
              <a:rPr lang="en-US" dirty="0" smtClean="0"/>
              <a:t>Mar globe</a:t>
            </a:r>
          </a:p>
          <a:p>
            <a:r>
              <a:rPr lang="en-US" dirty="0" smtClean="0">
                <a:solidFill>
                  <a:srgbClr val="FF0000"/>
                </a:solidFill>
              </a:rPr>
              <a:t>Harvesting:</a:t>
            </a:r>
          </a:p>
          <a:p>
            <a:r>
              <a:rPr lang="en-US" dirty="0" smtClean="0"/>
              <a:t>Fruit can be picked every three days</a:t>
            </a:r>
          </a:p>
          <a:p>
            <a:r>
              <a:rPr lang="en-US" dirty="0" smtClean="0"/>
              <a:t>Fruit should be picked when they started changing colour</a:t>
            </a:r>
          </a:p>
          <a:p>
            <a:r>
              <a:rPr lang="en-US" dirty="0" smtClean="0">
                <a:solidFill>
                  <a:srgbClr val="FF0000"/>
                </a:solidFill>
              </a:rPr>
              <a:t>Yield:</a:t>
            </a:r>
          </a:p>
          <a:p>
            <a:r>
              <a:rPr lang="en-US" dirty="0" smtClean="0"/>
              <a:t>20,000-24000 kg/ha</a:t>
            </a:r>
          </a:p>
          <a:p>
            <a:endParaRPr lang="en-US" dirty="0"/>
          </a:p>
        </p:txBody>
      </p:sp>
    </p:spTree>
    <p:extLst>
      <p:ext uri="{BB962C8B-B14F-4D97-AF65-F5344CB8AC3E}">
        <p14:creationId xmlns:p14="http://schemas.microsoft.com/office/powerpoint/2010/main" val="847280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marL="342900" lvl="0" indent="-342900">
              <a:spcBef>
                <a:spcPct val="20000"/>
              </a:spcBef>
            </a:pPr>
            <a:r>
              <a:rPr lang="en-US" sz="3200" dirty="0" smtClean="0">
                <a:ea typeface="+mn-ea"/>
                <a:cs typeface="+mn-cs"/>
              </a:rPr>
              <a:t>Climates and sowing time</a:t>
            </a:r>
            <a:r>
              <a:rPr lang="en-US" sz="3200" dirty="0">
                <a:ea typeface="+mn-ea"/>
                <a:cs typeface="+mn-cs"/>
              </a:rPr>
              <a:t/>
            </a:r>
            <a:br>
              <a:rPr lang="en-US" sz="3200" dirty="0">
                <a:ea typeface="+mn-ea"/>
                <a:cs typeface="+mn-cs"/>
              </a:rPr>
            </a:br>
            <a:endParaRPr lang="en-US" dirty="0"/>
          </a:p>
        </p:txBody>
      </p:sp>
      <p:sp>
        <p:nvSpPr>
          <p:cNvPr id="3" name="Content Placeholder 2"/>
          <p:cNvSpPr>
            <a:spLocks noGrp="1"/>
          </p:cNvSpPr>
          <p:nvPr>
            <p:ph idx="1"/>
          </p:nvPr>
        </p:nvSpPr>
        <p:spPr>
          <a:xfrm>
            <a:off x="457200" y="914400"/>
            <a:ext cx="8382000" cy="5410200"/>
          </a:xfrm>
        </p:spPr>
        <p:txBody>
          <a:bodyPr>
            <a:normAutofit/>
          </a:bodyPr>
          <a:lstStyle/>
          <a:p>
            <a:r>
              <a:rPr lang="en-US" sz="2900" b="1" dirty="0">
                <a:ea typeface="+mj-ea"/>
                <a:cs typeface="+mj-cs"/>
              </a:rPr>
              <a:t>Climates</a:t>
            </a:r>
            <a:endParaRPr lang="en-US" b="1" dirty="0" smtClean="0"/>
          </a:p>
          <a:p>
            <a:r>
              <a:rPr lang="en-US" dirty="0" smtClean="0"/>
              <a:t>Require high temperature</a:t>
            </a:r>
          </a:p>
          <a:p>
            <a:r>
              <a:rPr lang="en-US" dirty="0" smtClean="0"/>
              <a:t>Very sensitive to cold and are killed by even a light frost</a:t>
            </a:r>
          </a:p>
          <a:p>
            <a:r>
              <a:rPr lang="en-US" dirty="0" smtClean="0"/>
              <a:t>Seed germination; 25-30 </a:t>
            </a:r>
            <a:r>
              <a:rPr lang="en-US" dirty="0" smtClean="0">
                <a:latin typeface="Calibri"/>
              </a:rPr>
              <a:t>⁰</a:t>
            </a:r>
            <a:r>
              <a:rPr lang="en-US" dirty="0" smtClean="0"/>
              <a:t>C</a:t>
            </a:r>
          </a:p>
          <a:p>
            <a:r>
              <a:rPr lang="en-US" dirty="0" smtClean="0"/>
              <a:t>68% germination at 18 </a:t>
            </a:r>
            <a:r>
              <a:rPr lang="en-US" dirty="0">
                <a:solidFill>
                  <a:prstClr val="black"/>
                </a:solidFill>
              </a:rPr>
              <a:t>⁰</a:t>
            </a:r>
            <a:r>
              <a:rPr lang="en-US" dirty="0" smtClean="0">
                <a:solidFill>
                  <a:prstClr val="black"/>
                </a:solidFill>
              </a:rPr>
              <a:t>C</a:t>
            </a:r>
          </a:p>
          <a:p>
            <a:r>
              <a:rPr lang="en-US" dirty="0" smtClean="0">
                <a:solidFill>
                  <a:prstClr val="black"/>
                </a:solidFill>
              </a:rPr>
              <a:t>No germination at 11 </a:t>
            </a:r>
            <a:r>
              <a:rPr lang="en-US" dirty="0">
                <a:solidFill>
                  <a:prstClr val="black"/>
                </a:solidFill>
              </a:rPr>
              <a:t>⁰</a:t>
            </a:r>
            <a:r>
              <a:rPr lang="en-US" dirty="0" smtClean="0">
                <a:solidFill>
                  <a:prstClr val="black"/>
                </a:solidFill>
              </a:rPr>
              <a:t>C</a:t>
            </a:r>
          </a:p>
          <a:p>
            <a:r>
              <a:rPr lang="en-US" b="1" dirty="0"/>
              <a:t>sowing time</a:t>
            </a:r>
            <a:br>
              <a:rPr lang="en-US" b="1" dirty="0"/>
            </a:br>
            <a:r>
              <a:rPr lang="en-US" dirty="0" smtClean="0"/>
              <a:t>Spring-summer crop-  done during January-March</a:t>
            </a:r>
          </a:p>
          <a:p>
            <a:r>
              <a:rPr lang="en-US" dirty="0" smtClean="0"/>
              <a:t>Raining season: Late to July</a:t>
            </a:r>
            <a:endParaRPr lang="en-US" dirty="0"/>
          </a:p>
        </p:txBody>
      </p:sp>
    </p:spTree>
    <p:extLst>
      <p:ext uri="{BB962C8B-B14F-4D97-AF65-F5344CB8AC3E}">
        <p14:creationId xmlns:p14="http://schemas.microsoft.com/office/powerpoint/2010/main" val="3129702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Manure and Fertilizer</a:t>
            </a:r>
            <a:endParaRPr lang="en-US" dirty="0"/>
          </a:p>
        </p:txBody>
      </p:sp>
      <p:sp>
        <p:nvSpPr>
          <p:cNvPr id="3" name="Content Placeholder 2"/>
          <p:cNvSpPr>
            <a:spLocks noGrp="1"/>
          </p:cNvSpPr>
          <p:nvPr>
            <p:ph idx="1"/>
          </p:nvPr>
        </p:nvSpPr>
        <p:spPr>
          <a:xfrm>
            <a:off x="457200" y="1219200"/>
            <a:ext cx="8229600" cy="4525963"/>
          </a:xfrm>
        </p:spPr>
        <p:txBody>
          <a:bodyPr>
            <a:normAutofit fontScale="85000" lnSpcReduction="20000"/>
          </a:bodyPr>
          <a:lstStyle/>
          <a:p>
            <a:r>
              <a:rPr lang="en-US" dirty="0" smtClean="0"/>
              <a:t>FYM: 35-45 t/ha</a:t>
            </a:r>
          </a:p>
          <a:p>
            <a:r>
              <a:rPr lang="en-US" dirty="0" smtClean="0"/>
              <a:t>Ammonium sulphate: 55kg/ha</a:t>
            </a:r>
          </a:p>
          <a:p>
            <a:r>
              <a:rPr lang="en-US" dirty="0" smtClean="0"/>
              <a:t>Superphosphate 100kg/ha</a:t>
            </a:r>
          </a:p>
          <a:p>
            <a:r>
              <a:rPr lang="en-US" dirty="0" smtClean="0"/>
              <a:t>Potassium sulphate 55kg/ha</a:t>
            </a:r>
          </a:p>
          <a:p>
            <a:pPr marL="0" indent="0">
              <a:buNone/>
            </a:pPr>
            <a:r>
              <a:rPr lang="en-US" dirty="0" smtClean="0">
                <a:solidFill>
                  <a:srgbClr val="FF0000"/>
                </a:solidFill>
              </a:rPr>
              <a:t>    </a:t>
            </a:r>
            <a:r>
              <a:rPr lang="en-US" dirty="0" smtClean="0"/>
              <a:t>Seed rate and Sowing   </a:t>
            </a:r>
          </a:p>
          <a:p>
            <a:r>
              <a:rPr lang="en-US" dirty="0" smtClean="0"/>
              <a:t> 2.5- 3 kg/ha</a:t>
            </a:r>
          </a:p>
          <a:p>
            <a:r>
              <a:rPr lang="en-US" dirty="0" smtClean="0"/>
              <a:t>Beds width: 1.5m</a:t>
            </a:r>
          </a:p>
          <a:p>
            <a:r>
              <a:rPr lang="en-US" dirty="0" smtClean="0"/>
              <a:t>Seeds are sown on both sides of the raised beds </a:t>
            </a:r>
          </a:p>
          <a:p>
            <a:r>
              <a:rPr lang="en-US" dirty="0" smtClean="0"/>
              <a:t>4-6 seeds per hill, the hills being .5 m apart</a:t>
            </a:r>
          </a:p>
          <a:p>
            <a:r>
              <a:rPr lang="en-US" dirty="0" smtClean="0"/>
              <a:t>Seed scattered on an area of 15-20 cm</a:t>
            </a:r>
          </a:p>
          <a:p>
            <a:r>
              <a:rPr lang="en-US" dirty="0" smtClean="0"/>
              <a:t>After three weeks seedling are thinned to two plants per hill</a:t>
            </a:r>
          </a:p>
          <a:p>
            <a:endParaRPr lang="en-US" dirty="0">
              <a:solidFill>
                <a:srgbClr val="FF0000"/>
              </a:solidFill>
            </a:endParaRPr>
          </a:p>
        </p:txBody>
      </p:sp>
    </p:spTree>
    <p:extLst>
      <p:ext uri="{BB962C8B-B14F-4D97-AF65-F5344CB8AC3E}">
        <p14:creationId xmlns:p14="http://schemas.microsoft.com/office/powerpoint/2010/main" val="2377486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lnSpcReduction="20000"/>
          </a:bodyPr>
          <a:lstStyle/>
          <a:p>
            <a:r>
              <a:rPr lang="en-US" sz="4800" b="1" dirty="0">
                <a:solidFill>
                  <a:srgbClr val="FF0000"/>
                </a:solidFill>
                <a:ea typeface="+mj-ea"/>
                <a:cs typeface="+mj-cs"/>
              </a:rPr>
              <a:t>I</a:t>
            </a:r>
            <a:r>
              <a:rPr lang="en-US" sz="4400" b="1" dirty="0">
                <a:solidFill>
                  <a:srgbClr val="FF0000"/>
                </a:solidFill>
                <a:ea typeface="+mj-ea"/>
                <a:cs typeface="+mj-cs"/>
              </a:rPr>
              <a:t>rrigation</a:t>
            </a:r>
            <a:endParaRPr lang="en-US" b="1" dirty="0" smtClean="0">
              <a:solidFill>
                <a:srgbClr val="FF0000"/>
              </a:solidFill>
            </a:endParaRPr>
          </a:p>
          <a:p>
            <a:r>
              <a:rPr lang="en-US" dirty="0" smtClean="0"/>
              <a:t>Weekly </a:t>
            </a:r>
          </a:p>
          <a:p>
            <a:r>
              <a:rPr lang="en-US" dirty="0" smtClean="0"/>
              <a:t>Duration will increase or decreased depending temperature</a:t>
            </a:r>
          </a:p>
          <a:p>
            <a:r>
              <a:rPr lang="en-US" sz="4000" b="1" dirty="0" smtClean="0">
                <a:solidFill>
                  <a:srgbClr val="FF0000"/>
                </a:solidFill>
              </a:rPr>
              <a:t>Varieties</a:t>
            </a:r>
          </a:p>
          <a:p>
            <a:pPr marL="0" indent="0">
              <a:buNone/>
            </a:pPr>
            <a:r>
              <a:rPr lang="en-US" dirty="0" smtClean="0"/>
              <a:t>Local AARI</a:t>
            </a:r>
          </a:p>
          <a:p>
            <a:pPr marL="0" indent="0">
              <a:buNone/>
            </a:pPr>
            <a:r>
              <a:rPr lang="en-US" dirty="0" smtClean="0"/>
              <a:t>Money maker</a:t>
            </a:r>
          </a:p>
          <a:p>
            <a:pPr marL="0" indent="0">
              <a:buNone/>
            </a:pPr>
            <a:r>
              <a:rPr lang="en-US" dirty="0" smtClean="0"/>
              <a:t>Beth alpha</a:t>
            </a:r>
          </a:p>
          <a:p>
            <a:pPr marL="0" indent="0">
              <a:buNone/>
            </a:pPr>
            <a:r>
              <a:rPr lang="en-US" dirty="0" err="1" smtClean="0"/>
              <a:t>Barsati</a:t>
            </a:r>
            <a:r>
              <a:rPr lang="en-US" dirty="0" smtClean="0"/>
              <a:t> (</a:t>
            </a:r>
            <a:r>
              <a:rPr lang="en-US" dirty="0" err="1" smtClean="0"/>
              <a:t>Dasi</a:t>
            </a:r>
            <a:r>
              <a:rPr lang="en-US" dirty="0" smtClean="0"/>
              <a:t>)</a:t>
            </a:r>
          </a:p>
          <a:p>
            <a:pPr marL="0" indent="0">
              <a:buNone/>
            </a:pPr>
            <a:r>
              <a:rPr lang="en-US" dirty="0" smtClean="0"/>
              <a:t>Long Green</a:t>
            </a:r>
          </a:p>
          <a:p>
            <a:pPr marL="0" indent="0">
              <a:buNone/>
            </a:pPr>
            <a:r>
              <a:rPr lang="en-US" dirty="0" smtClean="0"/>
              <a:t>Jamel F1</a:t>
            </a:r>
          </a:p>
          <a:p>
            <a:pPr marL="0" indent="0">
              <a:buNone/>
            </a:pPr>
            <a:r>
              <a:rPr lang="en-US" dirty="0" smtClean="0"/>
              <a:t>Champion</a:t>
            </a:r>
          </a:p>
          <a:p>
            <a:endParaRPr lang="en-US" sz="4000" b="1" dirty="0" smtClean="0">
              <a:solidFill>
                <a:srgbClr val="FF0000"/>
              </a:solidFill>
            </a:endParaRPr>
          </a:p>
          <a:p>
            <a:endParaRPr lang="en-US" dirty="0"/>
          </a:p>
        </p:txBody>
      </p:sp>
    </p:spTree>
    <p:extLst>
      <p:ext uri="{BB962C8B-B14F-4D97-AF65-F5344CB8AC3E}">
        <p14:creationId xmlns:p14="http://schemas.microsoft.com/office/powerpoint/2010/main" val="325820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marL="342900" lvl="0" indent="-342900" algn="l">
              <a:spcBef>
                <a:spcPct val="20000"/>
              </a:spcBef>
            </a:pPr>
            <a:r>
              <a:rPr lang="en-US" sz="3200" b="1" dirty="0" smtClean="0">
                <a:solidFill>
                  <a:srgbClr val="FF0000"/>
                </a:solidFill>
                <a:ea typeface="+mn-ea"/>
                <a:cs typeface="+mn-cs"/>
              </a:rPr>
              <a:t>Harvesting and yield</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Harvesting</a:t>
            </a:r>
          </a:p>
          <a:p>
            <a:r>
              <a:rPr lang="en-US" dirty="0" smtClean="0"/>
              <a:t>Crop matures 60-75 days</a:t>
            </a:r>
          </a:p>
          <a:p>
            <a:r>
              <a:rPr lang="en-US" dirty="0" smtClean="0"/>
              <a:t>12,000-14000 kg/ha</a:t>
            </a:r>
          </a:p>
          <a:p>
            <a:endParaRPr lang="en-US" dirty="0"/>
          </a:p>
        </p:txBody>
      </p:sp>
    </p:spTree>
    <p:extLst>
      <p:ext uri="{BB962C8B-B14F-4D97-AF65-F5344CB8AC3E}">
        <p14:creationId xmlns:p14="http://schemas.microsoft.com/office/powerpoint/2010/main" val="418974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FF0000"/>
                </a:solidFill>
              </a:rPr>
              <a:t>Chili</a:t>
            </a:r>
            <a:endParaRPr lang="en-US" dirty="0">
              <a:solidFill>
                <a:srgbClr val="FF0000"/>
              </a:solidFill>
            </a:endParaRPr>
          </a:p>
        </p:txBody>
      </p:sp>
      <p:sp>
        <p:nvSpPr>
          <p:cNvPr id="3" name="Content Placeholder 2"/>
          <p:cNvSpPr>
            <a:spLocks noGrp="1"/>
          </p:cNvSpPr>
          <p:nvPr>
            <p:ph idx="1"/>
          </p:nvPr>
        </p:nvSpPr>
        <p:spPr>
          <a:xfrm>
            <a:off x="381000" y="1371600"/>
            <a:ext cx="8229600" cy="4525963"/>
          </a:xfrm>
        </p:spPr>
        <p:txBody>
          <a:bodyPr/>
          <a:lstStyle/>
          <a:p>
            <a:r>
              <a:rPr lang="en-US" dirty="0" smtClean="0"/>
              <a:t>Technical name: </a:t>
            </a:r>
            <a:r>
              <a:rPr lang="en-US" i="1" dirty="0" smtClean="0"/>
              <a:t>Capsicum annum </a:t>
            </a:r>
            <a:r>
              <a:rPr lang="en-US" dirty="0" smtClean="0"/>
              <a:t>L.</a:t>
            </a:r>
          </a:p>
          <a:p>
            <a:r>
              <a:rPr lang="en-US" dirty="0" smtClean="0"/>
              <a:t>Family Name: Solanaceae</a:t>
            </a:r>
          </a:p>
          <a:p>
            <a:r>
              <a:rPr lang="en-US" dirty="0" smtClean="0"/>
              <a:t>Origin: America</a:t>
            </a:r>
          </a:p>
          <a:p>
            <a:r>
              <a:rPr lang="en-US" dirty="0" smtClean="0"/>
              <a:t>Columbus carried seeds from America to Spain during 1943</a:t>
            </a:r>
          </a:p>
          <a:p>
            <a:r>
              <a:rPr lang="en-US" dirty="0" smtClean="0"/>
              <a:t>Indo-Pakistan subcontinents by Portuguese in the middle 17 </a:t>
            </a:r>
            <a:r>
              <a:rPr lang="en-US" baseline="30000" dirty="0" smtClean="0"/>
              <a:t>th</a:t>
            </a:r>
            <a:r>
              <a:rPr lang="en-US" dirty="0" smtClean="0"/>
              <a:t> century</a:t>
            </a:r>
            <a:endParaRPr lang="en-US" dirty="0"/>
          </a:p>
        </p:txBody>
      </p:sp>
    </p:spTree>
    <p:extLst>
      <p:ext uri="{BB962C8B-B14F-4D97-AF65-F5344CB8AC3E}">
        <p14:creationId xmlns:p14="http://schemas.microsoft.com/office/powerpoint/2010/main" val="1315036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a:t>
            </a:r>
            <a:endParaRPr lang="en-US" dirty="0"/>
          </a:p>
        </p:txBody>
      </p:sp>
      <p:sp>
        <p:nvSpPr>
          <p:cNvPr id="3" name="Content Placeholder 2"/>
          <p:cNvSpPr>
            <a:spLocks noGrp="1"/>
          </p:cNvSpPr>
          <p:nvPr>
            <p:ph idx="1"/>
          </p:nvPr>
        </p:nvSpPr>
        <p:spPr/>
        <p:txBody>
          <a:bodyPr/>
          <a:lstStyle/>
          <a:p>
            <a:r>
              <a:rPr lang="en-US" dirty="0" smtClean="0"/>
              <a:t>Cultivated on large scale as cash crop</a:t>
            </a:r>
          </a:p>
          <a:p>
            <a:r>
              <a:rPr lang="en-US" dirty="0" smtClean="0"/>
              <a:t>Rich in vitamin A and C</a:t>
            </a:r>
          </a:p>
          <a:p>
            <a:r>
              <a:rPr lang="en-US" dirty="0" smtClean="0"/>
              <a:t>Calcium, phosphorus and iron</a:t>
            </a:r>
          </a:p>
          <a:p>
            <a:endParaRPr lang="en-US" dirty="0"/>
          </a:p>
        </p:txBody>
      </p:sp>
    </p:spTree>
    <p:extLst>
      <p:ext uri="{BB962C8B-B14F-4D97-AF65-F5344CB8AC3E}">
        <p14:creationId xmlns:p14="http://schemas.microsoft.com/office/powerpoint/2010/main" val="327766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dirty="0" smtClean="0"/>
              <a:t>Climate</a:t>
            </a:r>
          </a:p>
          <a:p>
            <a:r>
              <a:rPr lang="en-US" dirty="0" smtClean="0"/>
              <a:t>Best in warm climate with a long growing season</a:t>
            </a:r>
          </a:p>
          <a:p>
            <a:r>
              <a:rPr lang="en-US" dirty="0" smtClean="0"/>
              <a:t>Crop takes 120-150 days to mature</a:t>
            </a:r>
          </a:p>
          <a:p>
            <a:r>
              <a:rPr lang="en-US" dirty="0" smtClean="0"/>
              <a:t>Chilies require a temp of 20-25 </a:t>
            </a:r>
            <a:r>
              <a:rPr lang="en-US" dirty="0" smtClean="0">
                <a:latin typeface="Calibri"/>
              </a:rPr>
              <a:t>⁰</a:t>
            </a:r>
            <a:r>
              <a:rPr lang="en-US" dirty="0" smtClean="0"/>
              <a:t>C </a:t>
            </a:r>
          </a:p>
          <a:p>
            <a:r>
              <a:rPr lang="en-US" dirty="0" smtClean="0"/>
              <a:t>Soil:</a:t>
            </a:r>
          </a:p>
          <a:p>
            <a:r>
              <a:rPr lang="en-US" dirty="0" smtClean="0"/>
              <a:t>Silt or clay loam soil</a:t>
            </a:r>
          </a:p>
          <a:p>
            <a:r>
              <a:rPr lang="en-US" dirty="0" smtClean="0"/>
              <a:t>Waterlogged and alkali soil are not suitable</a:t>
            </a:r>
            <a:endParaRPr lang="en-US" dirty="0"/>
          </a:p>
        </p:txBody>
      </p:sp>
    </p:spTree>
    <p:extLst>
      <p:ext uri="{BB962C8B-B14F-4D97-AF65-F5344CB8AC3E}">
        <p14:creationId xmlns:p14="http://schemas.microsoft.com/office/powerpoint/2010/main" val="1517495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86</TotalTime>
  <Words>801</Words>
  <Application>Microsoft Office PowerPoint</Application>
  <PresentationFormat>On-screen Show (4:3)</PresentationFormat>
  <Paragraphs>146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Cucumber</vt:lpstr>
      <vt:lpstr>PowerPoint Presentation</vt:lpstr>
      <vt:lpstr>Climates and sowing time </vt:lpstr>
      <vt:lpstr>Manure and Fertilizer</vt:lpstr>
      <vt:lpstr>PowerPoint Presentation</vt:lpstr>
      <vt:lpstr>Harvesting and yield</vt:lpstr>
      <vt:lpstr>Chili</vt:lpstr>
      <vt:lpstr>uses</vt:lpstr>
      <vt:lpstr>PowerPoint Presentation</vt:lpstr>
      <vt:lpstr>Manure and fertilizer</vt:lpstr>
      <vt:lpstr>PowerPoint Presentation</vt:lpstr>
      <vt:lpstr>PowerPoint Presentation</vt:lpstr>
      <vt:lpstr>PowerPoint Presentation</vt:lpstr>
      <vt:lpstr>Tomato</vt:lpstr>
      <vt:lpstr>PowerPoint Presentation</vt:lpstr>
      <vt:lpstr>Wine growth</vt:lpstr>
      <vt:lpstr>Indeterminate</vt:lpstr>
      <vt:lpstr>Climate </vt:lpstr>
      <vt:lpstr>PowerPoint Presentation</vt:lpstr>
      <vt:lpstr>Manure and Fertilizer: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308</dc:title>
  <dc:creator>Hp</dc:creator>
  <cp:lastModifiedBy>Hp</cp:lastModifiedBy>
  <cp:revision>14</cp:revision>
  <dcterms:created xsi:type="dcterms:W3CDTF">2020-04-16T15:20:31Z</dcterms:created>
  <dcterms:modified xsi:type="dcterms:W3CDTF">2020-04-18T09:50:27Z</dcterms:modified>
</cp:coreProperties>
</file>