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87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54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98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19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27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93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815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55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38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658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09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EF9-191E-425C-B34A-40B390A04CB1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872F-82BE-4105-A69E-4C1907AA43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28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ck_(geology)" TargetMode="External"/><Relationship Id="rId7" Type="http://schemas.openxmlformats.org/officeDocument/2006/relationships/hyperlink" Target="https://en.wikipedia.org/wiki/Petrographic_microscope" TargetMode="External"/><Relationship Id="rId2" Type="http://schemas.openxmlformats.org/officeDocument/2006/relationships/hyperlink" Target="https://en.wikipedia.org/wiki/Miner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Laboratory" TargetMode="External"/><Relationship Id="rId5" Type="http://schemas.openxmlformats.org/officeDocument/2006/relationships/hyperlink" Target="https://en.wikipedia.org/wiki/Thin_section" TargetMode="External"/><Relationship Id="rId4" Type="http://schemas.openxmlformats.org/officeDocument/2006/relationships/hyperlink" Target="https://en.wikipedia.org/wiki/Optic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Optical Mineralogy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dirty="0"/>
              <a:t>Optical mineralogy</a:t>
            </a:r>
            <a:r>
              <a:rPr lang="en-US" altLang="zh-CN" dirty="0"/>
              <a:t> is the study of </a:t>
            </a:r>
            <a:r>
              <a:rPr lang="en-US" altLang="zh-CN" dirty="0">
                <a:solidFill>
                  <a:srgbClr val="FF0000"/>
                </a:solidFill>
                <a:hlinkClick r:id="rId2" tooltip="Mineral"/>
              </a:rPr>
              <a:t>minerals</a:t>
            </a:r>
            <a:r>
              <a:rPr lang="en-US" altLang="zh-CN" dirty="0">
                <a:solidFill>
                  <a:srgbClr val="FF0000"/>
                </a:solidFill>
              </a:rPr>
              <a:t> </a:t>
            </a:r>
            <a:r>
              <a:rPr lang="en-US" altLang="zh-CN" dirty="0"/>
              <a:t>and </a:t>
            </a:r>
            <a:r>
              <a:rPr lang="en-US" altLang="zh-CN" dirty="0">
                <a:hlinkClick r:id="rId3" tooltip="Rock (geology)"/>
              </a:rPr>
              <a:t>rocks</a:t>
            </a:r>
            <a:r>
              <a:rPr lang="en-US" altLang="zh-CN" dirty="0"/>
              <a:t> by measuring their </a:t>
            </a:r>
            <a:r>
              <a:rPr lang="en-US" altLang="zh-CN" dirty="0">
                <a:hlinkClick r:id="rId4" tooltip="Optics"/>
              </a:rPr>
              <a:t>optical</a:t>
            </a:r>
            <a:r>
              <a:rPr lang="en-US" altLang="zh-CN" dirty="0"/>
              <a:t> properties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Most commonly, rock and mineral samples are prepared as </a:t>
            </a:r>
            <a:r>
              <a:rPr lang="en-US" altLang="zh-CN" dirty="0">
                <a:hlinkClick r:id="rId5" tooltip="Thin section"/>
              </a:rPr>
              <a:t>thin sections</a:t>
            </a:r>
            <a:r>
              <a:rPr lang="en-US" altLang="zh-CN" dirty="0"/>
              <a:t> or grain mounts for study in the </a:t>
            </a:r>
            <a:r>
              <a:rPr lang="en-US" altLang="zh-CN" dirty="0">
                <a:hlinkClick r:id="rId6" tooltip="Laboratory"/>
              </a:rPr>
              <a:t>laboratory</a:t>
            </a:r>
            <a:r>
              <a:rPr lang="en-US" altLang="zh-CN" dirty="0"/>
              <a:t> with a </a:t>
            </a:r>
            <a:r>
              <a:rPr lang="en-US" altLang="zh-CN" dirty="0">
                <a:hlinkClick r:id="rId7" tooltip="Petrographic microscope"/>
              </a:rPr>
              <a:t>petrographic microscope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/>
              <a:t>Optical mineralogy is used to identify the mineralogical composition of geological materials in order to help reveal their origin and evolution.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448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926"/>
          </a:xfrm>
        </p:spPr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RELIEF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4052"/>
            <a:ext cx="10515600" cy="4892911"/>
          </a:xfrm>
        </p:spPr>
        <p:txBody>
          <a:bodyPr>
            <a:normAutofit/>
          </a:bodyPr>
          <a:lstStyle/>
          <a:p>
            <a:r>
              <a:rPr lang="en-US" altLang="zh-CN" dirty="0"/>
              <a:t>Refractive index (RI, n) is a measure of the speed of light in in vacuum to the speed of light in the given material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higher the RI, the slower the light propagation in the mineral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“</a:t>
            </a:r>
            <a:r>
              <a:rPr lang="en-US" altLang="zh-CN" dirty="0"/>
              <a:t>Relief” refers to the relative difference in RI between neighboring crystals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Although </a:t>
            </a:r>
            <a:r>
              <a:rPr lang="en-US" altLang="zh-CN" dirty="0"/>
              <a:t>relief is most useful as a comparative term (some minerals show higher relief than others</a:t>
            </a:r>
            <a:r>
              <a:rPr lang="en-US" altLang="zh-CN" dirty="0" smtClean="0"/>
              <a:t>),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relief can be positive or </a:t>
            </a:r>
            <a:r>
              <a:rPr lang="en-US" altLang="zh-CN" dirty="0" smtClean="0"/>
              <a:t>negative (high relief and low relief) </a:t>
            </a:r>
            <a:r>
              <a:rPr lang="en-US" altLang="zh-CN" dirty="0"/>
              <a:t>compared to a reference material of fixed and known RI</a:t>
            </a:r>
            <a:r>
              <a:rPr lang="en-US" altLang="zh-CN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045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INCLUSIONS, ALTERATIONS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Minerals can have inclusions, which can be solid (other finer-grained minerals) or fluid (liquid and/or gas) inclusions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Choose </a:t>
            </a:r>
            <a:r>
              <a:rPr lang="en-US" altLang="zh-CN" dirty="0"/>
              <a:t>a higher magnification objective and describe the inclusions, if present (transparent or opaque, colorless or colored, relief, etc</a:t>
            </a:r>
            <a:r>
              <a:rPr lang="en-US" altLang="zh-CN" dirty="0" smtClean="0"/>
              <a:t>.).</a:t>
            </a:r>
          </a:p>
          <a:p>
            <a:r>
              <a:rPr lang="en-US" altLang="zh-CN" dirty="0" smtClean="0"/>
              <a:t>If </a:t>
            </a:r>
            <a:r>
              <a:rPr lang="en-US" altLang="zh-CN" dirty="0"/>
              <a:t>altered, other minerals (alteration minerals) can appear at the margin of the analyzed mineral, or along its cleavages or cracks.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24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Why study optical mineralogy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They assist in the identification of minerals – study their optical properties under the microscope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Minerals </a:t>
            </a:r>
            <a:r>
              <a:rPr lang="en-US" altLang="zh-CN" dirty="0"/>
              <a:t>are inorganic chemical compounds having a certain lattice shape, size and symmetry, being a result of the geometrical arrangement of the constituents (chemical elements such as Si, Al, O, </a:t>
            </a:r>
            <a:r>
              <a:rPr lang="en-US" altLang="zh-CN" dirty="0" err="1"/>
              <a:t>etc</a:t>
            </a:r>
            <a:r>
              <a:rPr lang="en-US" altLang="zh-CN" dirty="0" smtClean="0"/>
              <a:t>).</a:t>
            </a:r>
          </a:p>
          <a:p>
            <a:r>
              <a:rPr lang="en-US" altLang="zh-CN" dirty="0" smtClean="0"/>
              <a:t>Lattice </a:t>
            </a:r>
            <a:r>
              <a:rPr lang="en-US" altLang="zh-CN" dirty="0"/>
              <a:t>(symmetry) + chemistry (nature of the chemical elements of the lattice) combine to make a unique mineral </a:t>
            </a:r>
            <a:r>
              <a:rPr lang="en-US" altLang="zh-CN" dirty="0" smtClean="0"/>
              <a:t>phase.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lattice (internal symmetry) of the mineral is reflected not only in the symmetry of the external crystal shape but also in the symmetry of optical properties of the mineral; therefore, determining the optical properties of an unknown phase assists in identifying the mineral </a:t>
            </a:r>
            <a:r>
              <a:rPr lang="en-US" altLang="zh-CN" dirty="0" smtClean="0"/>
              <a:t>phase.</a:t>
            </a:r>
          </a:p>
          <a:p>
            <a:r>
              <a:rPr lang="en-US" altLang="zh-CN" dirty="0" smtClean="0"/>
              <a:t>Mineral </a:t>
            </a:r>
            <a:r>
              <a:rPr lang="en-US" altLang="zh-CN" dirty="0"/>
              <a:t>identification is needed in petrological studies, structural geology, mineral exploration </a:t>
            </a:r>
            <a:r>
              <a:rPr lang="en-US" altLang="zh-CN" dirty="0" err="1"/>
              <a:t>etc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4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228"/>
            <a:ext cx="10515600" cy="6071286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Microscopic study is the cheapest and fastest method for identifying </a:t>
            </a:r>
            <a:r>
              <a:rPr lang="en-US" altLang="zh-CN" dirty="0" smtClean="0"/>
              <a:t>minerals.</a:t>
            </a:r>
          </a:p>
          <a:p>
            <a:r>
              <a:rPr lang="en-US" altLang="zh-CN" dirty="0" smtClean="0"/>
              <a:t>however</a:t>
            </a:r>
            <a:r>
              <a:rPr lang="en-US" altLang="zh-CN" dirty="0"/>
              <a:t>, there are limitations to the optical method, such as constraints of very small size (sub-microscopic) of minerals, or complex solid solutions, etc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Microscopic </a:t>
            </a:r>
            <a:r>
              <a:rPr lang="en-US" altLang="zh-CN" dirty="0"/>
              <a:t>study is required for textural (natural arrangements of minerals) </a:t>
            </a:r>
            <a:r>
              <a:rPr lang="en-US" altLang="zh-CN" dirty="0" smtClean="0"/>
              <a:t>analysis.</a:t>
            </a:r>
          </a:p>
          <a:p>
            <a:r>
              <a:rPr lang="en-US" altLang="zh-CN" dirty="0" smtClean="0"/>
              <a:t>it </a:t>
            </a:r>
            <a:r>
              <a:rPr lang="en-US" altLang="zh-CN" dirty="0"/>
              <a:t>is useful in determining 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</a:t>
            </a:r>
            <a:r>
              <a:rPr lang="en-US" altLang="zh-CN" dirty="0"/>
              <a:t>rock </a:t>
            </a:r>
            <a:r>
              <a:rPr lang="en-US" altLang="zh-CN" dirty="0" smtClean="0"/>
              <a:t>type,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the </a:t>
            </a:r>
            <a:r>
              <a:rPr lang="en-US" altLang="zh-CN" dirty="0"/>
              <a:t>crystallization </a:t>
            </a:r>
            <a:r>
              <a:rPr lang="en-US" altLang="zh-CN" dirty="0" smtClean="0"/>
              <a:t>sequence,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deformation history,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constraining </a:t>
            </a:r>
            <a:r>
              <a:rPr lang="en-US" altLang="zh-CN" dirty="0"/>
              <a:t>pressure-temperature </a:t>
            </a:r>
            <a:r>
              <a:rPr lang="en-US" altLang="zh-CN" dirty="0" smtClean="0"/>
              <a:t>history,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noting </a:t>
            </a:r>
            <a:r>
              <a:rPr lang="en-US" altLang="zh-CN" dirty="0"/>
              <a:t>weathering/alteration, etc.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534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7030A0"/>
                </a:solidFill>
              </a:rPr>
              <a:t>MINERAL IDENTIFICATION USING THE PETROGRAPHIC MICROSCOPE</a:t>
            </a:r>
            <a:endParaRPr lang="en-US" altLang="zh-CN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The </a:t>
            </a:r>
            <a:r>
              <a:rPr lang="en-US" altLang="zh-CN" dirty="0"/>
              <a:t>observations typically made in </a:t>
            </a:r>
            <a:r>
              <a:rPr lang="en-US" altLang="zh-CN" dirty="0" smtClean="0"/>
              <a:t>PPL 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Transparency,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Shape/habit/size,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Cleavage,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Colour,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err="1" smtClean="0"/>
              <a:t>Pleochroism</a:t>
            </a:r>
            <a:r>
              <a:rPr lang="en-US" altLang="zh-CN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Relief,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dirty="0" smtClean="0"/>
              <a:t>Inclusions/alterations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04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TRANSPARENCY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CN" dirty="0"/>
              <a:t>A mineral is </a:t>
            </a:r>
            <a:r>
              <a:rPr lang="en-US" altLang="zh-CN" dirty="0">
                <a:solidFill>
                  <a:srgbClr val="FF0000"/>
                </a:solidFill>
              </a:rPr>
              <a:t>opaque</a:t>
            </a:r>
            <a:r>
              <a:rPr lang="en-US" altLang="zh-CN" dirty="0"/>
              <a:t> if it appears totally black and stays black regardless of the rotation of the stage).The light cannot pass through the mineral, at </a:t>
            </a:r>
            <a:r>
              <a:rPr lang="en-US" altLang="zh-CN" dirty="0" err="1"/>
              <a:t>all.Since</a:t>
            </a:r>
            <a:r>
              <a:rPr lang="en-US" altLang="zh-CN" dirty="0"/>
              <a:t> the petrographic microscope is designed for studying the transparent minerals only, we cannot get diagnostic reflected light information </a:t>
            </a:r>
            <a:r>
              <a:rPr lang="en-US" altLang="zh-CN" dirty="0" err="1"/>
              <a:t>here.However</a:t>
            </a:r>
            <a:r>
              <a:rPr lang="en-US" altLang="zh-CN" dirty="0"/>
              <a:t>, we can observe shape, habit, and transparent inclusions, where </a:t>
            </a:r>
            <a:r>
              <a:rPr lang="en-US" altLang="zh-CN" dirty="0" err="1"/>
              <a:t>present.Usually</a:t>
            </a:r>
            <a:r>
              <a:rPr lang="en-US" altLang="zh-CN" dirty="0"/>
              <a:t> the opaque minerals are either </a:t>
            </a:r>
            <a:r>
              <a:rPr lang="en-US" altLang="zh-CN" dirty="0" err="1"/>
              <a:t>sulphides</a:t>
            </a:r>
            <a:r>
              <a:rPr lang="en-US" altLang="zh-CN" dirty="0"/>
              <a:t> (e.g. pyrite, chalcopyrite, etc.), oxides (e.g. magnetite, hematite, or ilmenite), or </a:t>
            </a:r>
            <a:r>
              <a:rPr lang="en-US" altLang="zh-CN" dirty="0" smtClean="0"/>
              <a:t>graphite.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dirty="0" smtClean="0"/>
              <a:t>If </a:t>
            </a:r>
            <a:r>
              <a:rPr lang="en-US" altLang="zh-CN" dirty="0"/>
              <a:t>the mineral appears anything other than totally black (no matter what other </a:t>
            </a:r>
            <a:r>
              <a:rPr lang="en-US" altLang="zh-CN" dirty="0" err="1"/>
              <a:t>colour</a:t>
            </a:r>
            <a:r>
              <a:rPr lang="en-US" altLang="zh-CN" dirty="0"/>
              <a:t> is observed!) it means that the light passes through the mineral, so the mineral is </a:t>
            </a:r>
            <a:r>
              <a:rPr lang="en-US" altLang="zh-CN" dirty="0" smtClean="0">
                <a:solidFill>
                  <a:srgbClr val="FF0000"/>
                </a:solidFill>
              </a:rPr>
              <a:t>transparent or non opaque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083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SHAPE, HABIT, SIZE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030A0"/>
                </a:solidFill>
              </a:rPr>
              <a:t>Shape</a:t>
            </a:r>
            <a:r>
              <a:rPr lang="en-US" altLang="zh-CN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Euhedral (</a:t>
            </a:r>
            <a:r>
              <a:rPr lang="en-US" altLang="zh-CN" dirty="0"/>
              <a:t>If the grain boundaries are well developed with predictable interfacial </a:t>
            </a:r>
            <a:r>
              <a:rPr lang="en-US" altLang="zh-CN" dirty="0" smtClean="0"/>
              <a:t>angles)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err="1" smtClean="0"/>
              <a:t>Subhedral</a:t>
            </a:r>
            <a:r>
              <a:rPr lang="en-US" altLang="zh-CN" dirty="0" smtClean="0"/>
              <a:t> (If the grain has both regular and irregular boundaries)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/>
              <a:t>Anhedral (If the grain shows irregular boundaries only)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7030A0"/>
                </a:solidFill>
              </a:rPr>
              <a:t>Habit</a:t>
            </a:r>
            <a:r>
              <a:rPr lang="en-US" altLang="zh-CN" dirty="0"/>
              <a:t>: isometric, prismatic, tabular, sheeted, etc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>
                <a:solidFill>
                  <a:srgbClr val="7030A0"/>
                </a:solidFill>
              </a:rPr>
              <a:t>Size</a:t>
            </a:r>
            <a:r>
              <a:rPr lang="en-US" altLang="zh-CN" dirty="0"/>
              <a:t>: estimated in mm, based on the field of view determined from the magnification by the objective and ocular lenses.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2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 </a:t>
            </a:r>
            <a:r>
              <a:rPr lang="en-US" altLang="zh-CN" b="1" dirty="0">
                <a:solidFill>
                  <a:srgbClr val="7030A0"/>
                </a:solidFill>
              </a:rPr>
              <a:t>CLEAVAGE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Cleavages are planar surfaces of low cohesion produced by weaker atom bonds across </a:t>
            </a:r>
            <a:r>
              <a:rPr lang="en-US" altLang="zh-CN" dirty="0" smtClean="0"/>
              <a:t>them.</a:t>
            </a:r>
          </a:p>
          <a:p>
            <a:r>
              <a:rPr lang="en-US" altLang="zh-CN" dirty="0" smtClean="0"/>
              <a:t>They </a:t>
            </a:r>
            <a:r>
              <a:rPr lang="en-US" altLang="zh-CN" dirty="0"/>
              <a:t>are visible when the cleavage is more or less vertical in the thin section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Cleavages </a:t>
            </a:r>
            <a:r>
              <a:rPr lang="en-US" altLang="zh-CN" dirty="0"/>
              <a:t>seen in thin sections are linear expressions of the intersection of particular planes of crystal faces with the cut surface of the thin section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Some </a:t>
            </a:r>
            <a:r>
              <a:rPr lang="en-US" altLang="zh-CN" dirty="0"/>
              <a:t>minerals may have three “</a:t>
            </a:r>
            <a:r>
              <a:rPr lang="en-US" altLang="zh-CN" dirty="0">
                <a:solidFill>
                  <a:srgbClr val="FF0000"/>
                </a:solidFill>
              </a:rPr>
              <a:t>good</a:t>
            </a:r>
            <a:r>
              <a:rPr lang="en-US" altLang="zh-CN" dirty="0"/>
              <a:t>” cleavages (e.g., </a:t>
            </a:r>
            <a:r>
              <a:rPr lang="en-US" altLang="zh-CN" dirty="0">
                <a:solidFill>
                  <a:srgbClr val="0070C0"/>
                </a:solidFill>
              </a:rPr>
              <a:t>calcite</a:t>
            </a:r>
            <a:r>
              <a:rPr lang="en-US" altLang="zh-CN" dirty="0"/>
              <a:t>), some have a “</a:t>
            </a:r>
            <a:r>
              <a:rPr lang="en-US" altLang="zh-CN" dirty="0">
                <a:solidFill>
                  <a:srgbClr val="FF0000"/>
                </a:solidFill>
              </a:rPr>
              <a:t>perfect</a:t>
            </a:r>
            <a:r>
              <a:rPr lang="en-US" altLang="zh-CN" dirty="0"/>
              <a:t>” cleavage (e.g., </a:t>
            </a:r>
            <a:r>
              <a:rPr lang="en-US" altLang="zh-CN" dirty="0">
                <a:solidFill>
                  <a:srgbClr val="0070C0"/>
                </a:solidFill>
              </a:rPr>
              <a:t>micas</a:t>
            </a:r>
            <a:r>
              <a:rPr lang="en-US" altLang="zh-CN" dirty="0"/>
              <a:t>).Some may have </a:t>
            </a:r>
            <a:r>
              <a:rPr lang="en-US" altLang="zh-CN" dirty="0">
                <a:solidFill>
                  <a:srgbClr val="FF0000"/>
                </a:solidFill>
              </a:rPr>
              <a:t>no cleavages at all </a:t>
            </a:r>
            <a:r>
              <a:rPr lang="en-US" altLang="zh-CN" dirty="0"/>
              <a:t>(e.g., </a:t>
            </a:r>
            <a:r>
              <a:rPr lang="en-US" altLang="zh-CN" dirty="0">
                <a:solidFill>
                  <a:srgbClr val="0070C0"/>
                </a:solidFill>
              </a:rPr>
              <a:t>olivine</a:t>
            </a:r>
            <a:r>
              <a:rPr lang="en-US" altLang="zh-CN" dirty="0"/>
              <a:t>, which therefore has no “preferred” planes of splitting, and gets fractured, instead</a:t>
            </a:r>
            <a:r>
              <a:rPr lang="en-US" altLang="zh-CN" dirty="0" smtClean="0"/>
              <a:t>).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same mineral will always have the same cleavage.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2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COLOR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The mineral is colorless if it appears </a:t>
            </a:r>
            <a:r>
              <a:rPr lang="en-US" altLang="zh-CN" dirty="0" smtClean="0"/>
              <a:t>white.</a:t>
            </a:r>
          </a:p>
          <a:p>
            <a:r>
              <a:rPr lang="en-US" altLang="zh-CN" dirty="0" smtClean="0"/>
              <a:t>If </a:t>
            </a:r>
            <a:r>
              <a:rPr lang="en-US" altLang="zh-CN" dirty="0"/>
              <a:t>any other color is observed, the mineral is colored (and the color can be described</a:t>
            </a:r>
            <a:r>
              <a:rPr lang="en-US" altLang="zh-CN" dirty="0" smtClean="0"/>
              <a:t>).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observed color is the absorption color (absorption of a part of the white spectrum</a:t>
            </a:r>
            <a:r>
              <a:rPr lang="en-US" altLang="zh-CN" dirty="0" smtClean="0"/>
              <a:t>).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observed color should be described </a:t>
            </a:r>
            <a:r>
              <a:rPr lang="en-US" altLang="zh-CN" dirty="0" smtClean="0"/>
              <a:t>as, For </a:t>
            </a:r>
            <a:r>
              <a:rPr lang="en-US" altLang="zh-CN" dirty="0"/>
              <a:t>example: </a:t>
            </a:r>
            <a:r>
              <a:rPr lang="en-US" altLang="zh-CN" dirty="0">
                <a:solidFill>
                  <a:srgbClr val="00B050"/>
                </a:solidFill>
              </a:rPr>
              <a:t>pale yellowish brown, bluish light grey, etc</a:t>
            </a:r>
            <a:r>
              <a:rPr lang="en-US" altLang="zh-CN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altLang="zh-CN" dirty="0" smtClean="0"/>
              <a:t>If </a:t>
            </a:r>
            <a:r>
              <a:rPr lang="en-US" altLang="zh-CN" dirty="0"/>
              <a:t>when rotating the stage, the color changes, then the mineral has </a:t>
            </a:r>
            <a:r>
              <a:rPr lang="en-US" altLang="zh-CN" dirty="0" err="1"/>
              <a:t>pleochroism</a:t>
            </a:r>
            <a:r>
              <a:rPr lang="en-US" altLang="zh-CN" dirty="0"/>
              <a:t> and the range of colors should be described, rather than a single color.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61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030A0"/>
                </a:solidFill>
              </a:rPr>
              <a:t>PLEOCHROISM</a:t>
            </a:r>
            <a:endParaRPr lang="zh-CN" alt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term “</a:t>
            </a:r>
            <a:r>
              <a:rPr lang="en-US" altLang="zh-CN" dirty="0" err="1"/>
              <a:t>pleochroism</a:t>
            </a:r>
            <a:r>
              <a:rPr lang="en-US" altLang="zh-CN" dirty="0"/>
              <a:t>” comes from the Greek: </a:t>
            </a:r>
            <a:r>
              <a:rPr lang="en-US" altLang="zh-CN" dirty="0" err="1">
                <a:solidFill>
                  <a:srgbClr val="7030A0"/>
                </a:solidFill>
              </a:rPr>
              <a:t>pleos</a:t>
            </a:r>
            <a:r>
              <a:rPr lang="en-US" altLang="zh-CN" dirty="0">
                <a:solidFill>
                  <a:srgbClr val="7030A0"/>
                </a:solidFill>
              </a:rPr>
              <a:t> – many</a:t>
            </a:r>
            <a:r>
              <a:rPr lang="en-US" altLang="zh-CN" dirty="0"/>
              <a:t>; </a:t>
            </a:r>
            <a:r>
              <a:rPr lang="en-US" altLang="zh-CN" dirty="0">
                <a:solidFill>
                  <a:srgbClr val="7030A0"/>
                </a:solidFill>
              </a:rPr>
              <a:t>chromos – colours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 </a:t>
            </a:r>
            <a:r>
              <a:rPr lang="en-US" altLang="zh-CN" dirty="0"/>
              <a:t>mineral shows </a:t>
            </a:r>
            <a:r>
              <a:rPr lang="en-US" altLang="zh-CN" dirty="0" err="1"/>
              <a:t>pleochroism</a:t>
            </a:r>
            <a:r>
              <a:rPr lang="en-US" altLang="zh-CN" dirty="0"/>
              <a:t> when the absorption </a:t>
            </a:r>
            <a:r>
              <a:rPr lang="en-US" altLang="zh-CN" dirty="0" err="1"/>
              <a:t>colour</a:t>
            </a:r>
            <a:r>
              <a:rPr lang="en-US" altLang="zh-CN" dirty="0"/>
              <a:t> changes when the stage is rotated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It </a:t>
            </a:r>
            <a:r>
              <a:rPr lang="en-US" altLang="zh-CN" dirty="0"/>
              <a:t>means that absorption of specific light wavelengths depends on the crystal orientation.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60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912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Wingdings</vt:lpstr>
      <vt:lpstr>Office Theme</vt:lpstr>
      <vt:lpstr>Optical Mineralogy</vt:lpstr>
      <vt:lpstr>Why study optical mineralogy</vt:lpstr>
      <vt:lpstr>PowerPoint Presentation</vt:lpstr>
      <vt:lpstr>PowerPoint Presentation</vt:lpstr>
      <vt:lpstr>TRANSPARENCY</vt:lpstr>
      <vt:lpstr>SHAPE, HABIT, SIZE</vt:lpstr>
      <vt:lpstr> CLEAVAGE</vt:lpstr>
      <vt:lpstr>COLOR</vt:lpstr>
      <vt:lpstr>PLEOCHROISM</vt:lpstr>
      <vt:lpstr>RELIEF</vt:lpstr>
      <vt:lpstr>INCLUSIONS, ALTERATIONS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Mineralogy</dc:title>
  <dc:creator>Shamim Akhtar Dr</dc:creator>
  <cp:lastModifiedBy>Shamim Akhtar Dr</cp:lastModifiedBy>
  <cp:revision>10</cp:revision>
  <dcterms:created xsi:type="dcterms:W3CDTF">2020-11-04T04:03:13Z</dcterms:created>
  <dcterms:modified xsi:type="dcterms:W3CDTF">2020-11-11T07:32:48Z</dcterms:modified>
</cp:coreProperties>
</file>