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77" r:id="rId15"/>
    <p:sldId id="268" r:id="rId16"/>
    <p:sldId id="269" r:id="rId17"/>
    <p:sldId id="270" r:id="rId18"/>
    <p:sldId id="271" r:id="rId19"/>
    <p:sldId id="273" r:id="rId20"/>
    <p:sldId id="274" r:id="rId21"/>
    <p:sldId id="284" r:id="rId22"/>
    <p:sldId id="282" r:id="rId23"/>
    <p:sldId id="281" r:id="rId24"/>
    <p:sldId id="275" r:id="rId25"/>
    <p:sldId id="276" r:id="rId26"/>
    <p:sldId id="278" r:id="rId27"/>
    <p:sldId id="279" r:id="rId28"/>
    <p:sldId id="283" r:id="rId29"/>
    <p:sldId id="28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18" autoAdjust="0"/>
    <p:restoredTop sz="94660"/>
  </p:normalViewPr>
  <p:slideViewPr>
    <p:cSldViewPr>
      <p:cViewPr varScale="1">
        <p:scale>
          <a:sx n="73" d="100"/>
          <a:sy n="73" d="100"/>
        </p:scale>
        <p:origin x="-15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B0B-30D8-464C-867F-C62B6AB0498E}" type="datetimeFigureOut">
              <a:rPr lang="en-US" smtClean="0"/>
              <a:pPr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D34B-AB88-4994-A3BB-F83854D8C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B0B-30D8-464C-867F-C62B6AB0498E}" type="datetimeFigureOut">
              <a:rPr lang="en-US" smtClean="0"/>
              <a:pPr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D34B-AB88-4994-A3BB-F83854D8C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B0B-30D8-464C-867F-C62B6AB0498E}" type="datetimeFigureOut">
              <a:rPr lang="en-US" smtClean="0"/>
              <a:pPr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D34B-AB88-4994-A3BB-F83854D8C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B0B-30D8-464C-867F-C62B6AB0498E}" type="datetimeFigureOut">
              <a:rPr lang="en-US" smtClean="0"/>
              <a:pPr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D34B-AB88-4994-A3BB-F83854D8C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B0B-30D8-464C-867F-C62B6AB0498E}" type="datetimeFigureOut">
              <a:rPr lang="en-US" smtClean="0"/>
              <a:pPr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D34B-AB88-4994-A3BB-F83854D8C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B0B-30D8-464C-867F-C62B6AB0498E}" type="datetimeFigureOut">
              <a:rPr lang="en-US" smtClean="0"/>
              <a:pPr/>
              <a:t>7/13/2020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D34B-AB88-4994-A3BB-F83854D8C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B0B-30D8-464C-867F-C62B6AB0498E}" type="datetimeFigureOut">
              <a:rPr lang="en-US" smtClean="0"/>
              <a:pPr/>
              <a:t>7/13/2020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D34B-AB88-4994-A3BB-F83854D8C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B0B-30D8-464C-867F-C62B6AB0498E}" type="datetimeFigureOut">
              <a:rPr lang="en-US" smtClean="0"/>
              <a:pPr/>
              <a:t>7/13/2020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D34B-AB88-4994-A3BB-F83854D8C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B0B-30D8-464C-867F-C62B6AB0498E}" type="datetimeFigureOut">
              <a:rPr lang="en-US" smtClean="0"/>
              <a:pPr/>
              <a:t>7/13/2020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D34B-AB88-4994-A3BB-F83854D8C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B0B-30D8-464C-867F-C62B6AB0498E}" type="datetimeFigureOut">
              <a:rPr lang="en-US" smtClean="0"/>
              <a:pPr/>
              <a:t>7/13/2020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D34B-AB88-4994-A3BB-F83854D8C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B0B-30D8-464C-867F-C62B6AB0498E}" type="datetimeFigureOut">
              <a:rPr lang="en-US" smtClean="0"/>
              <a:pPr/>
              <a:t>7/13/2020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D34B-AB88-4994-A3BB-F83854D8C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89B0B-30D8-464C-867F-C62B6AB0498E}" type="datetimeFigureOut">
              <a:rPr lang="en-US" smtClean="0"/>
              <a:pPr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7D34B-AB88-4994-A3BB-F83854D8C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Histology of </a:t>
            </a:r>
            <a:r>
              <a:rPr lang="en-US" b="1" dirty="0" err="1">
                <a:solidFill>
                  <a:srgbClr val="C00000"/>
                </a:solidFill>
              </a:rPr>
              <a:t>H</a:t>
            </a:r>
            <a:r>
              <a:rPr lang="en-US" b="1" dirty="0" err="1" smtClean="0">
                <a:solidFill>
                  <a:srgbClr val="C00000"/>
                </a:solidFill>
              </a:rPr>
              <a:t>ypophysis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Dr Muhammad </a:t>
            </a:r>
            <a:r>
              <a:rPr lang="en-US" sz="3600" b="1" dirty="0" err="1" smtClean="0">
                <a:solidFill>
                  <a:srgbClr val="7030A0"/>
                </a:solidFill>
              </a:rPr>
              <a:t>Aaqib</a:t>
            </a: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</a:rPr>
              <a:t>Riaz</a:t>
            </a:r>
            <a:endParaRPr lang="en-US" sz="3600" b="1" dirty="0" smtClean="0">
              <a:solidFill>
                <a:srgbClr val="7030A0"/>
              </a:solidFill>
            </a:endParaRPr>
          </a:p>
          <a:p>
            <a:r>
              <a:rPr lang="en-US" sz="2800" dirty="0" smtClean="0">
                <a:solidFill>
                  <a:srgbClr val="7030A0"/>
                </a:solidFill>
              </a:rPr>
              <a:t>Anatomy Department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Sargodha Medical College</a:t>
            </a:r>
          </a:p>
          <a:p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Corticotropes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They constitute 15 to 20% of total cells of pars </a:t>
            </a:r>
            <a:r>
              <a:rPr lang="en-US" sz="2800" dirty="0" err="1" smtClean="0"/>
              <a:t>distalis</a:t>
            </a:r>
            <a:r>
              <a:rPr lang="en-US" sz="28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These are also polygonal cells with round nucleus located in eccentric position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These cells secrete ACTH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Gonadotropes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They constitute 10% of total cells of pars </a:t>
            </a:r>
            <a:r>
              <a:rPr lang="en-US" sz="2800" dirty="0" err="1" smtClean="0"/>
              <a:t>distalis</a:t>
            </a:r>
            <a:r>
              <a:rPr lang="en-US" sz="28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These are oval cells with round nuclei.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Cytoplasm contain </a:t>
            </a:r>
            <a:r>
              <a:rPr lang="en-US" sz="2800" dirty="0" err="1" smtClean="0"/>
              <a:t>sceretory</a:t>
            </a:r>
            <a:r>
              <a:rPr lang="en-US" sz="2800" dirty="0" smtClean="0"/>
              <a:t> granules that stain basophilic.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dirty="0" err="1" smtClean="0"/>
              <a:t>gonadotropes</a:t>
            </a:r>
            <a:r>
              <a:rPr lang="en-US" sz="2800" dirty="0" smtClean="0"/>
              <a:t> produce LH and FSH.</a:t>
            </a:r>
          </a:p>
          <a:p>
            <a:pPr>
              <a:buFont typeface="Wingdings" pitchFamily="2" charset="2"/>
              <a:buChar char="Ø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Thyrotropes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They constitute 5% of </a:t>
            </a:r>
            <a:r>
              <a:rPr lang="en-US" sz="2800" dirty="0" err="1" smtClean="0"/>
              <a:t>parencymal</a:t>
            </a:r>
            <a:r>
              <a:rPr lang="en-US" sz="2800" dirty="0" smtClean="0"/>
              <a:t> cells of pars </a:t>
            </a:r>
            <a:r>
              <a:rPr lang="en-US" sz="2800" dirty="0" err="1" smtClean="0"/>
              <a:t>distalis</a:t>
            </a:r>
            <a:r>
              <a:rPr lang="en-US" sz="28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These are relatively large ,oval cells with round nucleus.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They contain small </a:t>
            </a:r>
            <a:r>
              <a:rPr lang="en-US" sz="2800" dirty="0" err="1" smtClean="0"/>
              <a:t>cytoplasmic</a:t>
            </a:r>
            <a:r>
              <a:rPr lang="en-US" sz="2800" dirty="0" smtClean="0"/>
              <a:t> granules which show affinity for basic dye.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dirty="0" err="1" smtClean="0"/>
              <a:t>thyrotrpes</a:t>
            </a:r>
            <a:r>
              <a:rPr lang="en-US" sz="2800" dirty="0" smtClean="0"/>
              <a:t> secrete TSH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r Aaqib\Desktop\images (25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33400"/>
            <a:ext cx="8153400" cy="5734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r Aaqib\Desktop\images (24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71500"/>
            <a:ext cx="8001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Pars </a:t>
            </a:r>
            <a:r>
              <a:rPr lang="en-US" b="1" dirty="0" err="1">
                <a:solidFill>
                  <a:srgbClr val="C00000"/>
                </a:solidFill>
              </a:rPr>
              <a:t>I</a:t>
            </a:r>
            <a:r>
              <a:rPr lang="en-US" b="1" dirty="0" err="1" smtClean="0">
                <a:solidFill>
                  <a:srgbClr val="C00000"/>
                </a:solidFill>
              </a:rPr>
              <a:t>ntermedia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In humans the pars </a:t>
            </a:r>
            <a:r>
              <a:rPr lang="en-US" sz="2800" dirty="0" err="1" smtClean="0"/>
              <a:t>intermedia</a:t>
            </a:r>
            <a:r>
              <a:rPr lang="en-US" sz="2800" dirty="0" smtClean="0"/>
              <a:t> is rudimentary and is composed of basophilic polygonal cells.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In between the cords some follicles are also present are lined by </a:t>
            </a:r>
            <a:r>
              <a:rPr lang="en-US" sz="2800" dirty="0" err="1" smtClean="0"/>
              <a:t>cuboidal</a:t>
            </a:r>
            <a:r>
              <a:rPr lang="en-US" sz="2800" dirty="0" smtClean="0"/>
              <a:t> cells and contain colloid material.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Pars </a:t>
            </a:r>
            <a:r>
              <a:rPr lang="en-US" b="1" dirty="0" err="1">
                <a:solidFill>
                  <a:srgbClr val="C00000"/>
                </a:solidFill>
              </a:rPr>
              <a:t>T</a:t>
            </a:r>
            <a:r>
              <a:rPr lang="en-US" b="1" dirty="0" err="1" smtClean="0">
                <a:solidFill>
                  <a:srgbClr val="C00000"/>
                </a:solidFill>
              </a:rPr>
              <a:t>uberalis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Also called pars </a:t>
            </a:r>
            <a:r>
              <a:rPr lang="en-US" sz="2800" dirty="0" err="1" smtClean="0"/>
              <a:t>infundibularis</a:t>
            </a:r>
            <a:r>
              <a:rPr lang="en-US" sz="2800" dirty="0" smtClean="0"/>
              <a:t> surrounds the </a:t>
            </a:r>
            <a:r>
              <a:rPr lang="en-US" sz="2800" dirty="0" err="1" smtClean="0"/>
              <a:t>infundibulum</a:t>
            </a:r>
            <a:r>
              <a:rPr lang="en-US" sz="28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It is composed of cords of basophilic </a:t>
            </a:r>
            <a:r>
              <a:rPr lang="en-US" sz="2800" dirty="0" err="1" smtClean="0"/>
              <a:t>cuboidal</a:t>
            </a:r>
            <a:r>
              <a:rPr lang="en-US" sz="2800" dirty="0" smtClean="0"/>
              <a:t> cells associated with blood vessels.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Neurohypophysis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</a:t>
            </a:r>
            <a:r>
              <a:rPr lang="en-US" sz="2400" dirty="0" err="1" smtClean="0"/>
              <a:t>neurohypophysis</a:t>
            </a:r>
            <a:r>
              <a:rPr lang="en-US" sz="2400" dirty="0" smtClean="0"/>
              <a:t> consist of pars nervosa and the </a:t>
            </a:r>
            <a:r>
              <a:rPr lang="en-US" sz="2400" dirty="0" err="1" smtClean="0"/>
              <a:t>infundibulum</a:t>
            </a:r>
            <a:r>
              <a:rPr lang="en-US" sz="2400" dirty="0" smtClean="0"/>
              <a:t> which connects the </a:t>
            </a:r>
            <a:r>
              <a:rPr lang="en-US" sz="2400" dirty="0" err="1" smtClean="0"/>
              <a:t>hypophysis</a:t>
            </a:r>
            <a:r>
              <a:rPr lang="en-US" sz="2400" dirty="0" smtClean="0"/>
              <a:t> to the hypothalamus.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This part contains </a:t>
            </a:r>
            <a:r>
              <a:rPr lang="en-US" sz="2400" dirty="0" err="1" smtClean="0"/>
              <a:t>unmyelinated</a:t>
            </a:r>
            <a:r>
              <a:rPr lang="en-US" sz="2400" dirty="0" smtClean="0"/>
              <a:t> nerve fibers, fenestrated capillaries and specialized </a:t>
            </a:r>
            <a:r>
              <a:rPr lang="en-US" sz="2400" dirty="0" err="1" smtClean="0"/>
              <a:t>glial</a:t>
            </a:r>
            <a:r>
              <a:rPr lang="en-US" sz="2400" dirty="0" smtClean="0"/>
              <a:t> cells called </a:t>
            </a:r>
            <a:r>
              <a:rPr lang="en-US" sz="2400" dirty="0" err="1" smtClean="0">
                <a:solidFill>
                  <a:srgbClr val="00B0F0"/>
                </a:solidFill>
              </a:rPr>
              <a:t>pituicytes</a:t>
            </a:r>
            <a:r>
              <a:rPr lang="en-US" sz="24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Two hormones are stored and released from the </a:t>
            </a:r>
            <a:r>
              <a:rPr lang="en-US" sz="2400" dirty="0" err="1" smtClean="0"/>
              <a:t>neurohypophysis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</a:rPr>
              <a:t>Oxytocin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</a:rPr>
              <a:t>Vasopressin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Neurohypophysis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In H&amp;E preparation the structural features cannot be easily distinguished.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By Special staining , large accumulation of </a:t>
            </a:r>
            <a:r>
              <a:rPr lang="en-US" sz="2400" dirty="0" err="1" smtClean="0"/>
              <a:t>neurosecretory</a:t>
            </a:r>
            <a:r>
              <a:rPr lang="en-US" sz="2400" dirty="0" smtClean="0"/>
              <a:t> material seen as basophilic masses called Herring bodies.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</a:t>
            </a:r>
            <a:r>
              <a:rPr lang="en-US" sz="2400" dirty="0" err="1" smtClean="0"/>
              <a:t>pituicytes</a:t>
            </a:r>
            <a:r>
              <a:rPr lang="en-US" sz="2400" dirty="0" smtClean="0"/>
              <a:t> are </a:t>
            </a:r>
            <a:r>
              <a:rPr lang="en-US" sz="2400" dirty="0" err="1" smtClean="0"/>
              <a:t>glial</a:t>
            </a:r>
            <a:r>
              <a:rPr lang="en-US" sz="2400" dirty="0" smtClean="0"/>
              <a:t> cells that support the axon of </a:t>
            </a:r>
            <a:r>
              <a:rPr lang="en-US" sz="2400" dirty="0" err="1" smtClean="0"/>
              <a:t>neurohypophysis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r Aaqib\Desktop\images (23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533400"/>
            <a:ext cx="7467600" cy="573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Hypophysis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dirty="0" err="1" smtClean="0"/>
              <a:t>hypophysis</a:t>
            </a:r>
            <a:r>
              <a:rPr lang="en-US" sz="2800" dirty="0" smtClean="0"/>
              <a:t> lies in the cranial cavity and is attached to the base of the brain by </a:t>
            </a:r>
            <a:r>
              <a:rPr lang="en-US" sz="2800" dirty="0" err="1" smtClean="0"/>
              <a:t>salk</a:t>
            </a:r>
            <a:r>
              <a:rPr lang="en-US" sz="2800" dirty="0" smtClean="0"/>
              <a:t> called </a:t>
            </a:r>
            <a:r>
              <a:rPr lang="en-US" sz="2800" dirty="0" err="1" smtClean="0"/>
              <a:t>infundibulum</a:t>
            </a:r>
            <a:r>
              <a:rPr lang="en-US" sz="28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Is the master endocrine gland that produces several hormones.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dirty="0" err="1" smtClean="0"/>
              <a:t>hypophysis</a:t>
            </a:r>
            <a:r>
              <a:rPr lang="en-US" sz="2800" dirty="0" smtClean="0"/>
              <a:t> has two major divisions;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</a:rPr>
              <a:t>Adenohypophysis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</a:rPr>
              <a:t>Neurohypophysis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Adrenal Gland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The adrena</a:t>
            </a:r>
            <a:r>
              <a:rPr lang="en-US" sz="2800" dirty="0" smtClean="0"/>
              <a:t>l gland are paired organs lie at superior poles of kidneys.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Each gland is covered by thick connective tissue capsule from which septa penetrate into the substance of gland.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On gross inspection gland has two region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Cortex</a:t>
            </a:r>
            <a:r>
              <a:rPr lang="en-US" sz="2800" dirty="0" smtClean="0"/>
              <a:t> </a:t>
            </a:r>
            <a:r>
              <a:rPr lang="en-US" sz="2400" dirty="0" smtClean="0"/>
              <a:t>yellowish outer region constitute about 90% of gland</a:t>
            </a:r>
            <a:endParaRPr lang="en-US" sz="2800" dirty="0" smtClean="0"/>
          </a:p>
          <a:p>
            <a:r>
              <a:rPr lang="en-US" sz="2800" dirty="0" smtClean="0">
                <a:solidFill>
                  <a:srgbClr val="FF0000"/>
                </a:solidFill>
              </a:rPr>
              <a:t>Medulla</a:t>
            </a:r>
            <a:r>
              <a:rPr lang="en-US" sz="2800" dirty="0" smtClean="0"/>
              <a:t> </a:t>
            </a:r>
            <a:r>
              <a:rPr lang="en-US" sz="2400" dirty="0" smtClean="0"/>
              <a:t>smaller inner region appears reddish to naked eye.</a:t>
            </a:r>
            <a:endParaRPr lang="en-U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D:\histology 2nd year\endocrine system\images (28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24000"/>
            <a:ext cx="80010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Adrenal Gland</a:t>
            </a:r>
            <a:endParaRPr lang="en-US" dirty="0"/>
          </a:p>
        </p:txBody>
      </p:sp>
      <p:pic>
        <p:nvPicPr>
          <p:cNvPr id="2050" name="Picture 2" descr="D:\histology 2nd year\endocrine system\images (27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524000"/>
            <a:ext cx="7462177" cy="49810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Adrenal Gland</a:t>
            </a:r>
            <a:endParaRPr lang="en-US" dirty="0"/>
          </a:p>
        </p:txBody>
      </p:sp>
      <p:pic>
        <p:nvPicPr>
          <p:cNvPr id="1026" name="Picture 2" descr="D:\histology 2nd year\endocrine system\images (26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447800"/>
            <a:ext cx="6733797" cy="5058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Adrenal Cortex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suprarenal cortex is divided into three zones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Outer zone , </a:t>
            </a:r>
            <a:r>
              <a:rPr lang="en-US" sz="2800" dirty="0" err="1" smtClean="0">
                <a:solidFill>
                  <a:srgbClr val="FF0000"/>
                </a:solidFill>
              </a:rPr>
              <a:t>Zona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Glomerulosa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Middle </a:t>
            </a:r>
            <a:r>
              <a:rPr lang="en-US" sz="2800" dirty="0" smtClean="0">
                <a:solidFill>
                  <a:srgbClr val="FF0000"/>
                </a:solidFill>
              </a:rPr>
              <a:t>zone, </a:t>
            </a:r>
            <a:r>
              <a:rPr lang="en-US" sz="2800" dirty="0" err="1" smtClean="0">
                <a:solidFill>
                  <a:srgbClr val="FF0000"/>
                </a:solidFill>
              </a:rPr>
              <a:t>Zona</a:t>
            </a:r>
            <a:r>
              <a:rPr lang="en-US" sz="2800" dirty="0" smtClean="0">
                <a:solidFill>
                  <a:srgbClr val="FF0000"/>
                </a:solidFill>
              </a:rPr>
              <a:t>  </a:t>
            </a:r>
            <a:r>
              <a:rPr lang="en-US" sz="2800" dirty="0" err="1" smtClean="0">
                <a:solidFill>
                  <a:srgbClr val="FF0000"/>
                </a:solidFill>
              </a:rPr>
              <a:t>F</a:t>
            </a:r>
            <a:r>
              <a:rPr lang="en-US" sz="2800" dirty="0" err="1" smtClean="0">
                <a:solidFill>
                  <a:srgbClr val="FF0000"/>
                </a:solidFill>
              </a:rPr>
              <a:t>asciculata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Inner zone, </a:t>
            </a:r>
            <a:r>
              <a:rPr lang="en-US" sz="2800" dirty="0" err="1" smtClean="0">
                <a:solidFill>
                  <a:srgbClr val="FF0000"/>
                </a:solidFill>
              </a:rPr>
              <a:t>Zona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Reticularis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Zona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Glomerulosa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Just beneath the capsule and is composed of columnar or pyramidal cells are arranged in rounded clusters.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</a:t>
            </a:r>
            <a:r>
              <a:rPr lang="en-US" sz="2400" dirty="0" err="1" smtClean="0"/>
              <a:t>zona</a:t>
            </a:r>
            <a:r>
              <a:rPr lang="en-US" sz="2400" dirty="0" smtClean="0"/>
              <a:t> </a:t>
            </a:r>
            <a:r>
              <a:rPr lang="en-US" sz="2400" dirty="0" err="1" smtClean="0"/>
              <a:t>glomerulosa</a:t>
            </a:r>
            <a:r>
              <a:rPr lang="en-US" sz="2400" dirty="0" smtClean="0"/>
              <a:t> cells contain darkly staining nuclei.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</a:t>
            </a:r>
            <a:r>
              <a:rPr lang="en-US" sz="2400" dirty="0" err="1" smtClean="0"/>
              <a:t>acidophlic</a:t>
            </a:r>
            <a:r>
              <a:rPr lang="en-US" sz="2400" dirty="0" smtClean="0"/>
              <a:t> cytoplasm contain SER, well develop </a:t>
            </a:r>
            <a:r>
              <a:rPr lang="en-US" sz="2400" dirty="0" err="1" smtClean="0"/>
              <a:t>golgi</a:t>
            </a:r>
            <a:r>
              <a:rPr lang="en-US" sz="2400" dirty="0" smtClean="0"/>
              <a:t> apparatus, large mitochondria, some RER and few lipid droplets.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It secretes </a:t>
            </a:r>
            <a:r>
              <a:rPr lang="en-US" sz="2400" dirty="0" err="1" smtClean="0"/>
              <a:t>mineralocorticoids</a:t>
            </a:r>
            <a:r>
              <a:rPr lang="en-US" sz="2400" dirty="0" smtClean="0"/>
              <a:t>, mainly </a:t>
            </a:r>
            <a:r>
              <a:rPr lang="en-US" sz="2400" dirty="0" err="1" smtClean="0">
                <a:solidFill>
                  <a:srgbClr val="FF0000"/>
                </a:solidFill>
              </a:rPr>
              <a:t>aldosterone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Zona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Fasciculata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Is the thickest zone and accounts for 80% of cortical volume.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Has large polyhedral cells arranged in cords that are one or two cell thick.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Sinusoidal capillaries are present in between the cells.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cells stain acidophilic and contain single, spherical nucleus.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cytoplasm contain SER, </a:t>
            </a:r>
            <a:r>
              <a:rPr lang="en-US" sz="2400" dirty="0" err="1" smtClean="0"/>
              <a:t>golgi</a:t>
            </a:r>
            <a:r>
              <a:rPr lang="en-US" sz="2400" dirty="0" smtClean="0"/>
              <a:t> bodies , mitochondria and large number of fat droplets.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cells appear vacuolated  and known as </a:t>
            </a:r>
            <a:r>
              <a:rPr lang="en-US" sz="2400" dirty="0" err="1" smtClean="0">
                <a:solidFill>
                  <a:srgbClr val="FF0000"/>
                </a:solidFill>
              </a:rPr>
              <a:t>spongiocytes</a:t>
            </a:r>
            <a:r>
              <a:rPr lang="en-US" sz="24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err="1" smtClean="0"/>
              <a:t>Zona</a:t>
            </a:r>
            <a:r>
              <a:rPr lang="en-US" sz="2400" dirty="0" smtClean="0"/>
              <a:t> </a:t>
            </a:r>
            <a:r>
              <a:rPr lang="en-US" sz="2400" dirty="0" err="1" smtClean="0"/>
              <a:t>fasciculata</a:t>
            </a:r>
            <a:r>
              <a:rPr lang="en-US" sz="2400" dirty="0" smtClean="0"/>
              <a:t> secrete </a:t>
            </a:r>
            <a:r>
              <a:rPr lang="en-US" sz="2400" dirty="0" err="1" smtClean="0"/>
              <a:t>glucocorticoids</a:t>
            </a:r>
            <a:r>
              <a:rPr lang="en-US" sz="2400" dirty="0" smtClean="0"/>
              <a:t> mainly </a:t>
            </a:r>
            <a:r>
              <a:rPr lang="en-US" sz="2400" dirty="0" err="1" smtClean="0"/>
              <a:t>cortisol</a:t>
            </a:r>
            <a:r>
              <a:rPr lang="en-US" sz="2400" dirty="0" smtClean="0"/>
              <a:t> and </a:t>
            </a:r>
            <a:r>
              <a:rPr lang="en-US" sz="2400" dirty="0" err="1" smtClean="0"/>
              <a:t>corticosterone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Zona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Reticularis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It contains polyhedral or rounded cells arranged in branching.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Sinusoidal capillaries are present in between the </a:t>
            </a:r>
            <a:r>
              <a:rPr lang="en-US" sz="2400" dirty="0" smtClean="0"/>
              <a:t>cells.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Cytoplasm is acidophilic and contain small amount of fat droplets.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cells secrete weak androgens and small amount of </a:t>
            </a:r>
            <a:r>
              <a:rPr lang="en-US" sz="2400" dirty="0" err="1" smtClean="0"/>
              <a:t>cortisol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Adrenal Cortex</a:t>
            </a:r>
            <a:endParaRPr lang="en-US" dirty="0"/>
          </a:p>
        </p:txBody>
      </p:sp>
      <p:pic>
        <p:nvPicPr>
          <p:cNvPr id="3074" name="Picture 2" descr="D:\histology 2nd year\endocrine system\images (29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295400"/>
            <a:ext cx="762000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Medulla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Is composed of </a:t>
            </a:r>
            <a:r>
              <a:rPr lang="en-US" sz="2400" dirty="0" err="1" smtClean="0"/>
              <a:t>chromaffin</a:t>
            </a:r>
            <a:r>
              <a:rPr lang="en-US" sz="2400" dirty="0" smtClean="0"/>
              <a:t> cells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These cells are arranged in irregular rounded groups isolated by fine septa.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cytoplasm of cells is basophilic.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</a:t>
            </a:r>
            <a:r>
              <a:rPr lang="en-US" sz="2400" dirty="0" err="1" smtClean="0"/>
              <a:t>chromaffin</a:t>
            </a:r>
            <a:r>
              <a:rPr lang="en-US" sz="2400" dirty="0" smtClean="0"/>
              <a:t> cells are seen to be filled with fine brown granules.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These granules are precursors of epinephrine and </a:t>
            </a:r>
            <a:r>
              <a:rPr lang="en-US" sz="2400" dirty="0" err="1" smtClean="0"/>
              <a:t>norepinephrine</a:t>
            </a:r>
            <a:r>
              <a:rPr lang="en-US" sz="24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err="1" smtClean="0"/>
              <a:t>Norepinephrine</a:t>
            </a:r>
            <a:r>
              <a:rPr lang="en-US" sz="2400" dirty="0" smtClean="0"/>
              <a:t> producing cells are relatively more densely granulated.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Hypophysis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Adenohypophysis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</a:p>
          <a:p>
            <a:pPr>
              <a:buNone/>
            </a:pPr>
            <a:r>
              <a:rPr lang="en-US" sz="2800" dirty="0" smtClean="0"/>
              <a:t>There are three subdivisions of </a:t>
            </a:r>
            <a:r>
              <a:rPr lang="en-US" sz="2800" dirty="0" err="1" smtClean="0"/>
              <a:t>adenohypophysis</a:t>
            </a:r>
            <a:r>
              <a:rPr lang="en-US" sz="2800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B050"/>
                </a:solidFill>
              </a:rPr>
              <a:t>Pars </a:t>
            </a:r>
            <a:r>
              <a:rPr lang="en-US" sz="2800" dirty="0" err="1" smtClean="0">
                <a:solidFill>
                  <a:srgbClr val="00B050"/>
                </a:solidFill>
              </a:rPr>
              <a:t>distalis</a:t>
            </a:r>
            <a:endParaRPr lang="en-US" sz="2800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B050"/>
                </a:solidFill>
              </a:rPr>
              <a:t>Pars </a:t>
            </a:r>
            <a:r>
              <a:rPr lang="en-US" sz="2800" dirty="0" err="1" smtClean="0">
                <a:solidFill>
                  <a:srgbClr val="00B050"/>
                </a:solidFill>
              </a:rPr>
              <a:t>intermedia</a:t>
            </a:r>
            <a:endParaRPr lang="en-US" sz="2800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B050"/>
                </a:solidFill>
              </a:rPr>
              <a:t>Pars </a:t>
            </a:r>
            <a:r>
              <a:rPr lang="en-US" sz="2800" dirty="0" err="1" smtClean="0">
                <a:solidFill>
                  <a:srgbClr val="00B050"/>
                </a:solidFill>
              </a:rPr>
              <a:t>tuberalis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Pars </a:t>
            </a:r>
            <a:r>
              <a:rPr lang="en-US" b="1" dirty="0" err="1" smtClean="0">
                <a:solidFill>
                  <a:srgbClr val="C00000"/>
                </a:solidFill>
              </a:rPr>
              <a:t>distalis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It </a:t>
            </a:r>
            <a:r>
              <a:rPr lang="en-US" sz="2800" dirty="0" err="1" smtClean="0"/>
              <a:t>constitues</a:t>
            </a:r>
            <a:r>
              <a:rPr lang="en-US" sz="2800" dirty="0" smtClean="0"/>
              <a:t> the 70% of the </a:t>
            </a:r>
            <a:r>
              <a:rPr lang="en-US" sz="2800" dirty="0" err="1" smtClean="0"/>
              <a:t>hypophysis</a:t>
            </a:r>
            <a:r>
              <a:rPr lang="en-US" sz="28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It is surrounded by a dense fibrous capsule.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 parenchyma of pars </a:t>
            </a:r>
            <a:r>
              <a:rPr lang="en-US" sz="2800" dirty="0" err="1" smtClean="0"/>
              <a:t>distalis</a:t>
            </a:r>
            <a:r>
              <a:rPr lang="en-US" sz="2800" dirty="0" smtClean="0"/>
              <a:t> consist of cords and clusters of cells which are supported by </a:t>
            </a:r>
            <a:r>
              <a:rPr lang="en-US" sz="2800" dirty="0" err="1" smtClean="0"/>
              <a:t>stroma</a:t>
            </a:r>
            <a:r>
              <a:rPr lang="en-US" sz="2800" dirty="0" smtClean="0"/>
              <a:t> composed of fibroblasts and reticular fibers.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/>
              <a:t>Sinusidal</a:t>
            </a:r>
            <a:r>
              <a:rPr lang="en-US" sz="2800" dirty="0" smtClean="0"/>
              <a:t> capillaries are present between the cords of cells.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Pars </a:t>
            </a:r>
            <a:r>
              <a:rPr lang="en-US" b="1" dirty="0" err="1" smtClean="0">
                <a:solidFill>
                  <a:srgbClr val="C00000"/>
                </a:solidFill>
              </a:rPr>
              <a:t>distalis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The cells of pars </a:t>
            </a:r>
            <a:r>
              <a:rPr lang="en-US" sz="2800" dirty="0" err="1" smtClean="0"/>
              <a:t>distalis</a:t>
            </a:r>
            <a:r>
              <a:rPr lang="en-US" sz="2800" dirty="0" smtClean="0"/>
              <a:t> were classified into two major groups;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rgbClr val="FF0000"/>
                </a:solidFill>
              </a:rPr>
              <a:t>Chromophobes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rgbClr val="FF0000"/>
                </a:solidFill>
              </a:rPr>
              <a:t>Chromophils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sz="2800" u="sng" dirty="0" err="1" smtClean="0">
                <a:solidFill>
                  <a:srgbClr val="FF0000"/>
                </a:solidFill>
              </a:rPr>
              <a:t>Chromophobes</a:t>
            </a:r>
            <a:r>
              <a:rPr lang="en-US" sz="2800" u="sng" dirty="0" smtClean="0">
                <a:solidFill>
                  <a:srgbClr val="FF0000"/>
                </a:solidFill>
              </a:rPr>
              <a:t> Cells: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400" dirty="0" smtClean="0"/>
              <a:t>These cells stain poorly and the cytoplasm contain no granules.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400" dirty="0" smtClean="0"/>
              <a:t>These cells were interpreted as resting </a:t>
            </a:r>
            <a:r>
              <a:rPr lang="en-US" sz="2400" dirty="0" err="1" smtClean="0"/>
              <a:t>secretory</a:t>
            </a:r>
            <a:r>
              <a:rPr lang="en-US" sz="2400" dirty="0" smtClean="0"/>
              <a:t> cells.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Pars </a:t>
            </a:r>
            <a:r>
              <a:rPr lang="en-US" b="1" dirty="0" err="1" smtClean="0">
                <a:solidFill>
                  <a:srgbClr val="C00000"/>
                </a:solidFill>
              </a:rPr>
              <a:t>distalis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Chromophils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These cells stain deeply and their cytoplasm contain </a:t>
            </a:r>
            <a:r>
              <a:rPr lang="en-US" sz="2800" dirty="0" err="1" smtClean="0"/>
              <a:t>secretory</a:t>
            </a:r>
            <a:r>
              <a:rPr lang="en-US" sz="2800" dirty="0" smtClean="0"/>
              <a:t> granules.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dirty="0" err="1" smtClean="0"/>
              <a:t>chromophils</a:t>
            </a:r>
            <a:r>
              <a:rPr lang="en-US" sz="2800" dirty="0"/>
              <a:t> </a:t>
            </a:r>
            <a:r>
              <a:rPr lang="en-US" sz="2800" dirty="0" smtClean="0"/>
              <a:t>were further divided into two types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</a:rPr>
              <a:t>Acidophils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</a:rPr>
              <a:t>Basophils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Pars </a:t>
            </a:r>
            <a:r>
              <a:rPr lang="en-US" b="1" dirty="0" err="1" smtClean="0">
                <a:solidFill>
                  <a:srgbClr val="C00000"/>
                </a:solidFill>
              </a:rPr>
              <a:t>distalis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The cells of pars </a:t>
            </a:r>
            <a:r>
              <a:rPr lang="en-US" sz="2800" dirty="0" err="1" smtClean="0"/>
              <a:t>distalis</a:t>
            </a:r>
            <a:r>
              <a:rPr lang="en-US" sz="2800" dirty="0" smtClean="0"/>
              <a:t> are classified into five types depending upon the basis of hormonal </a:t>
            </a:r>
            <a:r>
              <a:rPr lang="en-US" sz="2800" dirty="0" err="1" smtClean="0"/>
              <a:t>secretory</a:t>
            </a:r>
            <a:r>
              <a:rPr lang="en-US" sz="2800" dirty="0" smtClean="0"/>
              <a:t> activity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</a:rPr>
              <a:t>Somatotropes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</a:rPr>
              <a:t>Mammotropes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</a:rPr>
              <a:t>Corticotropes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</a:rPr>
              <a:t>Gonadotropes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>
                <a:solidFill>
                  <a:srgbClr val="FF0000"/>
                </a:solidFill>
              </a:rPr>
              <a:t>Thyrotropes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Somatotropes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These cells </a:t>
            </a:r>
            <a:r>
              <a:rPr lang="en-US" sz="2800" dirty="0" err="1" smtClean="0"/>
              <a:t>constitue</a:t>
            </a:r>
            <a:r>
              <a:rPr lang="en-US" sz="2800" dirty="0" smtClean="0"/>
              <a:t> about 50% of pars </a:t>
            </a:r>
            <a:r>
              <a:rPr lang="en-US" sz="2800" dirty="0" err="1" smtClean="0"/>
              <a:t>distalis</a:t>
            </a: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They are oval cells having centrally placed spherical nucleus.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 cytoplasm contains various cell organelles and </a:t>
            </a:r>
            <a:r>
              <a:rPr lang="en-US" sz="2800" dirty="0" err="1" smtClean="0"/>
              <a:t>secretory</a:t>
            </a:r>
            <a:r>
              <a:rPr lang="en-US" sz="2800" dirty="0" smtClean="0"/>
              <a:t> granules.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dirty="0" err="1" smtClean="0"/>
              <a:t>somatotropes</a:t>
            </a:r>
            <a:r>
              <a:rPr lang="en-US" sz="2800" dirty="0" smtClean="0"/>
              <a:t> secrete growth hormone.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Mammotropes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They constitute 15 to 20% of total cells of pars </a:t>
            </a:r>
            <a:r>
              <a:rPr lang="en-US" sz="2800" dirty="0" err="1" smtClean="0"/>
              <a:t>distalis</a:t>
            </a:r>
            <a:r>
              <a:rPr lang="en-US" sz="28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These are polygonal cells with oval nuclei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Their cytoplasm contains numerous large acidophilic granules.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dirty="0" err="1" smtClean="0"/>
              <a:t>mammotropes</a:t>
            </a:r>
            <a:r>
              <a:rPr lang="en-US" sz="2800" dirty="0" smtClean="0"/>
              <a:t> secrete </a:t>
            </a:r>
            <a:r>
              <a:rPr lang="en-US" sz="2800" dirty="0" err="1" smtClean="0"/>
              <a:t>prolactin</a:t>
            </a:r>
            <a:endParaRPr lang="en-US" sz="2800" dirty="0" smtClean="0"/>
          </a:p>
          <a:p>
            <a:pPr>
              <a:buFont typeface="Wingdings" pitchFamily="2" charset="2"/>
              <a:buChar char="Ø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865</Words>
  <Application>Microsoft Office PowerPoint</Application>
  <PresentationFormat>On-screen Show (4:3)</PresentationFormat>
  <Paragraphs>123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Histology of Hypophysis</vt:lpstr>
      <vt:lpstr>Hypophysis</vt:lpstr>
      <vt:lpstr>Hypophysis</vt:lpstr>
      <vt:lpstr>Pars distalis</vt:lpstr>
      <vt:lpstr>Pars distalis</vt:lpstr>
      <vt:lpstr>Pars distalis</vt:lpstr>
      <vt:lpstr>Pars distalis</vt:lpstr>
      <vt:lpstr>Somatotropes</vt:lpstr>
      <vt:lpstr>Mammotropes </vt:lpstr>
      <vt:lpstr>Corticotropes </vt:lpstr>
      <vt:lpstr>Gonadotropes </vt:lpstr>
      <vt:lpstr>Thyrotropes </vt:lpstr>
      <vt:lpstr>Slide 13</vt:lpstr>
      <vt:lpstr>Slide 14</vt:lpstr>
      <vt:lpstr>Pars Intermedia</vt:lpstr>
      <vt:lpstr>Pars Tuberalis</vt:lpstr>
      <vt:lpstr>Neurohypophysis </vt:lpstr>
      <vt:lpstr>Neurohypophysis</vt:lpstr>
      <vt:lpstr>Slide 19</vt:lpstr>
      <vt:lpstr>Adrenal Gland</vt:lpstr>
      <vt:lpstr>Slide 21</vt:lpstr>
      <vt:lpstr>Adrenal Gland</vt:lpstr>
      <vt:lpstr>Adrenal Gland</vt:lpstr>
      <vt:lpstr>Adrenal Cortex</vt:lpstr>
      <vt:lpstr>Zona Glomerulosa</vt:lpstr>
      <vt:lpstr>Zona Fasciculata</vt:lpstr>
      <vt:lpstr>Zona Reticularis </vt:lpstr>
      <vt:lpstr>Adrenal Cortex</vt:lpstr>
      <vt:lpstr>Medulla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Aaqib</dc:creator>
  <cp:lastModifiedBy>Dr Aaqib</cp:lastModifiedBy>
  <cp:revision>34</cp:revision>
  <dcterms:created xsi:type="dcterms:W3CDTF">2020-07-12T05:49:20Z</dcterms:created>
  <dcterms:modified xsi:type="dcterms:W3CDTF">2020-07-13T08:14:06Z</dcterms:modified>
</cp:coreProperties>
</file>