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95" r:id="rId3"/>
    <p:sldId id="296" r:id="rId4"/>
    <p:sldId id="297" r:id="rId5"/>
    <p:sldId id="298" r:id="rId6"/>
    <p:sldId id="299" r:id="rId7"/>
    <p:sldId id="300" r:id="rId8"/>
    <p:sldId id="301" r:id="rId9"/>
    <p:sldId id="302" r:id="rId10"/>
    <p:sldId id="303" r:id="rId11"/>
    <p:sldId id="304" r:id="rId12"/>
    <p:sldId id="305" r:id="rId13"/>
    <p:sldId id="306" r:id="rId14"/>
    <p:sldId id="312" r:id="rId15"/>
    <p:sldId id="318" r:id="rId16"/>
    <p:sldId id="319" r:id="rId17"/>
    <p:sldId id="320" r:id="rId18"/>
    <p:sldId id="313" r:id="rId19"/>
    <p:sldId id="307" r:id="rId20"/>
    <p:sldId id="308" r:id="rId21"/>
    <p:sldId id="309" r:id="rId22"/>
    <p:sldId id="310" r:id="rId23"/>
    <p:sldId id="314" r:id="rId24"/>
    <p:sldId id="321" r:id="rId25"/>
    <p:sldId id="322" r:id="rId26"/>
    <p:sldId id="323" r:id="rId27"/>
    <p:sldId id="315" r:id="rId28"/>
    <p:sldId id="325" r:id="rId29"/>
    <p:sldId id="326" r:id="rId30"/>
    <p:sldId id="324" r:id="rId31"/>
    <p:sldId id="316" r:id="rId32"/>
    <p:sldId id="327" r:id="rId33"/>
    <p:sldId id="328" r:id="rId34"/>
    <p:sldId id="329" r:id="rId35"/>
    <p:sldId id="330" r:id="rId36"/>
    <p:sldId id="331" r:id="rId37"/>
    <p:sldId id="332" r:id="rId38"/>
    <p:sldId id="317" r:id="rId39"/>
    <p:sldId id="333" r:id="rId40"/>
    <p:sldId id="334" r:id="rId41"/>
    <p:sldId id="335"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10C6BF-4F95-47FD-AC37-E402F9465F92}" type="datetimeFigureOut">
              <a:rPr lang="en-US" smtClean="0"/>
              <a:t>9/28/2020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C21C1C-A270-4B8C-8FAA-6BC803214E6E}" type="slidenum">
              <a:rPr lang="en-US" smtClean="0"/>
              <a:t>‹#›</a:t>
            </a:fld>
            <a:endParaRPr lang="en-US"/>
          </a:p>
        </p:txBody>
      </p:sp>
    </p:spTree>
    <p:extLst>
      <p:ext uri="{BB962C8B-B14F-4D97-AF65-F5344CB8AC3E}">
        <p14:creationId xmlns:p14="http://schemas.microsoft.com/office/powerpoint/2010/main" val="3432349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C21C1C-A270-4B8C-8FAA-6BC803214E6E}" type="slidenum">
              <a:rPr lang="en-US" smtClean="0"/>
              <a:t>1</a:t>
            </a:fld>
            <a:endParaRPr lang="en-US"/>
          </a:p>
        </p:txBody>
      </p:sp>
    </p:spTree>
    <p:extLst>
      <p:ext uri="{BB962C8B-B14F-4D97-AF65-F5344CB8AC3E}">
        <p14:creationId xmlns:p14="http://schemas.microsoft.com/office/powerpoint/2010/main" val="3824106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normAutofit/>
          </a:bodyPr>
          <a:lstStyle/>
          <a:p>
            <a:r>
              <a:rPr lang="en-US" b="1" u="sng" smtClean="0"/>
              <a:t>Introduction to ICT</a:t>
            </a:r>
            <a:endParaRPr lang="en-US" dirty="0"/>
          </a:p>
        </p:txBody>
      </p:sp>
      <p:sp>
        <p:nvSpPr>
          <p:cNvPr id="3" name="Subtitle 2"/>
          <p:cNvSpPr>
            <a:spLocks noGrp="1"/>
          </p:cNvSpPr>
          <p:nvPr>
            <p:ph type="subTitle" idx="1"/>
          </p:nvPr>
        </p:nvSpPr>
        <p:spPr>
          <a:xfrm>
            <a:off x="1219200" y="2286000"/>
            <a:ext cx="6400800" cy="3581400"/>
          </a:xfrm>
        </p:spPr>
        <p:txBody>
          <a:bodyPr>
            <a:normAutofit fontScale="62500" lnSpcReduction="20000"/>
          </a:bodyPr>
          <a:lstStyle/>
          <a:p>
            <a:pPr marL="457200" indent="-457200" algn="l">
              <a:buFont typeface="Arial" pitchFamily="34" charset="0"/>
              <a:buChar char="•"/>
            </a:pPr>
            <a:r>
              <a:rPr lang="en-US" dirty="0" smtClean="0">
                <a:solidFill>
                  <a:schemeClr val="tx1"/>
                </a:solidFill>
              </a:rPr>
              <a:t>Computer Crime</a:t>
            </a:r>
          </a:p>
          <a:p>
            <a:pPr marL="457200" indent="-457200" algn="l">
              <a:buFont typeface="Arial" pitchFamily="34" charset="0"/>
              <a:buChar char="•"/>
            </a:pPr>
            <a:r>
              <a:rPr lang="en-US" dirty="0" smtClean="0">
                <a:solidFill>
                  <a:schemeClr val="tx1"/>
                </a:solidFill>
              </a:rPr>
              <a:t>Data security</a:t>
            </a:r>
          </a:p>
          <a:p>
            <a:pPr marL="457200" indent="-457200" algn="l">
              <a:buFont typeface="Arial" pitchFamily="34" charset="0"/>
              <a:buChar char="•"/>
            </a:pPr>
            <a:r>
              <a:rPr lang="en-US" dirty="0" smtClean="0">
                <a:solidFill>
                  <a:schemeClr val="tx1"/>
                </a:solidFill>
              </a:rPr>
              <a:t>Security </a:t>
            </a:r>
            <a:r>
              <a:rPr lang="en-US" dirty="0" smtClean="0">
                <a:solidFill>
                  <a:schemeClr val="tx1"/>
                </a:solidFill>
              </a:rPr>
              <a:t>threats</a:t>
            </a:r>
          </a:p>
          <a:p>
            <a:pPr marL="457200" indent="-457200" algn="l">
              <a:buFont typeface="Arial" pitchFamily="34" charset="0"/>
              <a:buChar char="•"/>
            </a:pPr>
            <a:r>
              <a:rPr lang="en-US" dirty="0">
                <a:solidFill>
                  <a:schemeClr val="tx1"/>
                </a:solidFill>
              </a:rPr>
              <a:t>Computer virus</a:t>
            </a:r>
          </a:p>
          <a:p>
            <a:pPr marL="457200" indent="-457200" algn="l">
              <a:buFont typeface="Arial" pitchFamily="34" charset="0"/>
              <a:buChar char="•"/>
            </a:pPr>
            <a:r>
              <a:rPr lang="en-US" dirty="0" smtClean="0">
                <a:solidFill>
                  <a:schemeClr val="tx1"/>
                </a:solidFill>
              </a:rPr>
              <a:t>Worms</a:t>
            </a:r>
            <a:endParaRPr lang="en-US" dirty="0" smtClean="0">
              <a:solidFill>
                <a:schemeClr val="tx1"/>
              </a:solidFill>
            </a:endParaRPr>
          </a:p>
          <a:p>
            <a:pPr marL="457200" indent="-457200" algn="l">
              <a:buFont typeface="Arial" pitchFamily="34" charset="0"/>
              <a:buChar char="•"/>
            </a:pPr>
            <a:r>
              <a:rPr lang="en-US" dirty="0" smtClean="0">
                <a:solidFill>
                  <a:schemeClr val="tx1"/>
                </a:solidFill>
              </a:rPr>
              <a:t>Personal computer security</a:t>
            </a:r>
          </a:p>
          <a:p>
            <a:pPr marL="457200" indent="-457200" algn="l">
              <a:buFont typeface="Arial" pitchFamily="34" charset="0"/>
              <a:buChar char="•"/>
            </a:pPr>
            <a:r>
              <a:rPr lang="en-US" dirty="0" smtClean="0">
                <a:solidFill>
                  <a:schemeClr val="tx1"/>
                </a:solidFill>
              </a:rPr>
              <a:t>Backup of data</a:t>
            </a:r>
          </a:p>
          <a:p>
            <a:pPr marL="457200" indent="-457200" algn="l">
              <a:buFont typeface="Arial" pitchFamily="34" charset="0"/>
              <a:buChar char="•"/>
            </a:pPr>
            <a:r>
              <a:rPr lang="en-US" dirty="0" smtClean="0">
                <a:solidFill>
                  <a:schemeClr val="tx1"/>
                </a:solidFill>
              </a:rPr>
              <a:t>Antivirus</a:t>
            </a:r>
          </a:p>
          <a:p>
            <a:pPr marL="457200" indent="-457200" algn="l">
              <a:buFont typeface="Arial" pitchFamily="34" charset="0"/>
              <a:buChar char="•"/>
            </a:pPr>
            <a:r>
              <a:rPr lang="en-US" dirty="0" smtClean="0">
                <a:solidFill>
                  <a:schemeClr val="tx1"/>
                </a:solidFill>
              </a:rPr>
              <a:t>Data Protection Legislation</a:t>
            </a:r>
          </a:p>
          <a:p>
            <a:pPr marL="457200" indent="-457200" algn="l">
              <a:buFont typeface="Arial" pitchFamily="34" charset="0"/>
              <a:buChar char="•"/>
            </a:pPr>
            <a:r>
              <a:rPr lang="en-US" dirty="0" smtClean="0">
                <a:solidFill>
                  <a:schemeClr val="tx1"/>
                </a:solidFill>
              </a:rPr>
              <a:t>Data Protection in Pakistan</a:t>
            </a:r>
            <a:endParaRPr lang="en-US" dirty="0" smtClean="0">
              <a:solidFill>
                <a:schemeClr val="tx1"/>
              </a:solidFill>
            </a:endParaRPr>
          </a:p>
          <a:p>
            <a:pPr marL="457200" indent="-457200" algn="l">
              <a:buFont typeface="Arial" pitchFamily="34" charset="0"/>
              <a:buChar char="•"/>
            </a:pPr>
            <a:r>
              <a:rPr lang="en-US" dirty="0" smtClean="0">
                <a:solidFill>
                  <a:schemeClr val="tx1"/>
                </a:solidFill>
              </a:rPr>
              <a:t>Intellectual Property</a:t>
            </a:r>
          </a:p>
        </p:txBody>
      </p:sp>
    </p:spTree>
    <p:extLst>
      <p:ext uri="{BB962C8B-B14F-4D97-AF65-F5344CB8AC3E}">
        <p14:creationId xmlns:p14="http://schemas.microsoft.com/office/powerpoint/2010/main" val="3908807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Security Threats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Hacker:</a:t>
            </a:r>
          </a:p>
          <a:p>
            <a:pPr lvl="1" algn="just"/>
            <a:r>
              <a:rPr lang="en-US" dirty="0" smtClean="0"/>
              <a:t>A person who accesses </a:t>
            </a:r>
            <a:r>
              <a:rPr lang="en-US" dirty="0"/>
              <a:t> a computer, network and its resources </a:t>
            </a:r>
            <a:r>
              <a:rPr lang="en-US" dirty="0" smtClean="0"/>
              <a:t>illegally is known as hacker.</a:t>
            </a:r>
          </a:p>
          <a:p>
            <a:pPr lvl="1" algn="just"/>
            <a:r>
              <a:rPr lang="en-US" dirty="0" smtClean="0"/>
              <a:t>Hackers are computer experts and user their computer knowledge for negative purpose.</a:t>
            </a:r>
          </a:p>
          <a:p>
            <a:pPr lvl="1" algn="just"/>
            <a:r>
              <a:rPr lang="en-US" dirty="0" smtClean="0"/>
              <a:t>Hackers may steal</a:t>
            </a:r>
          </a:p>
          <a:p>
            <a:pPr lvl="2" algn="just"/>
            <a:r>
              <a:rPr lang="en-US" dirty="0" smtClean="0"/>
              <a:t>Information of clients or customers.</a:t>
            </a:r>
          </a:p>
          <a:p>
            <a:pPr lvl="2" algn="just"/>
            <a:r>
              <a:rPr lang="en-US" dirty="0" smtClean="0"/>
              <a:t>Credit card details</a:t>
            </a:r>
          </a:p>
          <a:p>
            <a:pPr lvl="2" algn="just"/>
            <a:r>
              <a:rPr lang="en-US" dirty="0" smtClean="0"/>
              <a:t>Passwords to access computers illegally</a:t>
            </a:r>
          </a:p>
          <a:p>
            <a:pPr lvl="2" algn="just"/>
            <a:r>
              <a:rPr lang="en-US" dirty="0" smtClean="0"/>
              <a:t>Email passwords to use email account without user’s knowledge</a:t>
            </a:r>
          </a:p>
          <a:p>
            <a:pPr lvl="2" algn="just"/>
            <a:endParaRPr lang="en-US" dirty="0"/>
          </a:p>
        </p:txBody>
      </p:sp>
    </p:spTree>
    <p:extLst>
      <p:ext uri="{BB962C8B-B14F-4D97-AF65-F5344CB8AC3E}">
        <p14:creationId xmlns:p14="http://schemas.microsoft.com/office/powerpoint/2010/main" val="2319738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Security Threats</a:t>
            </a:r>
            <a:endParaRPr lang="en-US" dirty="0"/>
          </a:p>
        </p:txBody>
      </p:sp>
      <p:sp>
        <p:nvSpPr>
          <p:cNvPr id="3" name="Content Placeholder 2"/>
          <p:cNvSpPr>
            <a:spLocks noGrp="1"/>
          </p:cNvSpPr>
          <p:nvPr>
            <p:ph idx="1"/>
          </p:nvPr>
        </p:nvSpPr>
        <p:spPr/>
        <p:txBody>
          <a:bodyPr/>
          <a:lstStyle/>
          <a:p>
            <a:pPr algn="just"/>
            <a:r>
              <a:rPr lang="en-US" b="1" dirty="0" smtClean="0"/>
              <a:t>Hardware Theft and Vandalism:</a:t>
            </a:r>
          </a:p>
          <a:p>
            <a:pPr lvl="1" algn="just"/>
            <a:r>
              <a:rPr lang="en-US" dirty="0"/>
              <a:t>H</a:t>
            </a:r>
            <a:r>
              <a:rPr lang="en-US" dirty="0" smtClean="0"/>
              <a:t>ardware theft is a process of stealing the hardware equipment such as hard disk or monitor.</a:t>
            </a:r>
          </a:p>
          <a:p>
            <a:pPr lvl="1" algn="just"/>
            <a:r>
              <a:rPr lang="en-US" dirty="0" smtClean="0"/>
              <a:t>Hardware vandalism is the process of defacing the hardware equipment, e.g. an employee in an organization may damage the keyboard and cut the wires etc.</a:t>
            </a:r>
            <a:endParaRPr lang="en-US" dirty="0"/>
          </a:p>
        </p:txBody>
      </p:sp>
    </p:spTree>
    <p:extLst>
      <p:ext uri="{BB962C8B-B14F-4D97-AF65-F5344CB8AC3E}">
        <p14:creationId xmlns:p14="http://schemas.microsoft.com/office/powerpoint/2010/main" val="1619064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Security Threats</a:t>
            </a:r>
            <a:endParaRPr lang="en-US" dirty="0"/>
          </a:p>
        </p:txBody>
      </p:sp>
      <p:sp>
        <p:nvSpPr>
          <p:cNvPr id="3" name="Content Placeholder 2"/>
          <p:cNvSpPr>
            <a:spLocks noGrp="1"/>
          </p:cNvSpPr>
          <p:nvPr>
            <p:ph idx="1"/>
          </p:nvPr>
        </p:nvSpPr>
        <p:spPr/>
        <p:txBody>
          <a:bodyPr>
            <a:normAutofit lnSpcReduction="10000"/>
          </a:bodyPr>
          <a:lstStyle/>
          <a:p>
            <a:pPr algn="just"/>
            <a:r>
              <a:rPr lang="en-US" b="1" dirty="0" smtClean="0"/>
              <a:t>Software Theft:</a:t>
            </a:r>
          </a:p>
          <a:p>
            <a:pPr lvl="1" algn="just"/>
            <a:r>
              <a:rPr lang="en-US" dirty="0" smtClean="0"/>
              <a:t>Software theft means that a person can steal software media, erase software program or copy it without permission</a:t>
            </a:r>
          </a:p>
          <a:p>
            <a:pPr algn="just"/>
            <a:r>
              <a:rPr lang="en-US" b="1" dirty="0" smtClean="0"/>
              <a:t>Information Theft:</a:t>
            </a:r>
          </a:p>
          <a:p>
            <a:pPr lvl="1" algn="just"/>
            <a:r>
              <a:rPr lang="en-US" dirty="0" smtClean="0"/>
              <a:t>Information theft  is a process of stealing personal or confidential information.</a:t>
            </a:r>
          </a:p>
          <a:p>
            <a:pPr lvl="1" algn="just"/>
            <a:r>
              <a:rPr lang="en-US" dirty="0" smtClean="0"/>
              <a:t>The stolen information can further be used for illegal activities e.g. stealing credit card details and use it for online shopping.</a:t>
            </a:r>
            <a:endParaRPr lang="en-US" dirty="0"/>
          </a:p>
        </p:txBody>
      </p:sp>
    </p:spTree>
    <p:extLst>
      <p:ext uri="{BB962C8B-B14F-4D97-AF65-F5344CB8AC3E}">
        <p14:creationId xmlns:p14="http://schemas.microsoft.com/office/powerpoint/2010/main" val="835586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Security Threats</a:t>
            </a:r>
            <a:endParaRPr lang="en-US" dirty="0"/>
          </a:p>
        </p:txBody>
      </p:sp>
      <p:sp>
        <p:nvSpPr>
          <p:cNvPr id="3" name="Content Placeholder 2"/>
          <p:cNvSpPr>
            <a:spLocks noGrp="1"/>
          </p:cNvSpPr>
          <p:nvPr>
            <p:ph idx="1"/>
          </p:nvPr>
        </p:nvSpPr>
        <p:spPr/>
        <p:txBody>
          <a:bodyPr>
            <a:normAutofit lnSpcReduction="10000"/>
          </a:bodyPr>
          <a:lstStyle/>
          <a:p>
            <a:pPr algn="just"/>
            <a:r>
              <a:rPr lang="en-US" b="1" dirty="0" smtClean="0"/>
              <a:t>System failure:</a:t>
            </a:r>
          </a:p>
          <a:p>
            <a:pPr lvl="1" algn="just"/>
            <a:r>
              <a:rPr lang="en-US" dirty="0" smtClean="0"/>
              <a:t>System failure is an important security threat and it occurs when the system does not function properly for longer time.</a:t>
            </a:r>
          </a:p>
          <a:p>
            <a:pPr lvl="1" algn="just"/>
            <a:r>
              <a:rPr lang="en-US" dirty="0" smtClean="0"/>
              <a:t>System failure may further cause loss of data, software and hardware.</a:t>
            </a:r>
          </a:p>
          <a:p>
            <a:pPr lvl="1" algn="just"/>
            <a:r>
              <a:rPr lang="en-US" dirty="0" smtClean="0"/>
              <a:t>It occurs due to various reasons</a:t>
            </a:r>
          </a:p>
          <a:p>
            <a:pPr lvl="2" algn="just"/>
            <a:r>
              <a:rPr lang="en-US" dirty="0" smtClean="0"/>
              <a:t>Obsolete hardware</a:t>
            </a:r>
          </a:p>
          <a:p>
            <a:pPr lvl="2" algn="just"/>
            <a:r>
              <a:rPr lang="en-US" dirty="0" smtClean="0"/>
              <a:t>Natural disaster such as flood, fire or storm</a:t>
            </a:r>
          </a:p>
          <a:p>
            <a:pPr lvl="2" algn="just"/>
            <a:r>
              <a:rPr lang="en-US" dirty="0" smtClean="0"/>
              <a:t>Fluctuation in power supply</a:t>
            </a:r>
            <a:endParaRPr lang="en-US" dirty="0"/>
          </a:p>
        </p:txBody>
      </p:sp>
    </p:spTree>
    <p:extLst>
      <p:ext uri="{BB962C8B-B14F-4D97-AF65-F5344CB8AC3E}">
        <p14:creationId xmlns:p14="http://schemas.microsoft.com/office/powerpoint/2010/main" val="633136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Computer Virus</a:t>
            </a:r>
            <a:endParaRPr lang="en-US" b="1" u="sng" dirty="0"/>
          </a:p>
        </p:txBody>
      </p:sp>
      <p:sp>
        <p:nvSpPr>
          <p:cNvPr id="3" name="Content Placeholder 2"/>
          <p:cNvSpPr>
            <a:spLocks noGrp="1"/>
          </p:cNvSpPr>
          <p:nvPr>
            <p:ph idx="1"/>
          </p:nvPr>
        </p:nvSpPr>
        <p:spPr/>
        <p:txBody>
          <a:bodyPr/>
          <a:lstStyle/>
          <a:p>
            <a:pPr algn="just"/>
            <a:r>
              <a:rPr lang="en-US" dirty="0" smtClean="0"/>
              <a:t>A computer virus is a program that may disturb the normal working of a computer system.</a:t>
            </a:r>
          </a:p>
          <a:p>
            <a:pPr algn="just"/>
            <a:r>
              <a:rPr lang="en-US" dirty="0" smtClean="0"/>
              <a:t>Virus attaches itself to files stored in flash drives, email attachments and hard disk.</a:t>
            </a:r>
          </a:p>
          <a:p>
            <a:pPr algn="just"/>
            <a:r>
              <a:rPr lang="en-US" dirty="0" smtClean="0"/>
              <a:t>A file containing a virus is called an infected file and when it is copied to a computer, virus is also copied to the computer.</a:t>
            </a:r>
            <a:endParaRPr lang="en-US" dirty="0"/>
          </a:p>
        </p:txBody>
      </p:sp>
    </p:spTree>
    <p:extLst>
      <p:ext uri="{BB962C8B-B14F-4D97-AF65-F5344CB8AC3E}">
        <p14:creationId xmlns:p14="http://schemas.microsoft.com/office/powerpoint/2010/main" val="2904133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Computer Virus</a:t>
            </a:r>
            <a:endParaRPr lang="en-US" dirty="0"/>
          </a:p>
        </p:txBody>
      </p:sp>
      <p:sp>
        <p:nvSpPr>
          <p:cNvPr id="3" name="Content Placeholder 2"/>
          <p:cNvSpPr>
            <a:spLocks noGrp="1"/>
          </p:cNvSpPr>
          <p:nvPr>
            <p:ph idx="1"/>
          </p:nvPr>
        </p:nvSpPr>
        <p:spPr/>
        <p:txBody>
          <a:bodyPr/>
          <a:lstStyle/>
          <a:p>
            <a:pPr algn="just"/>
            <a:r>
              <a:rPr lang="en-US" dirty="0" smtClean="0"/>
              <a:t>Computer viruses can not damage hardware but they can cause many damages to computer system.</a:t>
            </a:r>
          </a:p>
          <a:p>
            <a:pPr algn="just"/>
            <a:r>
              <a:rPr lang="en-US" dirty="0" smtClean="0"/>
              <a:t>A computer virus can</a:t>
            </a:r>
          </a:p>
          <a:p>
            <a:pPr lvl="1" algn="just"/>
            <a:r>
              <a:rPr lang="en-US" dirty="0" smtClean="0"/>
              <a:t>Damage data or software</a:t>
            </a:r>
          </a:p>
          <a:p>
            <a:pPr lvl="1" algn="just"/>
            <a:r>
              <a:rPr lang="en-US" dirty="0" smtClean="0"/>
              <a:t>Delete some or all of the files</a:t>
            </a:r>
          </a:p>
          <a:p>
            <a:pPr lvl="1" algn="just"/>
            <a:r>
              <a:rPr lang="en-US" dirty="0" smtClean="0"/>
              <a:t>Destroy all data by formatting hard disk</a:t>
            </a:r>
          </a:p>
          <a:p>
            <a:pPr lvl="1" algn="just"/>
            <a:r>
              <a:rPr lang="en-US" dirty="0" smtClean="0"/>
              <a:t>Display a false message every few times.</a:t>
            </a:r>
          </a:p>
          <a:p>
            <a:pPr lvl="1" algn="just"/>
            <a:endParaRPr lang="en-US" dirty="0"/>
          </a:p>
        </p:txBody>
      </p:sp>
    </p:spTree>
    <p:extLst>
      <p:ext uri="{BB962C8B-B14F-4D97-AF65-F5344CB8AC3E}">
        <p14:creationId xmlns:p14="http://schemas.microsoft.com/office/powerpoint/2010/main" val="3164789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Computer </a:t>
            </a:r>
            <a:r>
              <a:rPr lang="en-US" b="1" u="sng" dirty="0" smtClean="0"/>
              <a:t>Virus: Causes</a:t>
            </a:r>
            <a:endParaRPr lang="en-US" dirty="0"/>
          </a:p>
        </p:txBody>
      </p:sp>
      <p:sp>
        <p:nvSpPr>
          <p:cNvPr id="3" name="Content Placeholder 2"/>
          <p:cNvSpPr>
            <a:spLocks noGrp="1"/>
          </p:cNvSpPr>
          <p:nvPr>
            <p:ph idx="1"/>
          </p:nvPr>
        </p:nvSpPr>
        <p:spPr/>
        <p:txBody>
          <a:bodyPr/>
          <a:lstStyle/>
          <a:p>
            <a:pPr algn="just"/>
            <a:r>
              <a:rPr lang="en-US" dirty="0" smtClean="0"/>
              <a:t>A virus is spread on different computers due to following reasons</a:t>
            </a:r>
          </a:p>
          <a:p>
            <a:pPr lvl="1" algn="just"/>
            <a:r>
              <a:rPr lang="en-US" dirty="0" smtClean="0"/>
              <a:t>Infected flash drives or disks</a:t>
            </a:r>
          </a:p>
          <a:p>
            <a:pPr lvl="1" algn="just"/>
            <a:r>
              <a:rPr lang="en-US" dirty="0" smtClean="0"/>
              <a:t>Email attachments</a:t>
            </a:r>
          </a:p>
          <a:p>
            <a:pPr lvl="1" algn="just"/>
            <a:r>
              <a:rPr lang="en-US" dirty="0" smtClean="0"/>
              <a:t>Insecure websites</a:t>
            </a:r>
          </a:p>
          <a:p>
            <a:pPr lvl="1" algn="just"/>
            <a:r>
              <a:rPr lang="en-US" dirty="0" smtClean="0"/>
              <a:t>Networks</a:t>
            </a:r>
          </a:p>
          <a:p>
            <a:pPr lvl="1" algn="just"/>
            <a:r>
              <a:rPr lang="en-US" dirty="0" smtClean="0"/>
              <a:t>Pirated software</a:t>
            </a:r>
          </a:p>
        </p:txBody>
      </p:sp>
    </p:spTree>
    <p:extLst>
      <p:ext uri="{BB962C8B-B14F-4D97-AF65-F5344CB8AC3E}">
        <p14:creationId xmlns:p14="http://schemas.microsoft.com/office/powerpoint/2010/main" val="4205194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Computer </a:t>
            </a:r>
            <a:r>
              <a:rPr lang="en-US" b="1" u="sng" dirty="0" smtClean="0"/>
              <a:t>Virus: Protection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 computer system can b protected from viruses by following these precautions</a:t>
            </a:r>
          </a:p>
          <a:p>
            <a:pPr lvl="1" algn="just"/>
            <a:r>
              <a:rPr lang="en-US" dirty="0" smtClean="0"/>
              <a:t>Install latest anti-virus</a:t>
            </a:r>
          </a:p>
          <a:p>
            <a:pPr lvl="1" algn="just"/>
            <a:r>
              <a:rPr lang="en-US" dirty="0" smtClean="0"/>
              <a:t>Upgrade antivirus regularly</a:t>
            </a:r>
          </a:p>
          <a:p>
            <a:pPr lvl="1" algn="just"/>
            <a:r>
              <a:rPr lang="en-US" dirty="0" smtClean="0"/>
              <a:t>Scan flash drive before use</a:t>
            </a:r>
          </a:p>
          <a:p>
            <a:pPr lvl="1" algn="just"/>
            <a:r>
              <a:rPr lang="en-US" dirty="0" smtClean="0"/>
              <a:t>Do not open junk or unknown emails</a:t>
            </a:r>
          </a:p>
          <a:p>
            <a:pPr lvl="1" algn="just"/>
            <a:r>
              <a:rPr lang="en-US" dirty="0" smtClean="0"/>
              <a:t>Do not install pirated software</a:t>
            </a:r>
          </a:p>
          <a:p>
            <a:pPr lvl="1" algn="just"/>
            <a:r>
              <a:rPr lang="en-US" dirty="0" smtClean="0"/>
              <a:t>Freeware and shareware software normally contain viruses, so check the software before using it.</a:t>
            </a:r>
            <a:endParaRPr lang="en-US" dirty="0"/>
          </a:p>
        </p:txBody>
      </p:sp>
    </p:spTree>
    <p:extLst>
      <p:ext uri="{BB962C8B-B14F-4D97-AF65-F5344CB8AC3E}">
        <p14:creationId xmlns:p14="http://schemas.microsoft.com/office/powerpoint/2010/main" val="916353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Worms</a:t>
            </a:r>
            <a:endParaRPr lang="en-US" b="1" u="sng" dirty="0"/>
          </a:p>
        </p:txBody>
      </p:sp>
      <p:sp>
        <p:nvSpPr>
          <p:cNvPr id="3" name="Content Placeholder 2"/>
          <p:cNvSpPr>
            <a:spLocks noGrp="1"/>
          </p:cNvSpPr>
          <p:nvPr>
            <p:ph idx="1"/>
          </p:nvPr>
        </p:nvSpPr>
        <p:spPr/>
        <p:txBody>
          <a:bodyPr/>
          <a:lstStyle/>
          <a:p>
            <a:pPr algn="just"/>
            <a:r>
              <a:rPr lang="en-US" dirty="0" smtClean="0"/>
              <a:t>A worm is a program that copies itself repeatedly in memory or disk until no space is left there and computer may stop working in this situation.</a:t>
            </a:r>
          </a:p>
          <a:p>
            <a:pPr algn="just"/>
            <a:r>
              <a:rPr lang="en-US" dirty="0" smtClean="0"/>
              <a:t>Worms spreads from one computer to another computer through networks.</a:t>
            </a:r>
          </a:p>
          <a:p>
            <a:pPr algn="just"/>
            <a:r>
              <a:rPr lang="en-US" dirty="0" smtClean="0"/>
              <a:t>Some examples of worms are SQL Slammer, The Blaster Worm, One-Half and cascade.</a:t>
            </a:r>
            <a:endParaRPr lang="en-US" dirty="0"/>
          </a:p>
        </p:txBody>
      </p:sp>
    </p:spTree>
    <p:extLst>
      <p:ext uri="{BB962C8B-B14F-4D97-AF65-F5344CB8AC3E}">
        <p14:creationId xmlns:p14="http://schemas.microsoft.com/office/powerpoint/2010/main" val="1156483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Personal Computer security</a:t>
            </a:r>
            <a:endParaRPr lang="en-US" b="1" u="sng" dirty="0"/>
          </a:p>
        </p:txBody>
      </p:sp>
      <p:sp>
        <p:nvSpPr>
          <p:cNvPr id="3" name="Content Placeholder 2"/>
          <p:cNvSpPr>
            <a:spLocks noGrp="1"/>
          </p:cNvSpPr>
          <p:nvPr>
            <p:ph idx="1"/>
          </p:nvPr>
        </p:nvSpPr>
        <p:spPr/>
        <p:txBody>
          <a:bodyPr/>
          <a:lstStyle/>
          <a:p>
            <a:pPr algn="just"/>
            <a:r>
              <a:rPr lang="en-US" b="1" dirty="0" smtClean="0"/>
              <a:t>Avoid extreme conditions:</a:t>
            </a:r>
            <a:r>
              <a:rPr lang="en-US" dirty="0" smtClean="0"/>
              <a:t> The computer system should not be placed in extreme conditions, it should be safe from direct sun, rain and extreme temperature.</a:t>
            </a:r>
          </a:p>
          <a:p>
            <a:pPr algn="just"/>
            <a:r>
              <a:rPr lang="en-US" b="1" dirty="0" smtClean="0"/>
              <a:t>Avoid virus:</a:t>
            </a:r>
            <a:r>
              <a:rPr lang="en-US" dirty="0" smtClean="0"/>
              <a:t> Antivirus software must be installed on the computer and must be updated regularly.</a:t>
            </a:r>
          </a:p>
        </p:txBody>
      </p:sp>
    </p:spTree>
    <p:extLst>
      <p:ext uri="{BB962C8B-B14F-4D97-AF65-F5344CB8AC3E}">
        <p14:creationId xmlns:p14="http://schemas.microsoft.com/office/powerpoint/2010/main" val="4002229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Computer Crime</a:t>
            </a:r>
            <a:endParaRPr lang="en-US" b="1" u="sng" dirty="0"/>
          </a:p>
        </p:txBody>
      </p:sp>
      <p:sp>
        <p:nvSpPr>
          <p:cNvPr id="3" name="Content Placeholder 2"/>
          <p:cNvSpPr>
            <a:spLocks noGrp="1"/>
          </p:cNvSpPr>
          <p:nvPr>
            <p:ph idx="1"/>
          </p:nvPr>
        </p:nvSpPr>
        <p:spPr/>
        <p:txBody>
          <a:bodyPr/>
          <a:lstStyle/>
          <a:p>
            <a:pPr algn="just"/>
            <a:r>
              <a:rPr lang="en-US" dirty="0" smtClean="0"/>
              <a:t>A type of crime in which a computer is either the target or the tool for an illegal activity is called computer crime.</a:t>
            </a:r>
          </a:p>
          <a:p>
            <a:pPr algn="just"/>
            <a:r>
              <a:rPr lang="en-US" dirty="0" smtClean="0"/>
              <a:t>A type of crime that refers to an illegal act involving the internet is called cyber crime.</a:t>
            </a:r>
          </a:p>
          <a:p>
            <a:pPr algn="just"/>
            <a:r>
              <a:rPr lang="en-US" dirty="0" smtClean="0"/>
              <a:t>It usually involves stealing, using  or selling someone else’s data.</a:t>
            </a:r>
            <a:endParaRPr lang="en-US" dirty="0"/>
          </a:p>
        </p:txBody>
      </p:sp>
    </p:spTree>
    <p:extLst>
      <p:ext uri="{BB962C8B-B14F-4D97-AF65-F5344CB8AC3E}">
        <p14:creationId xmlns:p14="http://schemas.microsoft.com/office/powerpoint/2010/main" val="1423646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Personal Computer security</a:t>
            </a:r>
            <a:endParaRPr lang="en-US" dirty="0"/>
          </a:p>
        </p:txBody>
      </p:sp>
      <p:sp>
        <p:nvSpPr>
          <p:cNvPr id="3" name="Content Placeholder 2"/>
          <p:cNvSpPr>
            <a:spLocks noGrp="1"/>
          </p:cNvSpPr>
          <p:nvPr>
            <p:ph idx="1"/>
          </p:nvPr>
        </p:nvSpPr>
        <p:spPr/>
        <p:txBody>
          <a:bodyPr>
            <a:normAutofit lnSpcReduction="10000"/>
          </a:bodyPr>
          <a:lstStyle/>
          <a:p>
            <a:pPr algn="just"/>
            <a:r>
              <a:rPr lang="en-US" b="1" dirty="0" smtClean="0"/>
              <a:t>Firewall: </a:t>
            </a:r>
          </a:p>
          <a:p>
            <a:pPr lvl="1" algn="just"/>
            <a:r>
              <a:rPr lang="en-US" dirty="0" smtClean="0"/>
              <a:t>A firewall is a set combination of hardware and software that prevents unauthorized access to a network. </a:t>
            </a:r>
          </a:p>
          <a:p>
            <a:pPr lvl="1" algn="just"/>
            <a:r>
              <a:rPr lang="en-US" dirty="0" smtClean="0"/>
              <a:t>It works between an organization’s internal network and the internet. </a:t>
            </a:r>
          </a:p>
          <a:p>
            <a:pPr lvl="1" algn="just"/>
            <a:r>
              <a:rPr lang="en-US" dirty="0" smtClean="0"/>
              <a:t>It protects data, information and storage media from unauthorized access. </a:t>
            </a:r>
          </a:p>
          <a:p>
            <a:pPr lvl="1" algn="just"/>
            <a:r>
              <a:rPr lang="en-US" dirty="0" smtClean="0"/>
              <a:t>It can also be used to stop internal users from accessing certain sites.</a:t>
            </a:r>
            <a:endParaRPr lang="en-US" dirty="0"/>
          </a:p>
        </p:txBody>
      </p:sp>
    </p:spTree>
    <p:extLst>
      <p:ext uri="{BB962C8B-B14F-4D97-AF65-F5344CB8AC3E}">
        <p14:creationId xmlns:p14="http://schemas.microsoft.com/office/powerpoint/2010/main" val="4279186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Personal Computer security</a:t>
            </a:r>
            <a:endParaRPr lang="en-US" dirty="0"/>
          </a:p>
        </p:txBody>
      </p:sp>
      <p:sp>
        <p:nvSpPr>
          <p:cNvPr id="3" name="Content Placeholder 2"/>
          <p:cNvSpPr>
            <a:spLocks noGrp="1"/>
          </p:cNvSpPr>
          <p:nvPr>
            <p:ph idx="1"/>
          </p:nvPr>
        </p:nvSpPr>
        <p:spPr/>
        <p:txBody>
          <a:bodyPr/>
          <a:lstStyle/>
          <a:p>
            <a:pPr algn="just"/>
            <a:r>
              <a:rPr lang="en-US" b="1" dirty="0" smtClean="0"/>
              <a:t>Passwords:</a:t>
            </a:r>
          </a:p>
          <a:p>
            <a:pPr lvl="1" algn="just"/>
            <a:r>
              <a:rPr lang="en-US" dirty="0" smtClean="0"/>
              <a:t>Password is a secret word that is used to protect a computer system or program.</a:t>
            </a:r>
          </a:p>
          <a:p>
            <a:pPr lvl="1" algn="just"/>
            <a:r>
              <a:rPr lang="en-US" dirty="0" smtClean="0"/>
              <a:t>The user has to type the password to access the computer system, therefore the system can be accessed only by the person who knows the password.</a:t>
            </a:r>
          </a:p>
          <a:p>
            <a:pPr lvl="1" algn="just"/>
            <a:r>
              <a:rPr lang="en-US" dirty="0" smtClean="0"/>
              <a:t>So the computer and the data stored on it will be safe and protected.</a:t>
            </a:r>
            <a:endParaRPr lang="en-US" dirty="0"/>
          </a:p>
        </p:txBody>
      </p:sp>
    </p:spTree>
    <p:extLst>
      <p:ext uri="{BB962C8B-B14F-4D97-AF65-F5344CB8AC3E}">
        <p14:creationId xmlns:p14="http://schemas.microsoft.com/office/powerpoint/2010/main" val="1490009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Personal Computer security</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Encryption:</a:t>
            </a:r>
          </a:p>
          <a:p>
            <a:pPr lvl="1" algn="just"/>
            <a:r>
              <a:rPr lang="en-US" dirty="0" smtClean="0"/>
              <a:t>Encryption is a process of encoding data so that only authorized user may understand and use it.</a:t>
            </a:r>
          </a:p>
          <a:p>
            <a:pPr lvl="1" algn="just"/>
            <a:r>
              <a:rPr lang="en-US" dirty="0" smtClean="0"/>
              <a:t>Some strong encryption should be used to protect important files.</a:t>
            </a:r>
          </a:p>
          <a:p>
            <a:pPr algn="just"/>
            <a:r>
              <a:rPr lang="en-US" b="1" dirty="0" smtClean="0"/>
              <a:t>Backup:</a:t>
            </a:r>
          </a:p>
          <a:p>
            <a:pPr lvl="1" algn="just"/>
            <a:r>
              <a:rPr lang="en-US" dirty="0" smtClean="0"/>
              <a:t>An additional copy of data or information stored on secondary storage media is called backup.</a:t>
            </a:r>
          </a:p>
          <a:p>
            <a:pPr lvl="1" algn="just"/>
            <a:r>
              <a:rPr lang="en-US" dirty="0" smtClean="0"/>
              <a:t>It is very important to take backup of data regularly and store it at a safe and protected place.</a:t>
            </a:r>
            <a:endParaRPr lang="en-US" dirty="0"/>
          </a:p>
        </p:txBody>
      </p:sp>
    </p:spTree>
    <p:extLst>
      <p:ext uri="{BB962C8B-B14F-4D97-AF65-F5344CB8AC3E}">
        <p14:creationId xmlns:p14="http://schemas.microsoft.com/office/powerpoint/2010/main" val="4089644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Backup of Data</a:t>
            </a:r>
            <a:endParaRPr lang="en-US" b="1" u="sng" dirty="0"/>
          </a:p>
        </p:txBody>
      </p:sp>
      <p:sp>
        <p:nvSpPr>
          <p:cNvPr id="3" name="Content Placeholder 2"/>
          <p:cNvSpPr>
            <a:spLocks noGrp="1"/>
          </p:cNvSpPr>
          <p:nvPr>
            <p:ph idx="1"/>
          </p:nvPr>
        </p:nvSpPr>
        <p:spPr/>
        <p:txBody>
          <a:bodyPr/>
          <a:lstStyle/>
          <a:p>
            <a:pPr algn="just"/>
            <a:r>
              <a:rPr lang="en-US" dirty="0" smtClean="0"/>
              <a:t>An additional copy of data or information stored on secondary storage media is called the backup of data.</a:t>
            </a:r>
          </a:p>
          <a:p>
            <a:pPr algn="just"/>
            <a:r>
              <a:rPr lang="en-US" dirty="0" smtClean="0"/>
              <a:t>The common media for backup are USB flash drives, magnetic tape, CD and external hard disk.</a:t>
            </a:r>
          </a:p>
          <a:p>
            <a:pPr algn="just"/>
            <a:endParaRPr lang="en-US" dirty="0"/>
          </a:p>
        </p:txBody>
      </p:sp>
    </p:spTree>
    <p:extLst>
      <p:ext uri="{BB962C8B-B14F-4D97-AF65-F5344CB8AC3E}">
        <p14:creationId xmlns:p14="http://schemas.microsoft.com/office/powerpoint/2010/main" val="3823107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Backup of </a:t>
            </a:r>
            <a:r>
              <a:rPr lang="en-US" b="1" u="sng" dirty="0" smtClean="0"/>
              <a:t>Data: Purpose</a:t>
            </a:r>
            <a:endParaRPr lang="en-US" dirty="0"/>
          </a:p>
        </p:txBody>
      </p:sp>
      <p:sp>
        <p:nvSpPr>
          <p:cNvPr id="3" name="Content Placeholder 2"/>
          <p:cNvSpPr>
            <a:spLocks noGrp="1"/>
          </p:cNvSpPr>
          <p:nvPr>
            <p:ph idx="1"/>
          </p:nvPr>
        </p:nvSpPr>
        <p:spPr/>
        <p:txBody>
          <a:bodyPr/>
          <a:lstStyle/>
          <a:p>
            <a:pPr algn="just"/>
            <a:r>
              <a:rPr lang="en-US" dirty="0" smtClean="0"/>
              <a:t>An important file can be deleted accidentally.</a:t>
            </a:r>
          </a:p>
          <a:p>
            <a:pPr algn="just"/>
            <a:r>
              <a:rPr lang="en-US" dirty="0" smtClean="0"/>
              <a:t>The user may overwrite a part or whole of an existing file.</a:t>
            </a:r>
          </a:p>
          <a:p>
            <a:pPr algn="just"/>
            <a:r>
              <a:rPr lang="en-US" dirty="0" smtClean="0"/>
              <a:t>A mechanical failure in the computer may result in loss of data.</a:t>
            </a:r>
          </a:p>
          <a:p>
            <a:pPr algn="just"/>
            <a:r>
              <a:rPr lang="en-US" dirty="0" smtClean="0"/>
              <a:t>A virus may damage the data.</a:t>
            </a:r>
          </a:p>
          <a:p>
            <a:pPr algn="just"/>
            <a:r>
              <a:rPr lang="en-US" dirty="0" smtClean="0"/>
              <a:t>The computer system may be damaged due to fire or power failure.</a:t>
            </a:r>
            <a:endParaRPr lang="en-US" dirty="0"/>
          </a:p>
        </p:txBody>
      </p:sp>
    </p:spTree>
    <p:extLst>
      <p:ext uri="{BB962C8B-B14F-4D97-AF65-F5344CB8AC3E}">
        <p14:creationId xmlns:p14="http://schemas.microsoft.com/office/powerpoint/2010/main" val="1120361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Backup of </a:t>
            </a:r>
            <a:r>
              <a:rPr lang="en-US" b="1" u="sng" dirty="0" smtClean="0"/>
              <a:t>Data: Types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Two ways to take the backup of data are</a:t>
            </a:r>
          </a:p>
          <a:p>
            <a:pPr lvl="1" algn="just"/>
            <a:r>
              <a:rPr lang="en-US" dirty="0" smtClean="0"/>
              <a:t>Complete backup</a:t>
            </a:r>
          </a:p>
          <a:p>
            <a:pPr lvl="1" algn="just"/>
            <a:r>
              <a:rPr lang="en-US" dirty="0" smtClean="0"/>
              <a:t>Incremental backup</a:t>
            </a:r>
          </a:p>
          <a:p>
            <a:pPr algn="just"/>
            <a:r>
              <a:rPr lang="en-US" b="1" dirty="0" smtClean="0"/>
              <a:t>Complete backup</a:t>
            </a:r>
            <a:r>
              <a:rPr lang="en-US" dirty="0" smtClean="0"/>
              <a:t> is the backup of all data on the hard disk.</a:t>
            </a:r>
          </a:p>
          <a:p>
            <a:pPr algn="just"/>
            <a:r>
              <a:rPr lang="en-US" dirty="0" smtClean="0"/>
              <a:t>Advantage of this backup is that entire hard disk is backed-up and whole data can be restored.</a:t>
            </a:r>
          </a:p>
          <a:p>
            <a:pPr algn="just"/>
            <a:r>
              <a:rPr lang="en-US" dirty="0" smtClean="0"/>
              <a:t>It takes more time and storage capacity.</a:t>
            </a:r>
          </a:p>
          <a:p>
            <a:pPr algn="just"/>
            <a:endParaRPr lang="en-US" dirty="0"/>
          </a:p>
        </p:txBody>
      </p:sp>
    </p:spTree>
    <p:extLst>
      <p:ext uri="{BB962C8B-B14F-4D97-AF65-F5344CB8AC3E}">
        <p14:creationId xmlns:p14="http://schemas.microsoft.com/office/powerpoint/2010/main" val="4156660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Backup of Data: Types</a:t>
            </a:r>
            <a:endParaRPr lang="en-US" dirty="0"/>
          </a:p>
        </p:txBody>
      </p:sp>
      <p:sp>
        <p:nvSpPr>
          <p:cNvPr id="3" name="Content Placeholder 2"/>
          <p:cNvSpPr>
            <a:spLocks noGrp="1"/>
          </p:cNvSpPr>
          <p:nvPr>
            <p:ph idx="1"/>
          </p:nvPr>
        </p:nvSpPr>
        <p:spPr/>
        <p:txBody>
          <a:bodyPr/>
          <a:lstStyle/>
          <a:p>
            <a:pPr algn="just"/>
            <a:r>
              <a:rPr lang="en-US" dirty="0" smtClean="0"/>
              <a:t>Incremental backup creates a copy of only the data that is newly created or modified since the last backup.</a:t>
            </a:r>
          </a:p>
          <a:p>
            <a:pPr algn="just"/>
            <a:r>
              <a:rPr lang="en-US" dirty="0" smtClean="0"/>
              <a:t>This process is performed automatically in some software.</a:t>
            </a:r>
          </a:p>
          <a:p>
            <a:pPr algn="just"/>
            <a:r>
              <a:rPr lang="en-US" dirty="0" smtClean="0"/>
              <a:t>In this type, entire disk is not copied so it takes less time and space.</a:t>
            </a:r>
            <a:endParaRPr lang="en-US" dirty="0"/>
          </a:p>
        </p:txBody>
      </p:sp>
    </p:spTree>
    <p:extLst>
      <p:ext uri="{BB962C8B-B14F-4D97-AF65-F5344CB8AC3E}">
        <p14:creationId xmlns:p14="http://schemas.microsoft.com/office/powerpoint/2010/main" val="876911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Antivirus</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Antivirus software is used to detect and remove viruses, worms and adware etc.</a:t>
            </a:r>
          </a:p>
          <a:p>
            <a:pPr algn="just"/>
            <a:r>
              <a:rPr lang="en-US" dirty="0" smtClean="0"/>
              <a:t>It contains information about different known viruses.</a:t>
            </a:r>
          </a:p>
          <a:p>
            <a:pPr algn="just"/>
            <a:r>
              <a:rPr lang="en-US" dirty="0" smtClean="0"/>
              <a:t>It runs in the background all the time and alerts the computer user when any virus is detected.</a:t>
            </a:r>
          </a:p>
          <a:p>
            <a:pPr algn="just"/>
            <a:r>
              <a:rPr lang="en-US" dirty="0" smtClean="0"/>
              <a:t>Some examples are McAfee, AVG, Kaspersky and NOD32.</a:t>
            </a:r>
            <a:endParaRPr lang="en-US" dirty="0"/>
          </a:p>
        </p:txBody>
      </p:sp>
    </p:spTree>
    <p:extLst>
      <p:ext uri="{BB962C8B-B14F-4D97-AF65-F5344CB8AC3E}">
        <p14:creationId xmlns:p14="http://schemas.microsoft.com/office/powerpoint/2010/main" val="3640198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Antivirus: McAfee</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McAfee is an </a:t>
            </a:r>
            <a:r>
              <a:rPr lang="en-US" dirty="0"/>
              <a:t>A</a:t>
            </a:r>
            <a:r>
              <a:rPr lang="en-US" dirty="0" smtClean="0"/>
              <a:t>merican organization that has developed an antivirus program called McAfee </a:t>
            </a:r>
            <a:r>
              <a:rPr lang="en-US" dirty="0" err="1" smtClean="0"/>
              <a:t>VirusScan</a:t>
            </a:r>
            <a:r>
              <a:rPr lang="en-US" dirty="0" smtClean="0"/>
              <a:t>.</a:t>
            </a:r>
          </a:p>
          <a:p>
            <a:pPr algn="just"/>
            <a:r>
              <a:rPr lang="en-US" dirty="0" smtClean="0"/>
              <a:t>McAfee </a:t>
            </a:r>
          </a:p>
          <a:p>
            <a:pPr lvl="1" algn="just"/>
            <a:r>
              <a:rPr lang="en-US" dirty="0" smtClean="0"/>
              <a:t>Automatically detects and removes viruses</a:t>
            </a:r>
          </a:p>
          <a:p>
            <a:pPr lvl="1" algn="just"/>
            <a:r>
              <a:rPr lang="en-US" dirty="0" smtClean="0"/>
              <a:t>Block adware before it installs on computer</a:t>
            </a:r>
          </a:p>
          <a:p>
            <a:pPr lvl="1" algn="just"/>
            <a:r>
              <a:rPr lang="en-US" dirty="0" smtClean="0"/>
              <a:t>Remove existing adware</a:t>
            </a:r>
          </a:p>
          <a:p>
            <a:pPr lvl="1" algn="just"/>
            <a:r>
              <a:rPr lang="en-US" dirty="0" smtClean="0"/>
              <a:t>Protects computer from hackers</a:t>
            </a:r>
          </a:p>
          <a:p>
            <a:pPr lvl="1" algn="just"/>
            <a:r>
              <a:rPr lang="en-US" dirty="0" smtClean="0"/>
              <a:t>Can also check emails for viruses.</a:t>
            </a:r>
            <a:endParaRPr lang="en-US" dirty="0"/>
          </a:p>
        </p:txBody>
      </p:sp>
    </p:spTree>
    <p:extLst>
      <p:ext uri="{BB962C8B-B14F-4D97-AF65-F5344CB8AC3E}">
        <p14:creationId xmlns:p14="http://schemas.microsoft.com/office/powerpoint/2010/main" val="3729443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Antivirus: AVG</a:t>
            </a:r>
            <a:endParaRPr lang="en-US" dirty="0"/>
          </a:p>
        </p:txBody>
      </p:sp>
      <p:sp>
        <p:nvSpPr>
          <p:cNvPr id="3" name="Content Placeholder 2"/>
          <p:cNvSpPr>
            <a:spLocks noGrp="1"/>
          </p:cNvSpPr>
          <p:nvPr>
            <p:ph idx="1"/>
          </p:nvPr>
        </p:nvSpPr>
        <p:spPr/>
        <p:txBody>
          <a:bodyPr/>
          <a:lstStyle/>
          <a:p>
            <a:pPr algn="just"/>
            <a:r>
              <a:rPr lang="en-US" dirty="0" smtClean="0"/>
              <a:t>AVG stands for Antivirus Guard and is an antivirus program developed by AVG Technologies.</a:t>
            </a:r>
          </a:p>
          <a:p>
            <a:pPr algn="just"/>
            <a:r>
              <a:rPr lang="en-US" dirty="0" smtClean="0"/>
              <a:t>It protects computer from latest viruses, worms and other threats.</a:t>
            </a:r>
          </a:p>
          <a:p>
            <a:pPr algn="just"/>
            <a:r>
              <a:rPr lang="en-US" dirty="0" smtClean="0"/>
              <a:t>The AVG Free Edition is also available that can be downloaded, however it does not provide full protection.</a:t>
            </a:r>
            <a:endParaRPr lang="en-US" dirty="0"/>
          </a:p>
        </p:txBody>
      </p:sp>
    </p:spTree>
    <p:extLst>
      <p:ext uri="{BB962C8B-B14F-4D97-AF65-F5344CB8AC3E}">
        <p14:creationId xmlns:p14="http://schemas.microsoft.com/office/powerpoint/2010/main" val="645333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Computer </a:t>
            </a:r>
            <a:r>
              <a:rPr lang="en-US" b="1" u="sng" dirty="0" smtClean="0"/>
              <a:t>Crime: Computer Criminals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Computer criminals are the persons who commit computer crimes.</a:t>
            </a:r>
          </a:p>
          <a:p>
            <a:pPr algn="just"/>
            <a:r>
              <a:rPr lang="en-US" dirty="0" smtClean="0"/>
              <a:t>Different type of computer criminals are</a:t>
            </a:r>
          </a:p>
          <a:p>
            <a:pPr lvl="1" algn="just"/>
            <a:r>
              <a:rPr lang="en-US" dirty="0" smtClean="0"/>
              <a:t>Hacker</a:t>
            </a:r>
          </a:p>
          <a:p>
            <a:pPr lvl="1" algn="just"/>
            <a:r>
              <a:rPr lang="en-US" dirty="0" smtClean="0"/>
              <a:t>Script Kiddie</a:t>
            </a:r>
          </a:p>
          <a:p>
            <a:pPr lvl="1" algn="just"/>
            <a:r>
              <a:rPr lang="en-US" dirty="0" smtClean="0"/>
              <a:t>Corporate Spy</a:t>
            </a:r>
          </a:p>
          <a:p>
            <a:pPr lvl="1" algn="just"/>
            <a:r>
              <a:rPr lang="en-US" dirty="0" smtClean="0"/>
              <a:t>Unethical Employee</a:t>
            </a:r>
          </a:p>
          <a:p>
            <a:pPr lvl="1" algn="just"/>
            <a:r>
              <a:rPr lang="en-US" dirty="0" smtClean="0"/>
              <a:t>Cyber Extortionist</a:t>
            </a:r>
          </a:p>
          <a:p>
            <a:pPr lvl="1" algn="just"/>
            <a:r>
              <a:rPr lang="en-US" dirty="0" smtClean="0"/>
              <a:t>Cyber Terrorist</a:t>
            </a:r>
            <a:endParaRPr lang="en-US" dirty="0"/>
          </a:p>
        </p:txBody>
      </p:sp>
    </p:spTree>
    <p:extLst>
      <p:ext uri="{BB962C8B-B14F-4D97-AF65-F5344CB8AC3E}">
        <p14:creationId xmlns:p14="http://schemas.microsoft.com/office/powerpoint/2010/main" val="33957038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Antivirus</a:t>
            </a:r>
            <a:endParaRPr lang="en-US" dirty="0"/>
          </a:p>
        </p:txBody>
      </p:sp>
      <p:sp>
        <p:nvSpPr>
          <p:cNvPr id="3" name="Content Placeholder 2"/>
          <p:cNvSpPr>
            <a:spLocks noGrp="1"/>
          </p:cNvSpPr>
          <p:nvPr>
            <p:ph idx="1"/>
          </p:nvPr>
        </p:nvSpPr>
        <p:spPr/>
        <p:txBody>
          <a:bodyPr/>
          <a:lstStyle/>
          <a:p>
            <a:pPr algn="just"/>
            <a:r>
              <a:rPr lang="en-US" dirty="0" smtClean="0"/>
              <a:t>The antivirus software should be managed properly to detect and remove viruses, worms and adware from the computer system.</a:t>
            </a:r>
          </a:p>
          <a:p>
            <a:pPr algn="just"/>
            <a:r>
              <a:rPr lang="en-US" dirty="0" smtClean="0"/>
              <a:t>Many new viruses are created and spread continuously.</a:t>
            </a:r>
          </a:p>
          <a:p>
            <a:pPr algn="just"/>
            <a:r>
              <a:rPr lang="en-US" dirty="0" smtClean="0"/>
              <a:t>The antivirus software must be updated regularly in order to protect the computer properly.</a:t>
            </a:r>
            <a:endParaRPr lang="en-US" dirty="0"/>
          </a:p>
        </p:txBody>
      </p:sp>
    </p:spTree>
    <p:extLst>
      <p:ext uri="{BB962C8B-B14F-4D97-AF65-F5344CB8AC3E}">
        <p14:creationId xmlns:p14="http://schemas.microsoft.com/office/powerpoint/2010/main" val="2974121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Data Protection Legislation</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data protection legislation defines the laws that ensure data protection.</a:t>
            </a:r>
          </a:p>
          <a:p>
            <a:pPr algn="just"/>
            <a:r>
              <a:rPr lang="en-US" dirty="0" smtClean="0"/>
              <a:t>Many countries have defined data protection legislation which is based on same basic principles</a:t>
            </a:r>
          </a:p>
          <a:p>
            <a:pPr lvl="1" algn="just"/>
            <a:r>
              <a:rPr lang="en-US" dirty="0" smtClean="0"/>
              <a:t>The purpose of keeping personal data must be clearly defined by that organization that obtains the data.</a:t>
            </a:r>
          </a:p>
          <a:p>
            <a:pPr lvl="1" algn="just"/>
            <a:r>
              <a:rPr lang="en-US" dirty="0" smtClean="0"/>
              <a:t>The individual about whom data is collected must be informed about the identity of the organization or individual that collects data.</a:t>
            </a:r>
            <a:endParaRPr lang="en-US" dirty="0"/>
          </a:p>
        </p:txBody>
      </p:sp>
    </p:spTree>
    <p:extLst>
      <p:ext uri="{BB962C8B-B14F-4D97-AF65-F5344CB8AC3E}">
        <p14:creationId xmlns:p14="http://schemas.microsoft.com/office/powerpoint/2010/main" val="14547141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 Protection Legislation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Some important privacy acts are</a:t>
            </a:r>
          </a:p>
          <a:p>
            <a:pPr algn="just"/>
            <a:r>
              <a:rPr lang="en-US" b="1" dirty="0" smtClean="0"/>
              <a:t>1980 Privacy Act</a:t>
            </a:r>
            <a:r>
              <a:rPr lang="en-US" dirty="0" smtClean="0"/>
              <a:t> prohibits agents of federal government from making unannounced searches of press office.</a:t>
            </a:r>
          </a:p>
          <a:p>
            <a:pPr algn="just"/>
            <a:r>
              <a:rPr lang="en-US" b="1" dirty="0" smtClean="0"/>
              <a:t>1984 Cable Communication Policy Act</a:t>
            </a:r>
            <a:r>
              <a:rPr lang="en-US" dirty="0" smtClean="0"/>
              <a:t> restricts cable companies in the collection and sharing of information about their customers. It was the first legislation to regulate the use of information processed on computer.</a:t>
            </a:r>
            <a:endParaRPr lang="en-US" dirty="0"/>
          </a:p>
        </p:txBody>
      </p:sp>
    </p:spTree>
    <p:extLst>
      <p:ext uri="{BB962C8B-B14F-4D97-AF65-F5344CB8AC3E}">
        <p14:creationId xmlns:p14="http://schemas.microsoft.com/office/powerpoint/2010/main" val="40459141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 Protection Legislation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smtClean="0"/>
              <a:t>Data Protection Act 1984</a:t>
            </a:r>
            <a:r>
              <a:rPr lang="en-US" dirty="0" smtClean="0"/>
              <a:t> protects an individual from unauthorized use and disclosure of personal information stored on computer.</a:t>
            </a:r>
          </a:p>
          <a:p>
            <a:pPr algn="just"/>
            <a:r>
              <a:rPr lang="en-US" dirty="0" smtClean="0"/>
              <a:t>It consists of following eight principles</a:t>
            </a:r>
          </a:p>
          <a:p>
            <a:pPr lvl="1" algn="just"/>
            <a:r>
              <a:rPr lang="en-GB" dirty="0"/>
              <a:t>The data should be processed fairly and lawfully and may not be processed unless the data controller can satisfy one of the conditions for processing set out in the Act.</a:t>
            </a:r>
          </a:p>
          <a:p>
            <a:pPr lvl="1" algn="just"/>
            <a:r>
              <a:rPr lang="en-GB" dirty="0"/>
              <a:t>Data should be obtained only for specified and lawful purposes.</a:t>
            </a:r>
          </a:p>
          <a:p>
            <a:pPr lvl="1" algn="just"/>
            <a:r>
              <a:rPr lang="en-GB" dirty="0"/>
              <a:t>Data should be adequate, relevant and not excessive.</a:t>
            </a:r>
          </a:p>
          <a:p>
            <a:pPr lvl="1" algn="just"/>
            <a:endParaRPr lang="en-US" dirty="0"/>
          </a:p>
        </p:txBody>
      </p:sp>
    </p:spTree>
    <p:extLst>
      <p:ext uri="{BB962C8B-B14F-4D97-AF65-F5344CB8AC3E}">
        <p14:creationId xmlns:p14="http://schemas.microsoft.com/office/powerpoint/2010/main" val="7768965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 Protection Legislation</a:t>
            </a:r>
            <a:endParaRPr lang="en-US" dirty="0"/>
          </a:p>
        </p:txBody>
      </p:sp>
      <p:sp>
        <p:nvSpPr>
          <p:cNvPr id="3" name="Content Placeholder 2"/>
          <p:cNvSpPr>
            <a:spLocks noGrp="1"/>
          </p:cNvSpPr>
          <p:nvPr>
            <p:ph idx="1"/>
          </p:nvPr>
        </p:nvSpPr>
        <p:spPr/>
        <p:txBody>
          <a:bodyPr>
            <a:normAutofit fontScale="77500" lnSpcReduction="20000"/>
          </a:bodyPr>
          <a:lstStyle/>
          <a:p>
            <a:pPr lvl="1" algn="just"/>
            <a:r>
              <a:rPr lang="en-GB" dirty="0"/>
              <a:t>Data should be accurate and, where necessary, kept up to date.</a:t>
            </a:r>
          </a:p>
          <a:p>
            <a:pPr lvl="1" algn="just"/>
            <a:r>
              <a:rPr lang="en-GB" dirty="0"/>
              <a:t>Data should not be kept longer than is necessary for the purposes for which it is processed.</a:t>
            </a:r>
          </a:p>
          <a:p>
            <a:pPr lvl="1" algn="just"/>
            <a:r>
              <a:rPr lang="en-GB" dirty="0"/>
              <a:t>Data should be processed in accordance with the rights of the data subject under the Act.</a:t>
            </a:r>
          </a:p>
          <a:p>
            <a:pPr lvl="1" algn="just"/>
            <a:r>
              <a:rPr lang="en-GB" dirty="0"/>
              <a:t>Appropriate technical and organisational measures should be taken against unauthorised or unlawful processing of personal data and against accidental loss or destruction of, or damage to, personal data.</a:t>
            </a:r>
          </a:p>
          <a:p>
            <a:pPr lvl="1" algn="just"/>
            <a:r>
              <a:rPr lang="en-GB" dirty="0"/>
              <a:t>Data should not be transferred to a country or territory outside </a:t>
            </a:r>
            <a:r>
              <a:rPr lang="en-GB" dirty="0" smtClean="0"/>
              <a:t>the </a:t>
            </a:r>
            <a:r>
              <a:rPr lang="en-GB" dirty="0"/>
              <a:t>European Economic Area unless that country or territory ensures an adequate level of protection for the rights and freedoms of data subjects in relation to the processing of personal data.</a:t>
            </a:r>
          </a:p>
          <a:p>
            <a:pPr lvl="1" algn="just"/>
            <a:endParaRPr lang="en-US" dirty="0"/>
          </a:p>
        </p:txBody>
      </p:sp>
    </p:spTree>
    <p:extLst>
      <p:ext uri="{BB962C8B-B14F-4D97-AF65-F5344CB8AC3E}">
        <p14:creationId xmlns:p14="http://schemas.microsoft.com/office/powerpoint/2010/main" val="3300077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Data Protection in Pakistan</a:t>
            </a:r>
            <a:endParaRPr lang="en-US" b="1" u="sng"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3600" b="1" dirty="0" smtClean="0"/>
              <a:t>“PERSONAL </a:t>
            </a:r>
            <a:r>
              <a:rPr lang="en-US" sz="3600" b="1" dirty="0"/>
              <a:t>DATA PROTECTION </a:t>
            </a:r>
            <a:r>
              <a:rPr lang="en-US" sz="3600" b="1" dirty="0" smtClean="0"/>
              <a:t>BILL </a:t>
            </a:r>
          </a:p>
          <a:p>
            <a:pPr marL="0" indent="0" algn="ctr">
              <a:buNone/>
            </a:pPr>
            <a:r>
              <a:rPr lang="en-US" sz="3600" b="1" dirty="0" smtClean="0"/>
              <a:t>2018”</a:t>
            </a:r>
            <a:endParaRPr lang="en-US" sz="3600" b="1" dirty="0"/>
          </a:p>
          <a:p>
            <a:pPr marL="0" indent="0" algn="ctr">
              <a:buNone/>
            </a:pPr>
            <a:endParaRPr lang="en-US" dirty="0"/>
          </a:p>
        </p:txBody>
      </p:sp>
    </p:spTree>
    <p:extLst>
      <p:ext uri="{BB962C8B-B14F-4D97-AF65-F5344CB8AC3E}">
        <p14:creationId xmlns:p14="http://schemas.microsoft.com/office/powerpoint/2010/main" val="16934518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n-US" sz="3600" b="1" dirty="0" smtClean="0"/>
              <a:t/>
            </a:r>
            <a:br>
              <a:rPr lang="en-US" sz="3600" b="1" dirty="0" smtClean="0"/>
            </a:br>
            <a:r>
              <a:rPr lang="en-US" sz="3600" b="1" dirty="0" smtClean="0"/>
              <a:t>PERSONAL </a:t>
            </a:r>
            <a:r>
              <a:rPr lang="en-US" sz="3600" b="1" dirty="0"/>
              <a:t>DATA PROTECTION </a:t>
            </a:r>
            <a:r>
              <a:rPr lang="en-US" sz="3600" b="1" dirty="0" smtClean="0"/>
              <a:t>BILL 2018</a:t>
            </a:r>
            <a:r>
              <a:rPr lang="en-US" sz="3600" b="1" dirty="0"/>
              <a:t/>
            </a:r>
            <a:br>
              <a:rPr lang="en-US" sz="3600" b="1" dirty="0"/>
            </a:br>
            <a:endParaRPr lang="en-US" sz="3600" dirty="0"/>
          </a:p>
        </p:txBody>
      </p:sp>
      <p:sp>
        <p:nvSpPr>
          <p:cNvPr id="3" name="Content Placeholder 2"/>
          <p:cNvSpPr>
            <a:spLocks noGrp="1"/>
          </p:cNvSpPr>
          <p:nvPr>
            <p:ph idx="1"/>
          </p:nvPr>
        </p:nvSpPr>
        <p:spPr/>
        <p:txBody>
          <a:bodyPr>
            <a:normAutofit/>
          </a:bodyPr>
          <a:lstStyle/>
          <a:p>
            <a:pPr algn="just"/>
            <a:r>
              <a:rPr lang="en-US" dirty="0"/>
              <a:t>A new Personal Data Protection Bill 2018 Draft (the “Bill”) has been proposed by the Ministry of Information Technology and Telecommunication (“MOITT”) of Pakistan. </a:t>
            </a:r>
            <a:endParaRPr lang="en-US" dirty="0" smtClean="0"/>
          </a:p>
          <a:p>
            <a:pPr algn="just"/>
            <a:r>
              <a:rPr lang="en-US" dirty="0" smtClean="0"/>
              <a:t>With </a:t>
            </a:r>
            <a:r>
              <a:rPr lang="en-US" dirty="0"/>
              <a:t>this Bill, Pakistan </a:t>
            </a:r>
            <a:r>
              <a:rPr lang="en-US" dirty="0" smtClean="0"/>
              <a:t>will</a:t>
            </a:r>
            <a:r>
              <a:rPr lang="en-US" dirty="0" smtClean="0"/>
              <a:t> </a:t>
            </a:r>
            <a:r>
              <a:rPr lang="en-US" dirty="0"/>
              <a:t>the wave of new data protection laws that have been drafted or passed since Europe’s General Data Protection Regulation (GDPR). </a:t>
            </a:r>
            <a:endParaRPr lang="en-US" dirty="0" smtClean="0"/>
          </a:p>
        </p:txBody>
      </p:sp>
    </p:spTree>
    <p:extLst>
      <p:ext uri="{BB962C8B-B14F-4D97-AF65-F5344CB8AC3E}">
        <p14:creationId xmlns:p14="http://schemas.microsoft.com/office/powerpoint/2010/main" val="2563457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smtClean="0"/>
              <a:t/>
            </a:r>
            <a:br>
              <a:rPr lang="en-US" sz="3600" b="1" smtClean="0"/>
            </a:br>
            <a:r>
              <a:rPr lang="en-US" sz="3600" b="1" smtClean="0"/>
              <a:t>PERSONAL </a:t>
            </a:r>
            <a:r>
              <a:rPr lang="en-US" sz="3600" b="1" dirty="0"/>
              <a:t>DATA PROTECTION BILL 2018</a:t>
            </a:r>
            <a:br>
              <a:rPr lang="en-US" sz="3600" b="1" dirty="0"/>
            </a:br>
            <a:endParaRPr lang="en-US" sz="3600" dirty="0"/>
          </a:p>
        </p:txBody>
      </p:sp>
      <p:sp>
        <p:nvSpPr>
          <p:cNvPr id="3" name="Content Placeholder 2"/>
          <p:cNvSpPr>
            <a:spLocks noGrp="1"/>
          </p:cNvSpPr>
          <p:nvPr>
            <p:ph idx="1"/>
          </p:nvPr>
        </p:nvSpPr>
        <p:spPr/>
        <p:txBody>
          <a:bodyPr>
            <a:normAutofit fontScale="92500" lnSpcReduction="20000"/>
          </a:bodyPr>
          <a:lstStyle/>
          <a:p>
            <a:pPr algn="just"/>
            <a:r>
              <a:rPr lang="en-US" dirty="0"/>
              <a:t>A new enforcement body, the National Commission for Personal Data Protection (NCPDP), </a:t>
            </a:r>
            <a:r>
              <a:rPr lang="en-US" dirty="0" smtClean="0"/>
              <a:t>will be</a:t>
            </a:r>
            <a:r>
              <a:rPr lang="en-US" dirty="0" smtClean="0"/>
              <a:t> </a:t>
            </a:r>
            <a:r>
              <a:rPr lang="en-US" dirty="0" smtClean="0"/>
              <a:t>established </a:t>
            </a:r>
            <a:r>
              <a:rPr lang="en-US" dirty="0"/>
              <a:t>under the </a:t>
            </a:r>
            <a:r>
              <a:rPr lang="en-US" dirty="0" smtClean="0"/>
              <a:t>Bill.</a:t>
            </a:r>
          </a:p>
          <a:p>
            <a:pPr algn="just"/>
            <a:r>
              <a:rPr lang="en-US" dirty="0" smtClean="0"/>
              <a:t>NCPDP </a:t>
            </a:r>
            <a:r>
              <a:rPr lang="en-US" dirty="0" smtClean="0"/>
              <a:t>will receive </a:t>
            </a:r>
            <a:r>
              <a:rPr lang="en-US" dirty="0"/>
              <a:t>and decide complaints from individuals, as well as engage, support, guide, facilitate, train and persuade data controllers, data processors to ensure protection of personal data.</a:t>
            </a:r>
          </a:p>
          <a:p>
            <a:pPr algn="just"/>
            <a:r>
              <a:rPr lang="en-US" dirty="0"/>
              <a:t>The current draft of the Bill has 25 pages with requirements and individual rights similar to the GDPR.</a:t>
            </a:r>
          </a:p>
          <a:p>
            <a:pPr algn="just"/>
            <a:endParaRPr lang="en-US" dirty="0"/>
          </a:p>
        </p:txBody>
      </p:sp>
    </p:spTree>
    <p:extLst>
      <p:ext uri="{BB962C8B-B14F-4D97-AF65-F5344CB8AC3E}">
        <p14:creationId xmlns:p14="http://schemas.microsoft.com/office/powerpoint/2010/main" val="41007713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Intellectual Property</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Intellectual  property is the unique and original works such as ideas, inventions, writings and logos etc.</a:t>
            </a:r>
          </a:p>
          <a:p>
            <a:pPr algn="just"/>
            <a:r>
              <a:rPr lang="en-GB" dirty="0"/>
              <a:t>Intellectual property rights are such rights which are given to persons who are the authors or creators of the new and original literary and artistic works such as books, articles , other writings ,paintings , musical compositions, sculpture , films and computer programs by application of their creativity process and intellect</a:t>
            </a:r>
            <a:r>
              <a:rPr lang="en-GB" dirty="0" smtClean="0"/>
              <a:t>.</a:t>
            </a:r>
          </a:p>
          <a:p>
            <a:pPr algn="just"/>
            <a:endParaRPr lang="en-GB" dirty="0"/>
          </a:p>
        </p:txBody>
      </p:sp>
    </p:spTree>
    <p:extLst>
      <p:ext uri="{BB962C8B-B14F-4D97-AF65-F5344CB8AC3E}">
        <p14:creationId xmlns:p14="http://schemas.microsoft.com/office/powerpoint/2010/main" val="14692667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Intellectual Property</a:t>
            </a:r>
            <a:endParaRPr lang="en-US" dirty="0"/>
          </a:p>
        </p:txBody>
      </p:sp>
      <p:sp>
        <p:nvSpPr>
          <p:cNvPr id="3" name="Content Placeholder 2"/>
          <p:cNvSpPr>
            <a:spLocks noGrp="1"/>
          </p:cNvSpPr>
          <p:nvPr>
            <p:ph idx="1"/>
          </p:nvPr>
        </p:nvSpPr>
        <p:spPr/>
        <p:txBody>
          <a:bodyPr/>
          <a:lstStyle/>
          <a:p>
            <a:pPr algn="just"/>
            <a:r>
              <a:rPr lang="en-US" altLang="en-US" dirty="0" smtClean="0"/>
              <a:t>Intellectual property </a:t>
            </a:r>
            <a:r>
              <a:rPr lang="en-US" altLang="en-US" dirty="0"/>
              <a:t>rights are given to such individuals to compensate for their efforts during such creative process and their investments.</a:t>
            </a:r>
          </a:p>
          <a:p>
            <a:pPr algn="just"/>
            <a:r>
              <a:rPr lang="en-US" altLang="en-US" dirty="0"/>
              <a:t>These rights are given for a certain period of time and after which general public have the right to freely benefit from them in their benefit and use. </a:t>
            </a:r>
          </a:p>
          <a:p>
            <a:endParaRPr lang="en-US" dirty="0"/>
          </a:p>
        </p:txBody>
      </p:sp>
    </p:spTree>
    <p:extLst>
      <p:ext uri="{BB962C8B-B14F-4D97-AF65-F5344CB8AC3E}">
        <p14:creationId xmlns:p14="http://schemas.microsoft.com/office/powerpoint/2010/main" val="2380779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Methods Used by Computer Criminals</a:t>
            </a:r>
            <a:endParaRPr lang="en-US" b="1" u="sng" dirty="0"/>
          </a:p>
        </p:txBody>
      </p:sp>
      <p:sp>
        <p:nvSpPr>
          <p:cNvPr id="3" name="Content Placeholder 2"/>
          <p:cNvSpPr>
            <a:spLocks noGrp="1"/>
          </p:cNvSpPr>
          <p:nvPr>
            <p:ph idx="1"/>
          </p:nvPr>
        </p:nvSpPr>
        <p:spPr/>
        <p:txBody>
          <a:bodyPr>
            <a:normAutofit fontScale="92500"/>
          </a:bodyPr>
          <a:lstStyle/>
          <a:p>
            <a:pPr algn="just"/>
            <a:r>
              <a:rPr lang="en-US" b="1" dirty="0" smtClean="0"/>
              <a:t>Bomb:</a:t>
            </a:r>
            <a:r>
              <a:rPr lang="en-US" dirty="0" smtClean="0"/>
              <a:t> It is a program that triggers under certain conditions. It is usually activated at a certain date.</a:t>
            </a:r>
          </a:p>
          <a:p>
            <a:pPr algn="just"/>
            <a:r>
              <a:rPr lang="en-US" b="1" dirty="0" smtClean="0"/>
              <a:t>Denial of Service:</a:t>
            </a:r>
            <a:r>
              <a:rPr lang="en-US" dirty="0" smtClean="0"/>
              <a:t> It slows down a computer system or network. It floods a computer or network with requests for information or data. The server under attack receives so many requests that it can not respond to legitimate user.  Most common targets re internet service providers (ISPs).</a:t>
            </a:r>
            <a:endParaRPr lang="en-US" dirty="0"/>
          </a:p>
        </p:txBody>
      </p:sp>
    </p:spTree>
    <p:extLst>
      <p:ext uri="{BB962C8B-B14F-4D97-AF65-F5344CB8AC3E}">
        <p14:creationId xmlns:p14="http://schemas.microsoft.com/office/powerpoint/2010/main" val="9179578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36638"/>
          </a:xfrm>
        </p:spPr>
        <p:txBody>
          <a:bodyPr>
            <a:normAutofit/>
          </a:bodyPr>
          <a:lstStyle/>
          <a:p>
            <a:r>
              <a:rPr lang="en-US" b="1" u="sng" dirty="0"/>
              <a:t>Intellectual Property</a:t>
            </a:r>
            <a:endParaRPr lang="en-US" altLang="en-US" dirty="0">
              <a:solidFill>
                <a:schemeClr val="tx1"/>
              </a:solidFill>
              <a:latin typeface="Times New Roman" pitchFamily="18" charset="0"/>
              <a:cs typeface="Times New Roman" pitchFamily="18" charset="0"/>
            </a:endParaRPr>
          </a:p>
        </p:txBody>
      </p:sp>
      <p:sp>
        <p:nvSpPr>
          <p:cNvPr id="40963" name="Rectangle 3"/>
          <p:cNvSpPr>
            <a:spLocks noGrp="1" noChangeArrowheads="1"/>
          </p:cNvSpPr>
          <p:nvPr>
            <p:ph type="body" idx="1"/>
          </p:nvPr>
        </p:nvSpPr>
        <p:spPr>
          <a:xfrm>
            <a:off x="457200" y="1524000"/>
            <a:ext cx="8229600" cy="4602163"/>
          </a:xfrm>
        </p:spPr>
        <p:txBody>
          <a:bodyPr/>
          <a:lstStyle/>
          <a:p>
            <a:pPr algn="just">
              <a:lnSpc>
                <a:spcPct val="90000"/>
              </a:lnSpc>
            </a:pPr>
            <a:r>
              <a:rPr lang="en-US" altLang="en-US" sz="2800" dirty="0">
                <a:latin typeface="Calibri" panose="020F0502020204030204" pitchFamily="34" charset="0"/>
                <a:cs typeface="Calibri" panose="020F0502020204030204" pitchFamily="34" charset="0"/>
              </a:rPr>
              <a:t>T</a:t>
            </a:r>
            <a:r>
              <a:rPr lang="en-US" altLang="en-US" sz="2800" dirty="0" smtClean="0">
                <a:latin typeface="Calibri" panose="020F0502020204030204" pitchFamily="34" charset="0"/>
                <a:cs typeface="Calibri" panose="020F0502020204030204" pitchFamily="34" charset="0"/>
              </a:rPr>
              <a:t>he </a:t>
            </a:r>
            <a:r>
              <a:rPr lang="en-US" altLang="en-US" sz="2800" dirty="0">
                <a:latin typeface="Calibri" panose="020F0502020204030204" pitchFamily="34" charset="0"/>
                <a:cs typeface="Calibri" panose="020F0502020204030204" pitchFamily="34" charset="0"/>
              </a:rPr>
              <a:t>term intellectual property, covers the following aspects in the relevant categories </a:t>
            </a:r>
            <a:r>
              <a:rPr lang="en-US" altLang="en-US" sz="2800" dirty="0" smtClean="0">
                <a:latin typeface="Calibri" panose="020F0502020204030204" pitchFamily="34" charset="0"/>
                <a:cs typeface="Calibri" panose="020F0502020204030204" pitchFamily="34" charset="0"/>
              </a:rPr>
              <a:t>namely:</a:t>
            </a:r>
          </a:p>
          <a:p>
            <a:pPr lvl="1" algn="just">
              <a:lnSpc>
                <a:spcPct val="90000"/>
              </a:lnSpc>
            </a:pPr>
            <a:r>
              <a:rPr lang="en-US" altLang="en-US" b="1" dirty="0" smtClean="0">
                <a:latin typeface="Calibri" panose="020F0502020204030204" pitchFamily="34" charset="0"/>
                <a:cs typeface="Calibri" panose="020F0502020204030204" pitchFamily="34" charset="0"/>
              </a:rPr>
              <a:t>Copyright</a:t>
            </a:r>
            <a:r>
              <a:rPr lang="en-US" altLang="en-US" b="1" dirty="0">
                <a:latin typeface="Calibri" panose="020F0502020204030204" pitchFamily="34" charset="0"/>
                <a:cs typeface="Calibri" panose="020F0502020204030204" pitchFamily="34" charset="0"/>
              </a:rPr>
              <a:t>:</a:t>
            </a:r>
            <a:r>
              <a:rPr lang="en-US" altLang="en-US" i="1" dirty="0">
                <a:latin typeface="Calibri" panose="020F0502020204030204" pitchFamily="34" charset="0"/>
                <a:cs typeface="Calibri" panose="020F0502020204030204" pitchFamily="34" charset="0"/>
              </a:rPr>
              <a:t> </a:t>
            </a:r>
            <a:r>
              <a:rPr lang="en-US" altLang="en-US" dirty="0">
                <a:latin typeface="Calibri" panose="020F0502020204030204" pitchFamily="34" charset="0"/>
                <a:cs typeface="Calibri" panose="020F0502020204030204" pitchFamily="34" charset="0"/>
              </a:rPr>
              <a:t>literary, artistic and scientific works covering books, journals, magazines, written articles etc. </a:t>
            </a:r>
          </a:p>
          <a:p>
            <a:pPr lvl="1" algn="just">
              <a:lnSpc>
                <a:spcPct val="90000"/>
              </a:lnSpc>
            </a:pPr>
            <a:r>
              <a:rPr lang="en-US" altLang="en-US" b="1" dirty="0" smtClean="0">
                <a:latin typeface="Calibri" panose="020F0502020204030204" pitchFamily="34" charset="0"/>
                <a:cs typeface="Calibri" panose="020F0502020204030204" pitchFamily="34" charset="0"/>
              </a:rPr>
              <a:t>Trademarks:</a:t>
            </a:r>
            <a:r>
              <a:rPr lang="en-US" altLang="en-US" dirty="0" smtClean="0">
                <a:latin typeface="Calibri" panose="020F0502020204030204" pitchFamily="34" charset="0"/>
                <a:cs typeface="Calibri" panose="020F0502020204030204" pitchFamily="34" charset="0"/>
              </a:rPr>
              <a:t> trademarks, merchandise marks, service marks, commercial names and designations like logos.</a:t>
            </a:r>
          </a:p>
        </p:txBody>
      </p:sp>
    </p:spTree>
    <p:extLst>
      <p:ext uri="{BB962C8B-B14F-4D97-AF65-F5344CB8AC3E}">
        <p14:creationId xmlns:p14="http://schemas.microsoft.com/office/powerpoint/2010/main" val="13779200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b="1" u="sng" dirty="0" smtClean="0"/>
              <a:t>Intellectual </a:t>
            </a:r>
            <a:r>
              <a:rPr lang="en-US" b="1" u="sng" dirty="0"/>
              <a:t>Property</a:t>
            </a:r>
            <a:endParaRPr lang="en-US" dirty="0"/>
          </a:p>
        </p:txBody>
      </p:sp>
      <p:sp>
        <p:nvSpPr>
          <p:cNvPr id="3" name="Content Placeholder 2"/>
          <p:cNvSpPr>
            <a:spLocks noGrp="1"/>
          </p:cNvSpPr>
          <p:nvPr>
            <p:ph idx="1"/>
          </p:nvPr>
        </p:nvSpPr>
        <p:spPr/>
        <p:txBody>
          <a:bodyPr/>
          <a:lstStyle/>
          <a:p>
            <a:pPr lvl="1" algn="just">
              <a:lnSpc>
                <a:spcPct val="90000"/>
              </a:lnSpc>
            </a:pPr>
            <a:r>
              <a:rPr lang="en-US" altLang="en-US" b="1" dirty="0" smtClean="0">
                <a:latin typeface="Calibri" panose="020F0502020204030204" pitchFamily="34" charset="0"/>
                <a:cs typeface="Calibri" panose="020F0502020204030204" pitchFamily="34" charset="0"/>
              </a:rPr>
              <a:t>Patents:</a:t>
            </a:r>
            <a:r>
              <a:rPr lang="en-US" altLang="en-US" dirty="0" smtClean="0">
                <a:latin typeface="Calibri" panose="020F0502020204030204" pitchFamily="34" charset="0"/>
                <a:cs typeface="Calibri" panose="020F0502020204030204" pitchFamily="34" charset="0"/>
              </a:rPr>
              <a:t> inventions like a new form of airplane engine, a floor cleaner, etc.</a:t>
            </a:r>
          </a:p>
          <a:p>
            <a:pPr lvl="1" algn="just">
              <a:lnSpc>
                <a:spcPct val="90000"/>
              </a:lnSpc>
            </a:pPr>
            <a:r>
              <a:rPr lang="en-US" altLang="en-US" b="1" dirty="0" smtClean="0">
                <a:latin typeface="Calibri" panose="020F0502020204030204" pitchFamily="34" charset="0"/>
                <a:cs typeface="Calibri" panose="020F0502020204030204" pitchFamily="34" charset="0"/>
              </a:rPr>
              <a:t>Designs:</a:t>
            </a:r>
            <a:r>
              <a:rPr lang="en-US" altLang="en-US" dirty="0" smtClean="0">
                <a:latin typeface="Calibri" panose="020F0502020204030204" pitchFamily="34" charset="0"/>
                <a:cs typeface="Calibri" panose="020F0502020204030204" pitchFamily="34" charset="0"/>
              </a:rPr>
              <a:t> it includes the shape of a bottle, machine, model of luxury car or any other product, etc.</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5129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Methods Used by Computer Criminals</a:t>
            </a:r>
            <a:endParaRPr lang="en-US" dirty="0"/>
          </a:p>
        </p:txBody>
      </p:sp>
      <p:sp>
        <p:nvSpPr>
          <p:cNvPr id="3" name="Content Placeholder 2"/>
          <p:cNvSpPr>
            <a:spLocks noGrp="1"/>
          </p:cNvSpPr>
          <p:nvPr>
            <p:ph idx="1"/>
          </p:nvPr>
        </p:nvSpPr>
        <p:spPr/>
        <p:txBody>
          <a:bodyPr/>
          <a:lstStyle/>
          <a:p>
            <a:pPr algn="just"/>
            <a:r>
              <a:rPr lang="en-US" b="1" dirty="0" smtClean="0"/>
              <a:t>Piggybacking:</a:t>
            </a:r>
            <a:r>
              <a:rPr lang="en-US" dirty="0" smtClean="0"/>
              <a:t> It is a process of entering the system by riding on the back of an authorized user. It occurs when an authorized user does not log off the system properly. An illegal user may continue where original user left.</a:t>
            </a:r>
          </a:p>
          <a:p>
            <a:pPr algn="just"/>
            <a:r>
              <a:rPr lang="en-US" b="1" dirty="0" smtClean="0"/>
              <a:t>Salami Technique:</a:t>
            </a:r>
            <a:r>
              <a:rPr lang="en-US" dirty="0" smtClean="0"/>
              <a:t> It is a process of getting a small amount of money illegally from a large financial system.</a:t>
            </a:r>
            <a:endParaRPr lang="en-US" dirty="0"/>
          </a:p>
        </p:txBody>
      </p:sp>
    </p:spTree>
    <p:extLst>
      <p:ext uri="{BB962C8B-B14F-4D97-AF65-F5344CB8AC3E}">
        <p14:creationId xmlns:p14="http://schemas.microsoft.com/office/powerpoint/2010/main" val="3360636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Methods Used by Computer Criminals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smtClean="0"/>
              <a:t>Scavenging:</a:t>
            </a:r>
            <a:r>
              <a:rPr lang="en-US" dirty="0" smtClean="0"/>
              <a:t> It is a process of searching company’s trash can s to find useful information. The thieves search garbage and recycling bins of individuals to find bank account numbers and credit card numbers etc.</a:t>
            </a:r>
          </a:p>
          <a:p>
            <a:pPr algn="just"/>
            <a:r>
              <a:rPr lang="en-US" b="1" dirty="0" smtClean="0"/>
              <a:t>Trap Door:</a:t>
            </a:r>
            <a:r>
              <a:rPr lang="en-US" dirty="0" smtClean="0"/>
              <a:t> It is an illegitimate program that is left within a completely legitimate program. It allows subsequent entry by unauthorized user in the system.</a:t>
            </a:r>
          </a:p>
          <a:p>
            <a:pPr algn="just"/>
            <a:r>
              <a:rPr lang="en-US" b="1" dirty="0"/>
              <a:t>Zapping:</a:t>
            </a:r>
            <a:r>
              <a:rPr lang="en-US" dirty="0"/>
              <a:t> The zapping software is designed to bypass all security systems</a:t>
            </a:r>
            <a:r>
              <a:rPr lang="en-US" dirty="0" smtClean="0"/>
              <a:t>.</a:t>
            </a:r>
            <a:endParaRPr lang="en-US" dirty="0"/>
          </a:p>
        </p:txBody>
      </p:sp>
    </p:spTree>
    <p:extLst>
      <p:ext uri="{BB962C8B-B14F-4D97-AF65-F5344CB8AC3E}">
        <p14:creationId xmlns:p14="http://schemas.microsoft.com/office/powerpoint/2010/main" val="2506991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Security</a:t>
            </a:r>
            <a:endParaRPr lang="en-US" b="1" u="sng" dirty="0"/>
          </a:p>
        </p:txBody>
      </p:sp>
      <p:sp>
        <p:nvSpPr>
          <p:cNvPr id="3" name="Content Placeholder 2"/>
          <p:cNvSpPr>
            <a:spLocks noGrp="1"/>
          </p:cNvSpPr>
          <p:nvPr>
            <p:ph idx="1"/>
          </p:nvPr>
        </p:nvSpPr>
        <p:spPr/>
        <p:txBody>
          <a:bodyPr/>
          <a:lstStyle/>
          <a:p>
            <a:pPr algn="just"/>
            <a:r>
              <a:rPr lang="en-US" dirty="0" smtClean="0"/>
              <a:t>Security is a system that is used to protect a computer system and data.</a:t>
            </a:r>
          </a:p>
          <a:p>
            <a:pPr algn="just"/>
            <a:r>
              <a:rPr lang="en-US" dirty="0" smtClean="0"/>
              <a:t>It protects from intentional or accidental damage or access by unauthorized persons.</a:t>
            </a:r>
          </a:p>
          <a:p>
            <a:pPr algn="just"/>
            <a:r>
              <a:rPr lang="en-US" dirty="0" smtClean="0"/>
              <a:t>With the help of a security system, a computer can detect whether the user is authorized or not. </a:t>
            </a:r>
            <a:endParaRPr lang="en-US" dirty="0"/>
          </a:p>
        </p:txBody>
      </p:sp>
    </p:spTree>
    <p:extLst>
      <p:ext uri="{BB962C8B-B14F-4D97-AF65-F5344CB8AC3E}">
        <p14:creationId xmlns:p14="http://schemas.microsoft.com/office/powerpoint/2010/main" val="3933075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Data Security</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Protection of data is called data security.</a:t>
            </a:r>
          </a:p>
          <a:p>
            <a:pPr algn="just"/>
            <a:r>
              <a:rPr lang="en-US" dirty="0" smtClean="0"/>
              <a:t>Data stored in computer can be lost accidentally or someone can damage it can be lost completely or partially.</a:t>
            </a:r>
          </a:p>
          <a:p>
            <a:pPr algn="just"/>
            <a:r>
              <a:rPr lang="en-US" dirty="0" smtClean="0"/>
              <a:t>Data is more valuable and important than computer itself, so it should be saved in such a way that it may not be lost or damaged.</a:t>
            </a:r>
          </a:p>
          <a:p>
            <a:pPr algn="just"/>
            <a:r>
              <a:rPr lang="en-US" dirty="0" smtClean="0"/>
              <a:t>It is very important to protect data from illegal and unauthorized access.</a:t>
            </a:r>
            <a:endParaRPr lang="en-US" dirty="0"/>
          </a:p>
        </p:txBody>
      </p:sp>
    </p:spTree>
    <p:extLst>
      <p:ext uri="{BB962C8B-B14F-4D97-AF65-F5344CB8AC3E}">
        <p14:creationId xmlns:p14="http://schemas.microsoft.com/office/powerpoint/2010/main" val="66578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Security Threats</a:t>
            </a:r>
            <a:endParaRPr lang="en-US" b="1" u="sng" dirty="0"/>
          </a:p>
        </p:txBody>
      </p:sp>
      <p:sp>
        <p:nvSpPr>
          <p:cNvPr id="3" name="Content Placeholder 2"/>
          <p:cNvSpPr>
            <a:spLocks noGrp="1"/>
          </p:cNvSpPr>
          <p:nvPr>
            <p:ph idx="1"/>
          </p:nvPr>
        </p:nvSpPr>
        <p:spPr/>
        <p:txBody>
          <a:bodyPr/>
          <a:lstStyle/>
          <a:p>
            <a:pPr algn="just"/>
            <a:r>
              <a:rPr lang="en-US" dirty="0" smtClean="0"/>
              <a:t>Computer security threat can be a computer program or  a person that violates computer security.</a:t>
            </a:r>
          </a:p>
          <a:p>
            <a:pPr algn="just"/>
            <a:r>
              <a:rPr lang="en-US" dirty="0" smtClean="0"/>
              <a:t>It may cause stealing or loss of data.</a:t>
            </a:r>
          </a:p>
          <a:p>
            <a:pPr algn="just"/>
            <a:r>
              <a:rPr lang="en-US" dirty="0" smtClean="0"/>
              <a:t>It may also affect working of computer</a:t>
            </a:r>
            <a:endParaRPr lang="en-US" dirty="0"/>
          </a:p>
        </p:txBody>
      </p:sp>
    </p:spTree>
    <p:extLst>
      <p:ext uri="{BB962C8B-B14F-4D97-AF65-F5344CB8AC3E}">
        <p14:creationId xmlns:p14="http://schemas.microsoft.com/office/powerpoint/2010/main" val="357856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3018</TotalTime>
  <Words>2316</Words>
  <Application>Microsoft Office PowerPoint</Application>
  <PresentationFormat>On-screen Show (4:3)</PresentationFormat>
  <Paragraphs>214</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Introduction to ICT</vt:lpstr>
      <vt:lpstr>Computer Crime</vt:lpstr>
      <vt:lpstr>Computer Crime: Computer Criminals</vt:lpstr>
      <vt:lpstr>Methods Used by Computer Criminals</vt:lpstr>
      <vt:lpstr>Methods Used by Computer Criminals</vt:lpstr>
      <vt:lpstr>Methods Used by Computer Criminals</vt:lpstr>
      <vt:lpstr>Security</vt:lpstr>
      <vt:lpstr>Data Security</vt:lpstr>
      <vt:lpstr>Security Threats</vt:lpstr>
      <vt:lpstr>Security Threats</vt:lpstr>
      <vt:lpstr>Security Threats</vt:lpstr>
      <vt:lpstr>Security Threats</vt:lpstr>
      <vt:lpstr>Security Threats</vt:lpstr>
      <vt:lpstr>Computer Virus</vt:lpstr>
      <vt:lpstr>Computer Virus</vt:lpstr>
      <vt:lpstr>Computer Virus: Causes</vt:lpstr>
      <vt:lpstr>Computer Virus: Protection</vt:lpstr>
      <vt:lpstr>Worms</vt:lpstr>
      <vt:lpstr>Personal Computer security</vt:lpstr>
      <vt:lpstr>Personal Computer security</vt:lpstr>
      <vt:lpstr>Personal Computer security</vt:lpstr>
      <vt:lpstr>Personal Computer security</vt:lpstr>
      <vt:lpstr>Backup of Data</vt:lpstr>
      <vt:lpstr>Backup of Data: Purpose</vt:lpstr>
      <vt:lpstr>Backup of Data: Types</vt:lpstr>
      <vt:lpstr>Backup of Data: Types</vt:lpstr>
      <vt:lpstr>Antivirus</vt:lpstr>
      <vt:lpstr>Antivirus: McAfee</vt:lpstr>
      <vt:lpstr>Antivirus: AVG</vt:lpstr>
      <vt:lpstr>Antivirus</vt:lpstr>
      <vt:lpstr>Data Protection Legislation</vt:lpstr>
      <vt:lpstr>Data Protection Legislation</vt:lpstr>
      <vt:lpstr>Data Protection Legislation</vt:lpstr>
      <vt:lpstr>Data Protection Legislation</vt:lpstr>
      <vt:lpstr>Data Protection in Pakistan</vt:lpstr>
      <vt:lpstr> PERSONAL DATA PROTECTION BILL 2018 </vt:lpstr>
      <vt:lpstr> PERSONAL DATA PROTECTION BILL 2018 </vt:lpstr>
      <vt:lpstr>Intellectual Property</vt:lpstr>
      <vt:lpstr>Intellectual Property</vt:lpstr>
      <vt:lpstr>Intellectual Property</vt:lpstr>
      <vt:lpstr>Intellectual Property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COMMUNICATION TECHNOLOGIES (ICT)</dc:title>
  <dc:creator>IBRAHIM</dc:creator>
  <cp:lastModifiedBy>aisha</cp:lastModifiedBy>
  <cp:revision>427</cp:revision>
  <dcterms:created xsi:type="dcterms:W3CDTF">2006-08-16T00:00:00Z</dcterms:created>
  <dcterms:modified xsi:type="dcterms:W3CDTF">2020-09-28T10:35:06Z</dcterms:modified>
</cp:coreProperties>
</file>