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9" r:id="rId2"/>
  </p:sldMasterIdLst>
  <p:sldIdLst>
    <p:sldId id="276" r:id="rId3"/>
    <p:sldId id="270" r:id="rId4"/>
    <p:sldId id="256" r:id="rId5"/>
    <p:sldId id="257" r:id="rId6"/>
    <p:sldId id="258" r:id="rId7"/>
    <p:sldId id="271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0624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294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5610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5012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2894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6291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5493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0414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8778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9061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7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93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5366"/>
            <a:ext cx="12192001" cy="2387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Sets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BS Education-V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 (EDU-511)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8" y="5611089"/>
            <a:ext cx="9144000" cy="93518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Sargodha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166" y="3047925"/>
            <a:ext cx="2365663" cy="234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265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738" y="643944"/>
            <a:ext cx="10820400" cy="2511377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Empty Set 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If a set doesn’t have any elements, it is known as an empty set or null set.</a:t>
            </a:r>
          </a:p>
          <a:p>
            <a:pPr marL="0" indent="0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symbol ∅ is used to represent the 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empty set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{ }. 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 Set 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universal set is a set which contains all the elements or objects of other set, including its own elements. It is usually denoted by the symbol ‘U’.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918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69702"/>
            <a:ext cx="10820400" cy="5548984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us say, there are three sets named as A, B and C. The elements of all sets A, B and C is defined as;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A={1,3,6,8}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B={2,3,4,5}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C={5,8,9}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universal set for all the three sets A, B and C.</a:t>
            </a:r>
          </a:p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Answer: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By the definition we know, the universal set includes all the elements of the given sets. Therefore, Universal set for sets A, B and C will be,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U={1,2,3,4,5,6,8,9}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78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7577"/>
            <a:ext cx="10820400" cy="5961109"/>
          </a:xfrm>
        </p:spPr>
        <p:txBody>
          <a:bodyPr>
            <a:normAutofit lnSpcReduction="10000"/>
          </a:bodyPr>
          <a:lstStyle/>
          <a:p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Finite set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Finite sets are the sets having a finite/countable number of members. Finite sets are also known as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countable sets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as they can be counted. The process will run out of elements to list if the elements of this set have a finite number of members.</a:t>
            </a:r>
          </a:p>
          <a:p>
            <a:r>
              <a:rPr 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finite sets:</a:t>
            </a: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set of months in a year.</a:t>
            </a:r>
            <a:b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= 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{January, February, March, April, May, June, July, August, September, October, November, December}</a:t>
            </a:r>
          </a:p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(M) = 12</a:t>
            </a:r>
          </a:p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 finite set because the number of elements is countable.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950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27280"/>
            <a:ext cx="10820400" cy="5291406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Infinite set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set is not finite, it is called an 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infinite set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because the number of elements in that set is not countable and also we cannot represent it in Roster form. Thus, infinite sets are also known as 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uncountable sets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So, the elements of an Infinite set are represented by 3 dots (ellipse) thus, it represents the infinity of that set.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Infinite Sets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set of all whole numbers, W= {0, 1, 2, 3, 4,…}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set of all points on a line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set of all integers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30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406" y="218941"/>
            <a:ext cx="10820400" cy="62591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b="1" dirty="0"/>
          </a:p>
          <a:p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Equal Sets</a:t>
            </a:r>
          </a:p>
          <a:p>
            <a:pPr marL="0" indent="0"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sets A and B can be equal only if each element of set A is also the element of the set B. Also if two sets are the subsets of each other, they are said to be equal. This is represented by:</a:t>
            </a:r>
          </a:p>
          <a:p>
            <a:pPr marL="0" indent="0"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 = B</a:t>
            </a:r>
          </a:p>
          <a:p>
            <a:pPr marL="0" indent="0"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 ⊂ B and B ⊂ A ⟺ A = B</a:t>
            </a:r>
          </a:p>
          <a:p>
            <a:pPr marL="0" indent="0">
              <a:buNone/>
            </a:pPr>
            <a:endParaRPr 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Equal Set Example</a:t>
            </a: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 P = {1, 3, 9, 5, −7} and Q = {5, −7, 3, 1, 9,}, then P = Q. It is also noted that no matter how many times an element is repeated in the set, it is only counted once. Also, the order doesn’t matter for the elements in a set. So, to rephrase in terms of cardinal number, we can say that:</a:t>
            </a:r>
          </a:p>
          <a:p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137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4546"/>
            <a:ext cx="10820400" cy="6703454"/>
          </a:xfrm>
        </p:spPr>
        <p:txBody>
          <a:bodyPr>
            <a:normAutofit fontScale="70000" lnSpcReduction="20000"/>
          </a:bodyPr>
          <a:lstStyle/>
          <a:p>
            <a:r>
              <a:rPr lang="en-US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Subset </a:t>
            </a:r>
          </a:p>
          <a:p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collection of elements is known as a subset of all the elements of the set are contained inside another set.</a:t>
            </a:r>
          </a:p>
          <a:p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Subsets of a Set</a:t>
            </a:r>
          </a:p>
          <a:p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subsets of any set consisting of all possible sets including its elements and the null set. Let us understand with the help of an example.</a:t>
            </a:r>
          </a:p>
          <a:p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</a:p>
          <a:p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all the subsets of set A = {1,2,34}</a:t>
            </a:r>
          </a:p>
          <a:p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 Given, A = {1,2,3,4}</a:t>
            </a:r>
          </a:p>
          <a:p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Subsets =</a:t>
            </a:r>
          </a:p>
          <a:p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{}</a:t>
            </a:r>
          </a:p>
          <a:p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{1}, {2}, {3}, {4},</a:t>
            </a:r>
          </a:p>
          <a:p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{1,2}, {1,3}, {1,4}, {2,3},{2,4}, {3,4},</a:t>
            </a:r>
          </a:p>
          <a:p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{1,2,3}, {2,3,4}, {1,3,4}, {1,2,4}</a:t>
            </a:r>
          </a:p>
          <a:p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{1,2,3,4}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54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3814293" cy="1293028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0562388"/>
              </p:ext>
            </p:extLst>
          </p:nvPr>
        </p:nvGraphicFramePr>
        <p:xfrm>
          <a:off x="685800" y="2601532"/>
          <a:ext cx="11272652" cy="2198909"/>
        </p:xfrm>
        <a:graphic>
          <a:graphicData uri="http://schemas.openxmlformats.org/drawingml/2006/table">
            <a:tbl>
              <a:tblPr/>
              <a:tblGrid>
                <a:gridCol w="112726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198909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 this presentation is</a:t>
                      </a:r>
                    </a:p>
                    <a:p>
                      <a:pPr algn="l"/>
                      <a:r>
                        <a:rPr lang="en-US" dirty="0" err="1"/>
                        <a:t>by</a:t>
                      </a:r>
                      <a:r>
                        <a:rPr lang="en-US" dirty="0" err="1">
                          <a:effectLst/>
                        </a:rPr>
                        <a:t>Ricky</a:t>
                      </a:r>
                      <a:r>
                        <a:rPr lang="en-US" dirty="0">
                          <a:effectLst/>
                        </a:rPr>
                        <a:t> Shadrach</a:t>
                      </a:r>
                    </a:p>
                    <a:p>
                      <a:pPr algn="l"/>
                      <a:r>
                        <a:rPr lang="en-US" dirty="0" err="1"/>
                        <a:t>and</a:t>
                      </a:r>
                      <a:r>
                        <a:rPr lang="en-US" dirty="0" err="1">
                          <a:effectLst/>
                        </a:rPr>
                        <a:t>Rod</a:t>
                      </a:r>
                      <a:r>
                        <a:rPr lang="en-US" dirty="0">
                          <a:effectLst/>
                        </a:rPr>
                        <a:t> Pierce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162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4373"/>
            <a:ext cx="7340958" cy="1293028"/>
          </a:xfrm>
        </p:spPr>
        <p:txBody>
          <a:bodyPr/>
          <a:lstStyle/>
          <a:p>
            <a:r>
              <a:rPr lang="en-US" dirty="0"/>
              <a:t>MSQS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A __________ is an ordered collection of objects.</a:t>
            </a:r>
            <a:br>
              <a:rPr lang="en-US" dirty="0"/>
            </a:br>
            <a:r>
              <a:rPr lang="en-US" dirty="0"/>
              <a:t>a) Relation</a:t>
            </a:r>
            <a:br>
              <a:rPr lang="en-US" dirty="0"/>
            </a:br>
            <a:r>
              <a:rPr lang="en-US" dirty="0"/>
              <a:t>b) Function</a:t>
            </a:r>
            <a:br>
              <a:rPr lang="en-US" dirty="0"/>
            </a:br>
            <a:r>
              <a:rPr lang="en-US" dirty="0"/>
              <a:t>c) Set</a:t>
            </a:r>
            <a:br>
              <a:rPr lang="en-US" dirty="0"/>
            </a:br>
            <a:r>
              <a:rPr lang="en-US" dirty="0"/>
              <a:t>d) Proposition</a:t>
            </a:r>
          </a:p>
          <a:p>
            <a:r>
              <a:rPr lang="en-US" dirty="0"/>
              <a:t> Power set of empty set has exactly _________ subset.</a:t>
            </a:r>
            <a:br>
              <a:rPr lang="en-US" dirty="0"/>
            </a:br>
            <a:r>
              <a:rPr lang="en-US" dirty="0"/>
              <a:t>a) One</a:t>
            </a:r>
            <a:br>
              <a:rPr lang="en-US" dirty="0"/>
            </a:br>
            <a:r>
              <a:rPr lang="en-US" dirty="0"/>
              <a:t>b) Two</a:t>
            </a:r>
            <a:br>
              <a:rPr lang="en-US" dirty="0"/>
            </a:br>
            <a:r>
              <a:rPr lang="en-US" dirty="0"/>
              <a:t>c) Zero</a:t>
            </a:r>
            <a:br>
              <a:rPr lang="en-US" dirty="0"/>
            </a:br>
            <a:r>
              <a:rPr lang="en-US" dirty="0"/>
              <a:t>d) Three</a:t>
            </a:r>
          </a:p>
        </p:txBody>
      </p:sp>
    </p:spTree>
    <p:extLst>
      <p:ext uri="{BB962C8B-B14F-4D97-AF65-F5344CB8AC3E}">
        <p14:creationId xmlns:p14="http://schemas.microsoft.com/office/powerpoint/2010/main" val="4229696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35678"/>
            <a:ext cx="10820400" cy="4283007"/>
          </a:xfrm>
        </p:spPr>
        <p:txBody>
          <a:bodyPr/>
          <a:lstStyle/>
          <a:p>
            <a:r>
              <a:rPr lang="en-US" dirty="0"/>
              <a:t> Which of the following two sets are equal?</a:t>
            </a:r>
            <a:br>
              <a:rPr lang="en-US" dirty="0"/>
            </a:br>
            <a:r>
              <a:rPr lang="en-US" dirty="0"/>
              <a:t>a) A = {1, 2} and B = {1}</a:t>
            </a:r>
            <a:br>
              <a:rPr lang="en-US" dirty="0"/>
            </a:br>
            <a:r>
              <a:rPr lang="en-US" dirty="0"/>
              <a:t>b) A = {1, 2} and B = {1, 2, 3}</a:t>
            </a:r>
            <a:br>
              <a:rPr lang="en-US" dirty="0"/>
            </a:br>
            <a:r>
              <a:rPr lang="en-US" dirty="0"/>
              <a:t>c) A = {1, 2, 3} and B = {2, 1, 3}</a:t>
            </a:r>
            <a:br>
              <a:rPr lang="en-US" dirty="0"/>
            </a:br>
            <a:r>
              <a:rPr lang="en-US" dirty="0"/>
              <a:t>d) A = {1, 2, 4} and B = {1, 2, 3}</a:t>
            </a:r>
          </a:p>
          <a:p>
            <a:r>
              <a:rPr lang="en-US" b="1" dirty="0"/>
              <a:t>The union of set A and B is denoted by</a:t>
            </a:r>
          </a:p>
          <a:p>
            <a:pPr marL="0" indent="0">
              <a:buNone/>
            </a:pPr>
            <a:r>
              <a:rPr lang="en-US" dirty="0"/>
              <a:t>a) A + B</a:t>
            </a:r>
          </a:p>
          <a:p>
            <a:pPr marL="0" indent="0">
              <a:buNone/>
            </a:pPr>
            <a:r>
              <a:rPr lang="en-US" dirty="0"/>
              <a:t>b) A - B</a:t>
            </a:r>
          </a:p>
          <a:p>
            <a:pPr marL="0" indent="0">
              <a:buNone/>
            </a:pPr>
            <a:r>
              <a:rPr lang="en-US" dirty="0"/>
              <a:t>c) A∩B</a:t>
            </a:r>
          </a:p>
          <a:p>
            <a:pPr marL="0" indent="0">
              <a:buNone/>
            </a:pPr>
            <a:r>
              <a:rPr lang="en-US" dirty="0"/>
              <a:t>d) A∪B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253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764372"/>
            <a:ext cx="6040192" cy="4515965"/>
          </a:xfrm>
        </p:spPr>
        <p:txBody>
          <a:bodyPr/>
          <a:lstStyle/>
          <a:p>
            <a:r>
              <a:rPr lang="en-US" dirty="0"/>
              <a:t>Thanks</a:t>
            </a:r>
          </a:p>
        </p:txBody>
      </p:sp>
    </p:spTree>
    <p:extLst>
      <p:ext uri="{BB962C8B-B14F-4D97-AF65-F5344CB8AC3E}">
        <p14:creationId xmlns:p14="http://schemas.microsoft.com/office/powerpoint/2010/main" val="1873703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4372"/>
            <a:ext cx="12191999" cy="52500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SETS</a:t>
            </a:r>
            <a:br>
              <a:rPr lang="en-US" dirty="0"/>
            </a:br>
            <a:r>
              <a:rPr lang="en-US" sz="3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Hira Basharat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(roll no: Beuf18mo36)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of Mathematics (EDU-511)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Education (Semester 5)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Sargodha,40100 Sargodha , Pakistan 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October 2020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099" y="365438"/>
            <a:ext cx="1493949" cy="1218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695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Sets </a:t>
            </a:r>
          </a:p>
        </p:txBody>
      </p:sp>
    </p:spTree>
    <p:extLst>
      <p:ext uri="{BB962C8B-B14F-4D97-AF65-F5344CB8AC3E}">
        <p14:creationId xmlns:p14="http://schemas.microsoft.com/office/powerpoint/2010/main" val="876614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347731"/>
            <a:ext cx="9448800" cy="1712890"/>
          </a:xfrm>
        </p:spPr>
        <p:txBody>
          <a:bodyPr>
            <a:normAutofit/>
          </a:bodyPr>
          <a:lstStyle/>
          <a:p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Preview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060621"/>
            <a:ext cx="9448800" cy="4591317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be discussing</a:t>
            </a:r>
          </a:p>
          <a:p>
            <a:pPr marL="811213" indent="-341313">
              <a:buFont typeface="Wingdings" panose="05000000000000000000" pitchFamily="2" charset="2"/>
              <a:buChar char="v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Sets</a:t>
            </a:r>
          </a:p>
          <a:p>
            <a:pPr marL="811213" indent="-341313">
              <a:buFont typeface="Wingdings" panose="05000000000000000000" pitchFamily="2" charset="2"/>
              <a:buChar char="v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Sets Notation</a:t>
            </a:r>
          </a:p>
          <a:p>
            <a:pPr marL="811213" indent="-341313">
              <a:buFont typeface="Wingdings" panose="05000000000000000000" pitchFamily="2" charset="2"/>
              <a:buChar char="v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Types of Set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429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94" y="339370"/>
            <a:ext cx="8610600" cy="1293028"/>
          </a:xfrm>
        </p:spPr>
        <p:txBody>
          <a:bodyPr>
            <a:norm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Difinition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Sets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set? </a:t>
            </a:r>
          </a:p>
          <a:p>
            <a:pPr marL="0" indent="0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Well, simply put, it's 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collection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we specify a common property among "things" and then we gather up all the "things" that have this common property.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For example, the items you wear: hat, shirt, jacket, pants, and so on.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I'm sure you could come up with at least a hundred.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known as a 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709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3319" y="901532"/>
            <a:ext cx="8610600" cy="129302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sets are useful in our daily life?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045" y="1548046"/>
            <a:ext cx="10820400" cy="4024125"/>
          </a:xfrm>
        </p:spPr>
        <p:txBody>
          <a:bodyPr/>
          <a:lstStyle/>
          <a:p>
            <a:pPr marL="0" indent="0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 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to house a collection of related objects. They are important everywhere in mathematics because every field of mathematics uses or refers to 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in some way. They are important for building more complex mathematical structure.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730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4702935" cy="1293028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Notation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663440"/>
          </a:xfrm>
        </p:spPr>
        <p:txBody>
          <a:bodyPr>
            <a:noAutofit/>
          </a:bodyPr>
          <a:lstStyle/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 fairly simple notation for sets. We simply list each element (or "member") separated by a comma, and then put some curly brackets around the whole thing</a:t>
            </a: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curly brackets { } are sometimes called "set brackets" or "braces"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curly brackets { } are sometimes called "set brackets" or "braces".</a:t>
            </a:r>
            <a:endParaRPr lang="en-US" sz="3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2" descr="Set Notation"/>
          <p:cNvSpPr>
            <a:spLocks noChangeAspect="1" noChangeArrowheads="1"/>
          </p:cNvSpPr>
          <p:nvPr/>
        </p:nvSpPr>
        <p:spPr bwMode="auto">
          <a:xfrm>
            <a:off x="6096000" y="1222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Set Notation"/>
          <p:cNvSpPr>
            <a:spLocks noChangeAspect="1" noChangeArrowheads="1"/>
          </p:cNvSpPr>
          <p:nvPr/>
        </p:nvSpPr>
        <p:spPr bwMode="auto">
          <a:xfrm>
            <a:off x="155575" y="-1524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4" name="Picture 6" descr="Introduction to Se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1076" y="3902299"/>
            <a:ext cx="7134896" cy="190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9370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44670" y="519674"/>
            <a:ext cx="9624275" cy="1293028"/>
          </a:xfrm>
        </p:spPr>
        <p:txBody>
          <a:bodyPr/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Sets Are Donated BY</a:t>
            </a:r>
          </a:p>
        </p:txBody>
      </p:sp>
      <p:pic>
        <p:nvPicPr>
          <p:cNvPr id="4098" name="Picture 2" descr="what are the symbols of sets in math taught at grade six - Google Search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541" y="2020161"/>
            <a:ext cx="4353059" cy="382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74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34851" y="764373"/>
            <a:ext cx="6774287" cy="1293028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Sets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Empty set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 set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Finite set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Infinite Set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Equal set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 set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17645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229</TotalTime>
  <Words>335</Words>
  <Application>Microsoft Office PowerPoint</Application>
  <PresentationFormat>Widescreen</PresentationFormat>
  <Paragraphs>104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Times New Roman</vt:lpstr>
      <vt:lpstr>Wingdings</vt:lpstr>
      <vt:lpstr>Vapor Trail</vt:lpstr>
      <vt:lpstr>Office Theme</vt:lpstr>
      <vt:lpstr>Sets  BS Education-V Teaching Mathematics (EDU-511)</vt:lpstr>
      <vt:lpstr>SETS Hira Basharat (roll no: Beuf18mo36) Teaching of Mathematics (EDU-511) Bs Education (Semester 5)    Department of Education University of Sargodha,40100 Sargodha , Pakistan  October 2020 </vt:lpstr>
      <vt:lpstr> Sets </vt:lpstr>
      <vt:lpstr>                       Preview</vt:lpstr>
      <vt:lpstr>Difinition Of Sets</vt:lpstr>
      <vt:lpstr>How sets are useful in our daily life? </vt:lpstr>
      <vt:lpstr>Notation </vt:lpstr>
      <vt:lpstr>Sets Are Donated BY</vt:lpstr>
      <vt:lpstr>Types Of Sets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MSQS</vt:lpstr>
      <vt:lpstr>PowerPoint Presentation</vt:lpstr>
      <vt:lpstr>Thanks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Sets And Functions</dc:title>
  <dc:creator>Mult Laptops 88 G</dc:creator>
  <cp:lastModifiedBy>ABC</cp:lastModifiedBy>
  <cp:revision>28</cp:revision>
  <dcterms:created xsi:type="dcterms:W3CDTF">2020-10-22T04:57:28Z</dcterms:created>
  <dcterms:modified xsi:type="dcterms:W3CDTF">2020-12-11T18:02:15Z</dcterms:modified>
</cp:coreProperties>
</file>