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9" r:id="rId5"/>
    <p:sldId id="260" r:id="rId6"/>
    <p:sldId id="261" r:id="rId7"/>
    <p:sldId id="262" r:id="rId8"/>
    <p:sldId id="263" r:id="rId9"/>
    <p:sldId id="266" r:id="rId10"/>
    <p:sldId id="264" r:id="rId11"/>
    <p:sldId id="265"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176281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128994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92161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2621765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0915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3615894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3279551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4253613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271604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FF29E6-ABEF-46A8-A652-EE1BB1CA170C}"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101965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FF29E6-ABEF-46A8-A652-EE1BB1CA170C}"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257565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FF29E6-ABEF-46A8-A652-EE1BB1CA170C}" type="datetimeFigureOut">
              <a:rPr lang="en-GB" smtClean="0"/>
              <a:t>21/04/2020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873833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FF29E6-ABEF-46A8-A652-EE1BB1CA170C}" type="datetimeFigureOut">
              <a:rPr lang="en-GB" smtClean="0"/>
              <a:t>21/04/2020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295284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FF29E6-ABEF-46A8-A652-EE1BB1CA170C}" type="datetimeFigureOut">
              <a:rPr lang="en-GB" smtClean="0"/>
              <a:t>21/04/2020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3743589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FF29E6-ABEF-46A8-A652-EE1BB1CA170C}"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154507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FF29E6-ABEF-46A8-A652-EE1BB1CA170C}"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8931F3-9C53-4504-A5AD-34D7F340ACA1}" type="slidenum">
              <a:rPr lang="en-GB" smtClean="0"/>
              <a:t>‹#›</a:t>
            </a:fld>
            <a:endParaRPr lang="en-GB"/>
          </a:p>
        </p:txBody>
      </p:sp>
    </p:spTree>
    <p:extLst>
      <p:ext uri="{BB962C8B-B14F-4D97-AF65-F5344CB8AC3E}">
        <p14:creationId xmlns:p14="http://schemas.microsoft.com/office/powerpoint/2010/main" val="708371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FF29E6-ABEF-46A8-A652-EE1BB1CA170C}" type="datetimeFigureOut">
              <a:rPr lang="en-GB" smtClean="0"/>
              <a:t>21/04/2020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8931F3-9C53-4504-A5AD-34D7F340ACA1}" type="slidenum">
              <a:rPr lang="en-GB" smtClean="0"/>
              <a:t>‹#›</a:t>
            </a:fld>
            <a:endParaRPr lang="en-GB"/>
          </a:p>
        </p:txBody>
      </p:sp>
    </p:spTree>
    <p:extLst>
      <p:ext uri="{BB962C8B-B14F-4D97-AF65-F5344CB8AC3E}">
        <p14:creationId xmlns:p14="http://schemas.microsoft.com/office/powerpoint/2010/main" val="3717107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776FE-27D2-4883-BBB0-3C927F3BDB8F}"/>
              </a:ext>
            </a:extLst>
          </p:cNvPr>
          <p:cNvSpPr>
            <a:spLocks noGrp="1"/>
          </p:cNvSpPr>
          <p:nvPr>
            <p:ph type="ctrTitle"/>
          </p:nvPr>
        </p:nvSpPr>
        <p:spPr/>
        <p:txBody>
          <a:bodyPr/>
          <a:lstStyle/>
          <a:p>
            <a:pPr algn="just"/>
            <a:r>
              <a:rPr lang="en-US" dirty="0"/>
              <a:t>Identification of Problem (Area mapping)</a:t>
            </a:r>
            <a:endParaRPr lang="en-GB" dirty="0"/>
          </a:p>
        </p:txBody>
      </p:sp>
      <p:sp>
        <p:nvSpPr>
          <p:cNvPr id="3" name="Subtitle 2">
            <a:extLst>
              <a:ext uri="{FF2B5EF4-FFF2-40B4-BE49-F238E27FC236}">
                <a16:creationId xmlns:a16="http://schemas.microsoft.com/office/drawing/2014/main" id="{0778FD22-30D9-4A69-B847-C4C6C023C197}"/>
              </a:ext>
            </a:extLst>
          </p:cNvPr>
          <p:cNvSpPr>
            <a:spLocks noGrp="1"/>
          </p:cNvSpPr>
          <p:nvPr>
            <p:ph type="subTitle" idx="1"/>
          </p:nvPr>
        </p:nvSpPr>
        <p:spPr/>
        <p:txBody>
          <a:bodyPr/>
          <a:lstStyle/>
          <a:p>
            <a:pPr algn="just"/>
            <a:r>
              <a:rPr lang="en-US" b="1" dirty="0"/>
              <a:t>Understanding the causes and effects of the social problem</a:t>
            </a:r>
          </a:p>
          <a:p>
            <a:pPr algn="just"/>
            <a:endParaRPr lang="en-GB" dirty="0"/>
          </a:p>
        </p:txBody>
      </p:sp>
    </p:spTree>
    <p:extLst>
      <p:ext uri="{BB962C8B-B14F-4D97-AF65-F5344CB8AC3E}">
        <p14:creationId xmlns:p14="http://schemas.microsoft.com/office/powerpoint/2010/main" val="609326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D9067-BCF1-4113-AF3A-49B451E1F135}"/>
              </a:ext>
            </a:extLst>
          </p:cNvPr>
          <p:cNvSpPr>
            <a:spLocks noGrp="1"/>
          </p:cNvSpPr>
          <p:nvPr>
            <p:ph type="title"/>
          </p:nvPr>
        </p:nvSpPr>
        <p:spPr/>
        <p:txBody>
          <a:bodyPr/>
          <a:lstStyle/>
          <a:p>
            <a:r>
              <a:rPr lang="en-US" dirty="0"/>
              <a:t>Advantages</a:t>
            </a:r>
            <a:endParaRPr lang="en-GB" dirty="0"/>
          </a:p>
        </p:txBody>
      </p:sp>
      <p:sp>
        <p:nvSpPr>
          <p:cNvPr id="3" name="Content Placeholder 2">
            <a:extLst>
              <a:ext uri="{FF2B5EF4-FFF2-40B4-BE49-F238E27FC236}">
                <a16:creationId xmlns:a16="http://schemas.microsoft.com/office/drawing/2014/main" id="{819071DF-272C-49BA-A236-3A82111EDBA4}"/>
              </a:ext>
            </a:extLst>
          </p:cNvPr>
          <p:cNvSpPr>
            <a:spLocks noGrp="1"/>
          </p:cNvSpPr>
          <p:nvPr>
            <p:ph idx="1"/>
          </p:nvPr>
        </p:nvSpPr>
        <p:spPr/>
        <p:txBody>
          <a:bodyPr>
            <a:normAutofit fontScale="92500"/>
          </a:bodyPr>
          <a:lstStyle/>
          <a:p>
            <a:pPr algn="just"/>
            <a:r>
              <a:rPr lang="en-US" dirty="0"/>
              <a:t>The problem can be broken down into manageable and definable chunks. This enables a clearer prioritization of factors and helps focus objectives</a:t>
            </a:r>
          </a:p>
          <a:p>
            <a:pPr algn="just"/>
            <a:r>
              <a:rPr lang="en-US" dirty="0"/>
              <a:t>There is a better understanding of the problem and its often interconnected and even contradictory causes. This is often the first step in finding win-win solutions</a:t>
            </a:r>
          </a:p>
          <a:p>
            <a:pPr algn="just"/>
            <a:r>
              <a:rPr lang="en-US" dirty="0"/>
              <a:t>It identifies the constituent issues and arguments, and can help establish who and what the political actors and processes are at each stage</a:t>
            </a:r>
          </a:p>
          <a:p>
            <a:pPr algn="just"/>
            <a:r>
              <a:rPr lang="en-US" dirty="0"/>
              <a:t>It can help establish whether further information, evidence or resources are required to make a strong case, or build a convincing solution</a:t>
            </a:r>
          </a:p>
          <a:p>
            <a:pPr algn="just"/>
            <a:r>
              <a:rPr lang="en-US" dirty="0"/>
              <a:t>Present issues - rather than apparent, future or past issues - are dealt with and identified</a:t>
            </a:r>
          </a:p>
          <a:p>
            <a:pPr algn="just"/>
            <a:r>
              <a:rPr lang="en-US" dirty="0"/>
              <a:t>The process of analysis often helps build a shared sense of understanding, purpose and action</a:t>
            </a:r>
            <a:endParaRPr lang="en-GB" dirty="0"/>
          </a:p>
        </p:txBody>
      </p:sp>
    </p:spTree>
    <p:extLst>
      <p:ext uri="{BB962C8B-B14F-4D97-AF65-F5344CB8AC3E}">
        <p14:creationId xmlns:p14="http://schemas.microsoft.com/office/powerpoint/2010/main" val="1277531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19711-1CD8-4E3B-9D7A-F3D5D18BC044}"/>
              </a:ext>
            </a:extLst>
          </p:cNvPr>
          <p:cNvSpPr>
            <a:spLocks noGrp="1"/>
          </p:cNvSpPr>
          <p:nvPr>
            <p:ph type="title"/>
          </p:nvPr>
        </p:nvSpPr>
        <p:spPr/>
        <p:txBody>
          <a:bodyPr/>
          <a:lstStyle/>
          <a:p>
            <a:r>
              <a:rPr lang="en-US" b="1" dirty="0"/>
              <a:t>Disadvantages</a:t>
            </a:r>
            <a:br>
              <a:rPr lang="en-US" b="1" dirty="0"/>
            </a:br>
            <a:endParaRPr lang="en-GB" dirty="0"/>
          </a:p>
        </p:txBody>
      </p:sp>
      <p:sp>
        <p:nvSpPr>
          <p:cNvPr id="3" name="Content Placeholder 2">
            <a:extLst>
              <a:ext uri="{FF2B5EF4-FFF2-40B4-BE49-F238E27FC236}">
                <a16:creationId xmlns:a16="http://schemas.microsoft.com/office/drawing/2014/main" id="{A0BE14B3-B020-4704-9C50-9F70103A5384}"/>
              </a:ext>
            </a:extLst>
          </p:cNvPr>
          <p:cNvSpPr>
            <a:spLocks noGrp="1"/>
          </p:cNvSpPr>
          <p:nvPr>
            <p:ph idx="1"/>
          </p:nvPr>
        </p:nvSpPr>
        <p:spPr/>
        <p:txBody>
          <a:bodyPr/>
          <a:lstStyle/>
          <a:p>
            <a:r>
              <a:rPr lang="en-US" dirty="0"/>
              <a:t>It may be difficult to understand all effects and causes of a problem right from the beginning</a:t>
            </a:r>
          </a:p>
          <a:p>
            <a:r>
              <a:rPr lang="en-US" dirty="0"/>
              <a:t>Requires time to bring all relevant actors together and to discuss the problems of their water and sanitation system</a:t>
            </a:r>
          </a:p>
          <a:p>
            <a:endParaRPr lang="en-GB" dirty="0"/>
          </a:p>
        </p:txBody>
      </p:sp>
    </p:spTree>
    <p:extLst>
      <p:ext uri="{BB962C8B-B14F-4D97-AF65-F5344CB8AC3E}">
        <p14:creationId xmlns:p14="http://schemas.microsoft.com/office/powerpoint/2010/main" val="1573137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E4FB3-DC32-45D9-8008-7E2565219B43}"/>
              </a:ext>
            </a:extLst>
          </p:cNvPr>
          <p:cNvSpPr>
            <a:spLocks noGrp="1"/>
          </p:cNvSpPr>
          <p:nvPr>
            <p:ph type="title"/>
          </p:nvPr>
        </p:nvSpPr>
        <p:spPr/>
        <p:txBody>
          <a:bodyPr/>
          <a:lstStyle/>
          <a:p>
            <a:r>
              <a:rPr lang="en-US" b="1" dirty="0"/>
              <a:t>Step 1: Problem Analysis</a:t>
            </a:r>
            <a:br>
              <a:rPr lang="en-US" b="1" dirty="0"/>
            </a:br>
            <a:endParaRPr lang="en-GB" dirty="0"/>
          </a:p>
        </p:txBody>
      </p:sp>
      <p:sp>
        <p:nvSpPr>
          <p:cNvPr id="3" name="Content Placeholder 2">
            <a:extLst>
              <a:ext uri="{FF2B5EF4-FFF2-40B4-BE49-F238E27FC236}">
                <a16:creationId xmlns:a16="http://schemas.microsoft.com/office/drawing/2014/main" id="{0C3989E9-825D-48AF-9D7E-81459F7946F1}"/>
              </a:ext>
            </a:extLst>
          </p:cNvPr>
          <p:cNvSpPr>
            <a:spLocks noGrp="1"/>
          </p:cNvSpPr>
          <p:nvPr>
            <p:ph idx="1"/>
          </p:nvPr>
        </p:nvSpPr>
        <p:spPr/>
        <p:txBody>
          <a:bodyPr>
            <a:normAutofit/>
          </a:bodyPr>
          <a:lstStyle/>
          <a:p>
            <a:r>
              <a:rPr lang="en-US" dirty="0"/>
              <a:t>The problem analysis is the phase in which the negative aspects of a </a:t>
            </a:r>
            <a:r>
              <a:rPr lang="en-US" b="1" dirty="0"/>
              <a:t>given situation</a:t>
            </a:r>
            <a:r>
              <a:rPr lang="en-US" dirty="0"/>
              <a:t> are identified, establishing the cause and effect relationship between the observed problems. The </a:t>
            </a:r>
            <a:r>
              <a:rPr lang="en-US" b="1" dirty="0"/>
              <a:t>problem analysis</a:t>
            </a:r>
            <a:r>
              <a:rPr lang="en-US" dirty="0"/>
              <a:t> is of prime importance with regard to project planning, since it strongly influences the design of all possible interventions (MDF 2005). The problem analysis includes (EC 2004):</a:t>
            </a:r>
          </a:p>
          <a:p>
            <a:r>
              <a:rPr lang="en-US" dirty="0"/>
              <a:t>Definition of the framework and the subject of analysis.</a:t>
            </a:r>
          </a:p>
          <a:p>
            <a:r>
              <a:rPr lang="en-US" dirty="0"/>
              <a:t>Identification of problems faced by target groups and beneficiaries.</a:t>
            </a:r>
          </a:p>
          <a:p>
            <a:r>
              <a:rPr lang="en-US" dirty="0"/>
              <a:t>Visualization of the problems in form of a diagram, called “problem tree” to help analyze and clarify cause-effect relationships.</a:t>
            </a:r>
          </a:p>
          <a:p>
            <a:endParaRPr lang="en-GB" dirty="0"/>
          </a:p>
        </p:txBody>
      </p:sp>
    </p:spTree>
    <p:extLst>
      <p:ext uri="{BB962C8B-B14F-4D97-AF65-F5344CB8AC3E}">
        <p14:creationId xmlns:p14="http://schemas.microsoft.com/office/powerpoint/2010/main" val="1819997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234BF-EFFC-4310-8F81-B6D115DAA26B}"/>
              </a:ext>
            </a:extLst>
          </p:cNvPr>
          <p:cNvSpPr>
            <a:spLocks noGrp="1"/>
          </p:cNvSpPr>
          <p:nvPr>
            <p:ph type="title"/>
          </p:nvPr>
        </p:nvSpPr>
        <p:spPr/>
        <p:txBody>
          <a:bodyPr/>
          <a:lstStyle/>
          <a:p>
            <a:r>
              <a:rPr lang="en-US" b="1" dirty="0"/>
              <a:t>Step 2: Objectives Analysis</a:t>
            </a:r>
            <a:br>
              <a:rPr lang="en-US" b="1" dirty="0"/>
            </a:br>
            <a:endParaRPr lang="en-GB" dirty="0"/>
          </a:p>
        </p:txBody>
      </p:sp>
      <p:sp>
        <p:nvSpPr>
          <p:cNvPr id="3" name="Content Placeholder 2">
            <a:extLst>
              <a:ext uri="{FF2B5EF4-FFF2-40B4-BE49-F238E27FC236}">
                <a16:creationId xmlns:a16="http://schemas.microsoft.com/office/drawing/2014/main" id="{01E78EEA-D3C9-4908-A03E-940076006644}"/>
              </a:ext>
            </a:extLst>
          </p:cNvPr>
          <p:cNvSpPr>
            <a:spLocks noGrp="1"/>
          </p:cNvSpPr>
          <p:nvPr>
            <p:ph idx="1"/>
          </p:nvPr>
        </p:nvSpPr>
        <p:spPr/>
        <p:txBody>
          <a:bodyPr>
            <a:normAutofit lnSpcReduction="10000"/>
          </a:bodyPr>
          <a:lstStyle/>
          <a:p>
            <a:pPr algn="just"/>
            <a:r>
              <a:rPr lang="en-US" dirty="0"/>
              <a:t>Analysis of objectives is a methodological approach employed to describe the situation in the future once identified problems have been remedied, depicting the ends and the means in a diagram called “objective tree”.</a:t>
            </a:r>
          </a:p>
          <a:p>
            <a:pPr algn="just"/>
            <a:r>
              <a:rPr lang="en-US" dirty="0"/>
              <a:t>he negative situations of the problem tree are converted into solutions, expressed as “positive achievements”. For instance, in the shown example of </a:t>
            </a:r>
            <a:r>
              <a:rPr lang="en-US" b="1" dirty="0"/>
              <a:t>river</a:t>
            </a:r>
            <a:r>
              <a:rPr lang="en-US" dirty="0"/>
              <a:t> pollution, “river water quality is deteriorating” is converted into “quality of river water is improved”. These positive achievements are in fact objectives and are presented in an objective tree showing the means/ends hierarchy.</a:t>
            </a:r>
          </a:p>
          <a:p>
            <a:pPr algn="just"/>
            <a:r>
              <a:rPr lang="en-US" dirty="0"/>
              <a:t>Since the negative situations of the problem tree have to be reformulated into positive situations that are desirable and realistically achievable, it is of primal importance that all stakeholders are involved in the discussions giving their feedback</a:t>
            </a:r>
          </a:p>
          <a:p>
            <a:endParaRPr lang="en-GB" dirty="0"/>
          </a:p>
        </p:txBody>
      </p:sp>
    </p:spTree>
    <p:extLst>
      <p:ext uri="{BB962C8B-B14F-4D97-AF65-F5344CB8AC3E}">
        <p14:creationId xmlns:p14="http://schemas.microsoft.com/office/powerpoint/2010/main" val="317060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5BDB1-CFAF-4F56-8A35-10611342E106}"/>
              </a:ext>
            </a:extLst>
          </p:cNvPr>
          <p:cNvSpPr>
            <a:spLocks noGrp="1"/>
          </p:cNvSpPr>
          <p:nvPr>
            <p:ph type="title"/>
          </p:nvPr>
        </p:nvSpPr>
        <p:spPr/>
        <p:txBody>
          <a:bodyPr/>
          <a:lstStyle/>
          <a:p>
            <a:r>
              <a:rPr lang="en-US" b="1" dirty="0"/>
              <a:t>Step 3: Analysis of Strategy</a:t>
            </a:r>
            <a:br>
              <a:rPr lang="en-US" b="1" dirty="0"/>
            </a:br>
            <a:endParaRPr lang="en-GB" dirty="0"/>
          </a:p>
        </p:txBody>
      </p:sp>
      <p:sp>
        <p:nvSpPr>
          <p:cNvPr id="3" name="Content Placeholder 2">
            <a:extLst>
              <a:ext uri="{FF2B5EF4-FFF2-40B4-BE49-F238E27FC236}">
                <a16:creationId xmlns:a16="http://schemas.microsoft.com/office/drawing/2014/main" id="{B132C1F4-FAEB-43BA-832C-B4947101835A}"/>
              </a:ext>
            </a:extLst>
          </p:cNvPr>
          <p:cNvSpPr>
            <a:spLocks noGrp="1"/>
          </p:cNvSpPr>
          <p:nvPr>
            <p:ph idx="1"/>
          </p:nvPr>
        </p:nvSpPr>
        <p:spPr/>
        <p:txBody>
          <a:bodyPr/>
          <a:lstStyle/>
          <a:p>
            <a:pPr algn="just"/>
            <a:r>
              <a:rPr lang="en-US" dirty="0"/>
              <a:t>After having decided about the desired future situation, possible interventions must be selected in order to determine the scope of the project, i.e. what should/can be included within the project.</a:t>
            </a:r>
          </a:p>
          <a:p>
            <a:pPr algn="just"/>
            <a:r>
              <a:rPr lang="en-US" dirty="0"/>
              <a:t>This analytical stage is the most difficult and challenging, as it involves synthesizing a significant amount of information and making a complex judgement about the best implementation strategy to pursue. </a:t>
            </a:r>
          </a:p>
          <a:p>
            <a:pPr algn="just"/>
            <a:r>
              <a:rPr lang="en-US" dirty="0"/>
              <a:t>In practice a balance has to be found to deal with the different </a:t>
            </a:r>
            <a:r>
              <a:rPr lang="en-US" b="1" dirty="0"/>
              <a:t>stakeholders' interests</a:t>
            </a:r>
            <a:r>
              <a:rPr lang="en-US" dirty="0"/>
              <a:t>, political demands and practical constraints. However, the potential merits and difficulties associated with addressing problems in different ways have to be fully scrutinized before any detailed design work is undertaken</a:t>
            </a:r>
          </a:p>
          <a:p>
            <a:endParaRPr lang="en-GB" dirty="0"/>
          </a:p>
        </p:txBody>
      </p:sp>
    </p:spTree>
    <p:extLst>
      <p:ext uri="{BB962C8B-B14F-4D97-AF65-F5344CB8AC3E}">
        <p14:creationId xmlns:p14="http://schemas.microsoft.com/office/powerpoint/2010/main" val="3877822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55A3-629E-456E-B29E-94ADAAB852D6}"/>
              </a:ext>
            </a:extLst>
          </p:cNvPr>
          <p:cNvSpPr>
            <a:spLocks noGrp="1"/>
          </p:cNvSpPr>
          <p:nvPr>
            <p:ph type="title"/>
          </p:nvPr>
        </p:nvSpPr>
        <p:spPr/>
        <p:txBody>
          <a:bodyPr/>
          <a:lstStyle/>
          <a:p>
            <a:r>
              <a:rPr lang="en-US" dirty="0"/>
              <a:t>Problem Tree</a:t>
            </a:r>
            <a:endParaRPr lang="en-GB" dirty="0"/>
          </a:p>
        </p:txBody>
      </p:sp>
      <p:sp>
        <p:nvSpPr>
          <p:cNvPr id="3" name="Content Placeholder 2">
            <a:extLst>
              <a:ext uri="{FF2B5EF4-FFF2-40B4-BE49-F238E27FC236}">
                <a16:creationId xmlns:a16="http://schemas.microsoft.com/office/drawing/2014/main" id="{9E0E3E21-8428-4A4B-9779-2DC33E69DEF4}"/>
              </a:ext>
            </a:extLst>
          </p:cNvPr>
          <p:cNvSpPr>
            <a:spLocks noGrp="1"/>
          </p:cNvSpPr>
          <p:nvPr>
            <p:ph idx="1"/>
          </p:nvPr>
        </p:nvSpPr>
        <p:spPr/>
        <p:txBody>
          <a:bodyPr/>
          <a:lstStyle/>
          <a:p>
            <a:r>
              <a:rPr lang="en-US" dirty="0"/>
              <a:t>The </a:t>
            </a:r>
            <a:r>
              <a:rPr lang="en-US" b="1" dirty="0"/>
              <a:t>problem tree</a:t>
            </a:r>
            <a:r>
              <a:rPr lang="en-US" dirty="0"/>
              <a:t> is a useful tool for analyzing a problem with all its causes, effects and factors.</a:t>
            </a:r>
          </a:p>
          <a:p>
            <a:r>
              <a:rPr lang="en-US" dirty="0"/>
              <a:t>A problem tree can be created in the space of a few hours to a day. All relevant internal and external stakeholders should be involved.</a:t>
            </a:r>
          </a:p>
          <a:p>
            <a:r>
              <a:rPr lang="en-US" dirty="0"/>
              <a:t>How you can transform this problem tree into a solution tree that is useful in defining your project’s approach and objectives.</a:t>
            </a:r>
            <a:endParaRPr lang="en-GB" dirty="0"/>
          </a:p>
        </p:txBody>
      </p:sp>
    </p:spTree>
    <p:extLst>
      <p:ext uri="{BB962C8B-B14F-4D97-AF65-F5344CB8AC3E}">
        <p14:creationId xmlns:p14="http://schemas.microsoft.com/office/powerpoint/2010/main" val="892724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ED3DF-2F2C-4192-8F32-68F5A4CBCCCA}"/>
              </a:ext>
            </a:extLst>
          </p:cNvPr>
          <p:cNvSpPr>
            <a:spLocks noGrp="1"/>
          </p:cNvSpPr>
          <p:nvPr>
            <p:ph type="title"/>
          </p:nvPr>
        </p:nvSpPr>
        <p:spPr/>
        <p:txBody>
          <a:bodyPr/>
          <a:lstStyle/>
          <a:p>
            <a:endParaRPr lang="en-GB"/>
          </a:p>
        </p:txBody>
      </p:sp>
      <p:pic>
        <p:nvPicPr>
          <p:cNvPr id="5" name="Content Placeholder 4" descr="A close up of a flower&#10;&#10;Description automatically generated">
            <a:extLst>
              <a:ext uri="{FF2B5EF4-FFF2-40B4-BE49-F238E27FC236}">
                <a16:creationId xmlns:a16="http://schemas.microsoft.com/office/drawing/2014/main" id="{23537BDD-5CF1-4286-96DE-992EC6EB7BD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225287"/>
            <a:ext cx="10136440" cy="6334539"/>
          </a:xfrm>
        </p:spPr>
      </p:pic>
    </p:spTree>
    <p:extLst>
      <p:ext uri="{BB962C8B-B14F-4D97-AF65-F5344CB8AC3E}">
        <p14:creationId xmlns:p14="http://schemas.microsoft.com/office/powerpoint/2010/main" val="3416065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DA638-9ED4-4BEE-88C9-DA6BF3D12AB2}"/>
              </a:ext>
            </a:extLst>
          </p:cNvPr>
          <p:cNvSpPr>
            <a:spLocks noGrp="1"/>
          </p:cNvSpPr>
          <p:nvPr>
            <p:ph type="title"/>
          </p:nvPr>
        </p:nvSpPr>
        <p:spPr/>
        <p:txBody>
          <a:bodyPr/>
          <a:lstStyle/>
          <a:p>
            <a:r>
              <a:rPr lang="en-US" b="1" dirty="0"/>
              <a:t>Step 1: Define the core problem</a:t>
            </a:r>
            <a:br>
              <a:rPr lang="en-US" b="1" dirty="0"/>
            </a:br>
            <a:endParaRPr lang="en-GB" dirty="0"/>
          </a:p>
        </p:txBody>
      </p:sp>
      <p:sp>
        <p:nvSpPr>
          <p:cNvPr id="3" name="Content Placeholder 2">
            <a:extLst>
              <a:ext uri="{FF2B5EF4-FFF2-40B4-BE49-F238E27FC236}">
                <a16:creationId xmlns:a16="http://schemas.microsoft.com/office/drawing/2014/main" id="{58FF25B8-AFE1-4C76-93B9-7ACE2A2358B9}"/>
              </a:ext>
            </a:extLst>
          </p:cNvPr>
          <p:cNvSpPr>
            <a:spLocks noGrp="1"/>
          </p:cNvSpPr>
          <p:nvPr>
            <p:ph idx="1"/>
          </p:nvPr>
        </p:nvSpPr>
        <p:spPr/>
        <p:txBody>
          <a:bodyPr/>
          <a:lstStyle/>
          <a:p>
            <a:r>
              <a:rPr lang="en-US" dirty="0"/>
              <a:t>The core problem should be formulated </a:t>
            </a:r>
            <a:r>
              <a:rPr lang="en-US" b="1" dirty="0"/>
              <a:t>from the perspective of the target group and</a:t>
            </a:r>
            <a:r>
              <a:rPr lang="en-US" dirty="0"/>
              <a:t> should take the form of a </a:t>
            </a:r>
            <a:r>
              <a:rPr lang="en-US" b="1" dirty="0"/>
              <a:t>negative statement</a:t>
            </a:r>
            <a:r>
              <a:rPr lang="en-US" dirty="0"/>
              <a:t>. </a:t>
            </a:r>
          </a:p>
          <a:p>
            <a:r>
              <a:rPr lang="en-US" dirty="0"/>
              <a:t>As an example, "High levels of unemployment among young people" is indeed a negative, but is not specific enough</a:t>
            </a:r>
            <a:endParaRPr lang="en-GB" dirty="0"/>
          </a:p>
        </p:txBody>
      </p:sp>
    </p:spTree>
    <p:extLst>
      <p:ext uri="{BB962C8B-B14F-4D97-AF65-F5344CB8AC3E}">
        <p14:creationId xmlns:p14="http://schemas.microsoft.com/office/powerpoint/2010/main" val="1297654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6A67-55C8-4532-A751-B070097E446C}"/>
              </a:ext>
            </a:extLst>
          </p:cNvPr>
          <p:cNvSpPr>
            <a:spLocks noGrp="1"/>
          </p:cNvSpPr>
          <p:nvPr>
            <p:ph type="title"/>
          </p:nvPr>
        </p:nvSpPr>
        <p:spPr/>
        <p:txBody>
          <a:bodyPr/>
          <a:lstStyle/>
          <a:p>
            <a:r>
              <a:rPr lang="en-US" b="1" dirty="0"/>
              <a:t>Step 2: Identify causes and effects</a:t>
            </a:r>
            <a:br>
              <a:rPr lang="en-US" b="1" dirty="0"/>
            </a:br>
            <a:endParaRPr lang="en-GB" dirty="0"/>
          </a:p>
        </p:txBody>
      </p:sp>
      <p:sp>
        <p:nvSpPr>
          <p:cNvPr id="3" name="Content Placeholder 2">
            <a:extLst>
              <a:ext uri="{FF2B5EF4-FFF2-40B4-BE49-F238E27FC236}">
                <a16:creationId xmlns:a16="http://schemas.microsoft.com/office/drawing/2014/main" id="{1642643E-1777-4F41-A9BA-35ADABE4F5C8}"/>
              </a:ext>
            </a:extLst>
          </p:cNvPr>
          <p:cNvSpPr>
            <a:spLocks noGrp="1"/>
          </p:cNvSpPr>
          <p:nvPr>
            <p:ph idx="1"/>
          </p:nvPr>
        </p:nvSpPr>
        <p:spPr/>
        <p:txBody>
          <a:bodyPr/>
          <a:lstStyle/>
          <a:p>
            <a:r>
              <a:rPr lang="en-US" dirty="0"/>
              <a:t>As a second step, you’ll work out the </a:t>
            </a:r>
            <a:r>
              <a:rPr lang="en-US" b="1" dirty="0"/>
              <a:t>causes</a:t>
            </a:r>
            <a:r>
              <a:rPr lang="en-US" dirty="0"/>
              <a:t> and </a:t>
            </a:r>
            <a:r>
              <a:rPr lang="en-US" b="1" dirty="0"/>
              <a:t>effects</a:t>
            </a:r>
            <a:r>
              <a:rPr lang="en-US" dirty="0"/>
              <a:t> of the core problem. In this process, individual causes and effects should be expressed as negative statements.</a:t>
            </a:r>
          </a:p>
          <a:p>
            <a:r>
              <a:rPr lang="en-US" dirty="0"/>
              <a:t> Examples might include "youths do not have sufficient social skills", "too few spots in vocational-training programs within the region," "lack of future prospects," or "strong willingness to engage in violence"</a:t>
            </a:r>
            <a:endParaRPr lang="en-GB" dirty="0"/>
          </a:p>
        </p:txBody>
      </p:sp>
    </p:spTree>
    <p:extLst>
      <p:ext uri="{BB962C8B-B14F-4D97-AF65-F5344CB8AC3E}">
        <p14:creationId xmlns:p14="http://schemas.microsoft.com/office/powerpoint/2010/main" val="4271743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F5AB-DB82-4223-BD34-5FBE51FA310C}"/>
              </a:ext>
            </a:extLst>
          </p:cNvPr>
          <p:cNvSpPr>
            <a:spLocks noGrp="1"/>
          </p:cNvSpPr>
          <p:nvPr>
            <p:ph type="title"/>
          </p:nvPr>
        </p:nvSpPr>
        <p:spPr/>
        <p:txBody>
          <a:bodyPr/>
          <a:lstStyle/>
          <a:p>
            <a:r>
              <a:rPr lang="en-US" b="1" dirty="0"/>
              <a:t>Needs assessment and context analysis</a:t>
            </a:r>
            <a:br>
              <a:rPr lang="en-US" b="1" dirty="0"/>
            </a:br>
            <a:endParaRPr lang="en-GB" dirty="0"/>
          </a:p>
        </p:txBody>
      </p:sp>
      <p:sp>
        <p:nvSpPr>
          <p:cNvPr id="3" name="Content Placeholder 2">
            <a:extLst>
              <a:ext uri="{FF2B5EF4-FFF2-40B4-BE49-F238E27FC236}">
                <a16:creationId xmlns:a16="http://schemas.microsoft.com/office/drawing/2014/main" id="{4F750366-FF0F-42A2-98EB-56501F50E044}"/>
              </a:ext>
            </a:extLst>
          </p:cNvPr>
          <p:cNvSpPr>
            <a:spLocks noGrp="1"/>
          </p:cNvSpPr>
          <p:nvPr>
            <p:ph idx="1"/>
          </p:nvPr>
        </p:nvSpPr>
        <p:spPr/>
        <p:txBody>
          <a:bodyPr>
            <a:normAutofit fontScale="92500" lnSpcReduction="20000"/>
          </a:bodyPr>
          <a:lstStyle/>
          <a:p>
            <a:r>
              <a:rPr lang="en-US" dirty="0"/>
              <a:t>   Was the problem deﬁned clearly? </a:t>
            </a:r>
          </a:p>
          <a:p>
            <a:endParaRPr lang="en-US" dirty="0"/>
          </a:p>
          <a:p>
            <a:r>
              <a:rPr lang="en-US" dirty="0"/>
              <a:t>   Are the causes of the problem entirely clear? </a:t>
            </a:r>
          </a:p>
          <a:p>
            <a:endParaRPr lang="en-US" dirty="0"/>
          </a:p>
          <a:p>
            <a:r>
              <a:rPr lang="en-US" dirty="0"/>
              <a:t>   Are the effects of the problem clear? </a:t>
            </a:r>
          </a:p>
          <a:p>
            <a:endParaRPr lang="en-US" dirty="0"/>
          </a:p>
          <a:p>
            <a:r>
              <a:rPr lang="en-US" dirty="0"/>
              <a:t>   Are the scope and size of the problem clear? </a:t>
            </a:r>
          </a:p>
          <a:p>
            <a:endParaRPr lang="en-US" dirty="0"/>
          </a:p>
          <a:p>
            <a:r>
              <a:rPr lang="en-US" dirty="0"/>
              <a:t>   Is the target group clear? </a:t>
            </a:r>
          </a:p>
          <a:p>
            <a:endParaRPr lang="en-US" dirty="0"/>
          </a:p>
          <a:p>
            <a:r>
              <a:rPr lang="en-US" dirty="0"/>
              <a:t>   Has the target group’s situation been fully understood? </a:t>
            </a:r>
          </a:p>
          <a:p>
            <a:endParaRPr lang="en-US" dirty="0"/>
          </a:p>
          <a:p>
            <a:endParaRPr lang="en-GB" dirty="0"/>
          </a:p>
        </p:txBody>
      </p:sp>
    </p:spTree>
    <p:extLst>
      <p:ext uri="{BB962C8B-B14F-4D97-AF65-F5344CB8AC3E}">
        <p14:creationId xmlns:p14="http://schemas.microsoft.com/office/powerpoint/2010/main" val="177010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0DAAA-254B-4141-8A43-1D1CF548DD68}"/>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D4BD2C34-864B-4866-ABFD-7E3E53CF7339}"/>
              </a:ext>
            </a:extLst>
          </p:cNvPr>
          <p:cNvSpPr>
            <a:spLocks noGrp="1"/>
          </p:cNvSpPr>
          <p:nvPr>
            <p:ph idx="1"/>
          </p:nvPr>
        </p:nvSpPr>
        <p:spPr/>
        <p:txBody>
          <a:bodyPr>
            <a:normAutofit/>
          </a:bodyPr>
          <a:lstStyle/>
          <a:p>
            <a:r>
              <a:rPr lang="en-US" dirty="0"/>
              <a:t> Have the needs of the target group been fully understood? </a:t>
            </a:r>
          </a:p>
          <a:p>
            <a:endParaRPr lang="en-US" dirty="0"/>
          </a:p>
          <a:p>
            <a:r>
              <a:rPr lang="en-US" dirty="0"/>
              <a:t>   Have the problem and the target group’s needs been understood well enough to provide a basis for the project’s development? </a:t>
            </a:r>
          </a:p>
          <a:p>
            <a:endParaRPr lang="en-US" dirty="0"/>
          </a:p>
          <a:p>
            <a:r>
              <a:rPr lang="en-US" dirty="0"/>
              <a:t>   Have the lessons learned from other programs been utilized? </a:t>
            </a:r>
          </a:p>
          <a:p>
            <a:endParaRPr lang="en-US" dirty="0"/>
          </a:p>
          <a:p>
            <a:r>
              <a:rPr lang="en-US" dirty="0"/>
              <a:t>   Were gaps in existing support programs identiﬁed? </a:t>
            </a:r>
            <a:endParaRPr lang="en-GB" dirty="0"/>
          </a:p>
        </p:txBody>
      </p:sp>
    </p:spTree>
    <p:extLst>
      <p:ext uri="{BB962C8B-B14F-4D97-AF65-F5344CB8AC3E}">
        <p14:creationId xmlns:p14="http://schemas.microsoft.com/office/powerpoint/2010/main" val="1980004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F19BC-9075-459D-9A72-2492E3521755}"/>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05F927C8-6EE5-4EB1-B681-4DF09FF7BA5E}"/>
              </a:ext>
            </a:extLst>
          </p:cNvPr>
          <p:cNvSpPr>
            <a:spLocks noGrp="1"/>
          </p:cNvSpPr>
          <p:nvPr>
            <p:ph idx="1"/>
          </p:nvPr>
        </p:nvSpPr>
        <p:spPr/>
        <p:txBody>
          <a:bodyPr/>
          <a:lstStyle/>
          <a:p>
            <a:r>
              <a:rPr lang="en-US" dirty="0"/>
              <a:t>The problem, objective and strategy tree analysis is one participatory tool of mapping out main problems, along with their causes and effects, supporting project planners to identify clear and manageable goals and the strategy of how to achieve them. </a:t>
            </a:r>
          </a:p>
          <a:p>
            <a:r>
              <a:rPr lang="en-US" dirty="0"/>
              <a:t>There are three stages in this analytic process: </a:t>
            </a:r>
          </a:p>
          <a:p>
            <a:r>
              <a:rPr lang="en-US" dirty="0"/>
              <a:t>(1) the identification of the negative aspects of an existing situation with their “causes and effects” in a problem tree, </a:t>
            </a:r>
          </a:p>
          <a:p>
            <a:r>
              <a:rPr lang="en-US" dirty="0"/>
              <a:t>(2) the inversion of the problems into objectives leading into an objective tree, </a:t>
            </a:r>
          </a:p>
          <a:p>
            <a:r>
              <a:rPr lang="en-US" dirty="0"/>
              <a:t>(3) the decision of the scope of the project in an analysis of strategies.</a:t>
            </a:r>
            <a:endParaRPr lang="en-GB" dirty="0"/>
          </a:p>
        </p:txBody>
      </p:sp>
    </p:spTree>
    <p:extLst>
      <p:ext uri="{BB962C8B-B14F-4D97-AF65-F5344CB8AC3E}">
        <p14:creationId xmlns:p14="http://schemas.microsoft.com/office/powerpoint/2010/main" val="2347467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97C8A-7A54-411D-AFDC-354289480E23}"/>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54D2093D-06B0-473F-831D-0C30C19D8738}"/>
              </a:ext>
            </a:extLst>
          </p:cNvPr>
          <p:cNvSpPr>
            <a:spLocks noGrp="1"/>
          </p:cNvSpPr>
          <p:nvPr>
            <p:ph idx="1"/>
          </p:nvPr>
        </p:nvSpPr>
        <p:spPr/>
        <p:txBody>
          <a:bodyPr>
            <a:normAutofit lnSpcReduction="10000"/>
          </a:bodyPr>
          <a:lstStyle/>
          <a:p>
            <a:pPr algn="just"/>
            <a:r>
              <a:rPr lang="en-US" dirty="0"/>
              <a:t>A properly planned project is addressing the real </a:t>
            </a:r>
            <a:r>
              <a:rPr lang="en-US" b="1" dirty="0"/>
              <a:t>needs of the beneficiaries</a:t>
            </a:r>
            <a:r>
              <a:rPr lang="en-US" dirty="0"/>
              <a:t> and is therefore based upon a correct and complete analysis of the existing situation. The existing situation should be interpreted according to the views, needs, interests and activities of </a:t>
            </a:r>
            <a:r>
              <a:rPr lang="en-US" b="1" dirty="0"/>
              <a:t>parties concerned</a:t>
            </a:r>
            <a:r>
              <a:rPr lang="en-US" dirty="0"/>
              <a:t>. </a:t>
            </a:r>
          </a:p>
          <a:p>
            <a:pPr algn="just"/>
            <a:r>
              <a:rPr lang="en-US" dirty="0"/>
              <a:t>It is essential that all those involved participants accept the plans and are committed to implement them. The problem tree analysis belongs to the family of </a:t>
            </a:r>
            <a:r>
              <a:rPr lang="en-US" b="1" dirty="0"/>
              <a:t>participatory planning</a:t>
            </a:r>
            <a:r>
              <a:rPr lang="en-US" dirty="0"/>
              <a:t> techniques, in which all parties involved identify and </a:t>
            </a:r>
            <a:r>
              <a:rPr lang="en-US" dirty="0" err="1"/>
              <a:t>analyse</a:t>
            </a:r>
            <a:r>
              <a:rPr lang="en-US" dirty="0"/>
              <a:t> the needs together, creating ownership and commitment among the involved parties (e.g. beneficiaries, implementing </a:t>
            </a:r>
            <a:r>
              <a:rPr lang="en-US" dirty="0" err="1"/>
              <a:t>organisations</a:t>
            </a:r>
            <a:r>
              <a:rPr lang="en-US" dirty="0"/>
              <a:t>, local governments).</a:t>
            </a:r>
          </a:p>
          <a:p>
            <a:r>
              <a:rPr lang="en-US" dirty="0"/>
              <a:t>The problem tree, together with the objective tree and analysis of </a:t>
            </a:r>
            <a:r>
              <a:rPr lang="en-US" b="1" dirty="0"/>
              <a:t>strategies</a:t>
            </a:r>
            <a:r>
              <a:rPr lang="en-US" dirty="0"/>
              <a:t>, is a methodology of three steps for identifying main problems, along with their causes and effects, helping project planners to formulate clear and manageable objectives and the </a:t>
            </a:r>
            <a:r>
              <a:rPr lang="en-US" b="1" dirty="0"/>
              <a:t>strategies</a:t>
            </a:r>
            <a:r>
              <a:rPr lang="en-US" dirty="0"/>
              <a:t> of how to achieve them.</a:t>
            </a:r>
            <a:endParaRPr lang="en-GB" dirty="0"/>
          </a:p>
        </p:txBody>
      </p:sp>
    </p:spTree>
    <p:extLst>
      <p:ext uri="{BB962C8B-B14F-4D97-AF65-F5344CB8AC3E}">
        <p14:creationId xmlns:p14="http://schemas.microsoft.com/office/powerpoint/2010/main" val="39474831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294</TotalTime>
  <Words>1168</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Identification of Problem (Area mapping)</vt:lpstr>
      <vt:lpstr>Problem Tree</vt:lpstr>
      <vt:lpstr>PowerPoint Presentation</vt:lpstr>
      <vt:lpstr>Step 1: Define the core problem </vt:lpstr>
      <vt:lpstr>Step 2: Identify causes and effects </vt:lpstr>
      <vt:lpstr>Needs assessment and context analysis </vt:lpstr>
      <vt:lpstr>Continue….</vt:lpstr>
      <vt:lpstr>Continue….</vt:lpstr>
      <vt:lpstr>Continue…</vt:lpstr>
      <vt:lpstr>Advantages</vt:lpstr>
      <vt:lpstr>Disadvantages </vt:lpstr>
      <vt:lpstr>Step 1: Problem Analysis </vt:lpstr>
      <vt:lpstr>Step 2: Objectives Analysis </vt:lpstr>
      <vt:lpstr>Step 3: Analysis of Strategy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Identification of Problem (Area mapping)</dc:title>
  <dc:creator>Windows User</dc:creator>
  <cp:lastModifiedBy>Windows User</cp:lastModifiedBy>
  <cp:revision>10</cp:revision>
  <dcterms:created xsi:type="dcterms:W3CDTF">2020-04-20T11:09:47Z</dcterms:created>
  <dcterms:modified xsi:type="dcterms:W3CDTF">2020-04-22T16:36:22Z</dcterms:modified>
</cp:coreProperties>
</file>