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6" r:id="rId4"/>
    <p:sldId id="267" r:id="rId5"/>
    <p:sldId id="269" r:id="rId6"/>
    <p:sldId id="257" r:id="rId7"/>
    <p:sldId id="259" r:id="rId8"/>
    <p:sldId id="260" r:id="rId9"/>
    <p:sldId id="262" r:id="rId10"/>
    <p:sldId id="301" r:id="rId11"/>
    <p:sldId id="302" r:id="rId12"/>
    <p:sldId id="303" r:id="rId13"/>
    <p:sldId id="304" r:id="rId14"/>
    <p:sldId id="265" r:id="rId15"/>
    <p:sldId id="308" r:id="rId16"/>
    <p:sldId id="305" r:id="rId17"/>
    <p:sldId id="306" r:id="rId18"/>
    <p:sldId id="291" r:id="rId19"/>
    <p:sldId id="297" r:id="rId20"/>
    <p:sldId id="271" r:id="rId21"/>
    <p:sldId id="272" r:id="rId22"/>
    <p:sldId id="273" r:id="rId23"/>
    <p:sldId id="274" r:id="rId24"/>
    <p:sldId id="275" r:id="rId25"/>
    <p:sldId id="276" r:id="rId26"/>
    <p:sldId id="298" r:id="rId27"/>
    <p:sldId id="278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5" r:id="rId36"/>
    <p:sldId id="29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86380" autoAdjust="0"/>
  </p:normalViewPr>
  <p:slideViewPr>
    <p:cSldViewPr>
      <p:cViewPr>
        <p:scale>
          <a:sx n="81" d="100"/>
          <a:sy n="81" d="100"/>
        </p:scale>
        <p:origin x="-9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3E6EAD9-5D8F-4AB9-B852-CEDBD7519123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3D4BA5F-0BF7-4A5C-ABDA-06947A801C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6EAD9-5D8F-4AB9-B852-CEDBD7519123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D4BA5F-0BF7-4A5C-ABDA-06947A801C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6EAD9-5D8F-4AB9-B852-CEDBD7519123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D4BA5F-0BF7-4A5C-ABDA-06947A801C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6EAD9-5D8F-4AB9-B852-CEDBD7519123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D4BA5F-0BF7-4A5C-ABDA-06947A801C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3E6EAD9-5D8F-4AB9-B852-CEDBD7519123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3D4BA5F-0BF7-4A5C-ABDA-06947A801C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6EAD9-5D8F-4AB9-B852-CEDBD7519123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3D4BA5F-0BF7-4A5C-ABDA-06947A801C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6EAD9-5D8F-4AB9-B852-CEDBD7519123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3D4BA5F-0BF7-4A5C-ABDA-06947A801C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6EAD9-5D8F-4AB9-B852-CEDBD7519123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D4BA5F-0BF7-4A5C-ABDA-06947A801C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6EAD9-5D8F-4AB9-B852-CEDBD7519123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D4BA5F-0BF7-4A5C-ABDA-06947A801C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3E6EAD9-5D8F-4AB9-B852-CEDBD7519123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3D4BA5F-0BF7-4A5C-ABDA-06947A801C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3E6EAD9-5D8F-4AB9-B852-CEDBD7519123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3D4BA5F-0BF7-4A5C-ABDA-06947A801C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3E6EAD9-5D8F-4AB9-B852-CEDBD7519123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3D4BA5F-0BF7-4A5C-ABDA-06947A801C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Documents and Settings\shoair\Desktop\Bismillah sharif wallpaper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10600" cy="617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990600"/>
            <a:ext cx="5105400" cy="5029200"/>
          </a:xfrm>
        </p:spPr>
        <p:txBody>
          <a:bodyPr/>
          <a:lstStyle/>
          <a:p>
            <a:pPr algn="l">
              <a:buClr>
                <a:schemeClr val="bg2">
                  <a:lumMod val="10000"/>
                </a:schemeClr>
              </a:buClr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Griffith’s experiment consists of four levels:</a:t>
            </a:r>
          </a:p>
          <a:p>
            <a:endParaRPr lang="en-US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Firstly, he injected healthy mice with III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bacteria and observed that IIIS type is virulent and kill mice.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0"/>
            <a:ext cx="31242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4648200" cy="5334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bg2">
                  <a:lumMod val="10000"/>
                </a:schemeClr>
              </a:buClr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Secondly, he injected mice with IIR bacteria and observed that IIR type is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avirulent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not kill mice.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0"/>
            <a:ext cx="2819400" cy="684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4876800" cy="5562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2">
                  <a:lumMod val="10000"/>
                </a:schemeClr>
              </a:buClr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Third one was controlled experiment, he injected mice with heat killed IIIS bacteria and observed that these heat killed bacteria did not cause pneumonia in mice.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70049"/>
            <a:ext cx="2667000" cy="678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4724400" cy="6553199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bg2">
                  <a:lumMod val="10000"/>
                </a:schemeClr>
              </a:buClr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After all these experiments, Griffith perform critical experiment, he injected living IIR and heat killed IIIS bacteria to mice. </a:t>
            </a:r>
          </a:p>
          <a:p>
            <a:pPr marL="514350" indent="-514350">
              <a:buClr>
                <a:schemeClr val="bg2">
                  <a:lumMod val="10000"/>
                </a:schemeClr>
              </a:buClr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Both IIR and IIIS did not cause pneumonia previously, therefore Griffith expected that these bacteria will not cause kill mice.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0"/>
            <a:ext cx="29718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029200"/>
          </a:xfrm>
        </p:spPr>
        <p:txBody>
          <a:bodyPr>
            <a:noAutofit/>
          </a:bodyPr>
          <a:lstStyle/>
          <a:p>
            <a:pPr>
              <a:buClr>
                <a:schemeClr val="bg2">
                  <a:lumMod val="10000"/>
                </a:schemeClr>
              </a:buClr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Results of fourth experiment were unexpected. After 5 days all the mice having that injection were dead.</a:t>
            </a:r>
          </a:p>
          <a:p>
            <a:pPr>
              <a:buClr>
                <a:schemeClr val="bg2">
                  <a:lumMod val="10000"/>
                </a:schemeClr>
              </a:buClr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analysis of that dead mice revealed the large number of living type III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bacteria.</a:t>
            </a:r>
          </a:p>
          <a:p>
            <a:pPr>
              <a:buClr>
                <a:schemeClr val="bg2">
                  <a:lumMod val="10000"/>
                </a:schemeClr>
              </a:buClr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only possibility was that the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avirulent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cells simply changed (or mutated) to virulent III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cells by some type of interaction.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628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Griffith concluded that some part of heat killed III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was transferred to the II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cells.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Griffith named this phenomena as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transformation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27778" r="13333" b="14444"/>
          <a:stretch>
            <a:fillRect/>
          </a:stretch>
        </p:blipFill>
        <p:spPr bwMode="auto">
          <a:xfrm>
            <a:off x="304800" y="2590800"/>
            <a:ext cx="8610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2954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Avery, MacLeod,</a:t>
            </a:r>
            <a:br>
              <a:rPr lang="en-US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McCarty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2">
                  <a:lumMod val="10000"/>
                </a:schemeClr>
              </a:buClr>
            </a:pP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1944 Avery, Macleod and McCarty used a transformation test similar to Griffith’s procedure taking care to define the chemical nature of the transforming substance.  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Avery , Macleod , and McCarty</a:t>
            </a:r>
            <a:b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(1944)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Clr>
                <a:schemeClr val="bg2">
                  <a:lumMod val="10000"/>
                </a:schemeClr>
              </a:buClr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Separated the internal content of the S cells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intothese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fractions:  (lipids ,proteins,  polysaccharides and nucleic acid).</a:t>
            </a:r>
          </a:p>
          <a:p>
            <a:pPr>
              <a:buClr>
                <a:schemeClr val="bg2">
                  <a:lumMod val="10000"/>
                </a:schemeClr>
              </a:buClr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They tested each fraction to see if it can cause transformation to occur in R cells to become S cells.</a:t>
            </a:r>
          </a:p>
          <a:p>
            <a:pPr>
              <a:buClr>
                <a:schemeClr val="bg2">
                  <a:lumMod val="10000"/>
                </a:schemeClr>
              </a:buClr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Only the nucleic acids caused the transformation.</a:t>
            </a:r>
          </a:p>
          <a:p>
            <a:pPr>
              <a:buClr>
                <a:schemeClr val="bg2">
                  <a:lumMod val="10000"/>
                </a:schemeClr>
              </a:buClr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 was the first concrete evidence that  DNA is the genetic material.</a:t>
            </a:r>
          </a:p>
          <a:p>
            <a:pPr>
              <a:buClr>
                <a:schemeClr val="bg2">
                  <a:lumMod val="10000"/>
                </a:schemeClr>
              </a:buClr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Some were not completely convinced because they were not sure if this was true for eukaryotes.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age result for avery macleod and mccarty experiment transformation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8229600" cy="1904999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Sidra Fatima</a:t>
            </a:r>
            <a:br>
              <a:rPr lang="en-US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BBTF17M027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10000"/>
            <a:ext cx="8305800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u="sng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TOPIC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/>
            <a:r>
              <a:rPr lang="en-US" sz="40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The Hershey - Chase Experiment</a:t>
            </a:r>
            <a:endParaRPr lang="en-US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763000" cy="6019800"/>
          </a:xfrm>
        </p:spPr>
        <p:txBody>
          <a:bodyPr/>
          <a:lstStyle/>
          <a:p>
            <a:pPr lvl="1" algn="ctr">
              <a:buNone/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Experimental Evidences for DNA as Genetic Material</a:t>
            </a:r>
          </a:p>
          <a:p>
            <a:pPr lvl="1">
              <a:buNone/>
            </a:pPr>
            <a:endParaRPr lang="en-US" sz="2400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Biotechnology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University of Sargodha</a:t>
            </a:r>
          </a:p>
          <a:p>
            <a:pPr lvl="1">
              <a:buNone/>
            </a:pPr>
            <a:endParaRPr lang="en-US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uos logo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705600" y="5105400"/>
            <a:ext cx="24384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Hershey - Chase Experiment</a:t>
            </a:r>
            <a:endParaRPr lang="en-US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bg2">
                  <a:lumMod val="10000"/>
                </a:schemeClr>
              </a:buClr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Study of </a:t>
            </a:r>
            <a:r>
              <a:rPr lang="en-US" dirty="0" err="1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E.coli</a:t>
            </a: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the infecting virus, </a:t>
            </a:r>
            <a:r>
              <a:rPr lang="en-US" dirty="0" err="1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Bacteriophage</a:t>
            </a: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T2.</a:t>
            </a:r>
          </a:p>
          <a:p>
            <a:pPr marL="514350" indent="-514350">
              <a:buClr>
                <a:schemeClr val="bg2">
                  <a:lumMod val="10000"/>
                </a:schemeClr>
              </a:buClr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Virus consist of protein coat surrounding a core of DNA.</a:t>
            </a:r>
          </a:p>
          <a:p>
            <a:pPr marL="514350" indent="-514350">
              <a:buClr>
                <a:schemeClr val="bg2">
                  <a:lumMod val="10000"/>
                </a:schemeClr>
              </a:buClr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External structure is hexagonal head and a tail.</a:t>
            </a:r>
          </a:p>
          <a:p>
            <a:pPr marL="514350" indent="-514350">
              <a:buClr>
                <a:schemeClr val="bg2">
                  <a:lumMod val="10000"/>
                </a:schemeClr>
              </a:buClr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Phage adsorb to the bacterial cell and genetic component of phage enter into the host cell.</a:t>
            </a:r>
          </a:p>
          <a:p>
            <a:pPr marL="514350" indent="-51435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69867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1051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Clr>
                <a:schemeClr val="bg2">
                  <a:lumMod val="10000"/>
                </a:schemeClr>
              </a:buClr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Viral reproduction occurs.</a:t>
            </a: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bg2">
                  <a:lumMod val="10000"/>
                </a:schemeClr>
              </a:buClr>
            </a:pPr>
            <a:r>
              <a:rPr lang="en-US" dirty="0" err="1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Lysis</a:t>
            </a: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bacterial cell occur.</a:t>
            </a: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bg2">
                  <a:lumMod val="10000"/>
                </a:schemeClr>
              </a:buClr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1952 Alfred Hershey and Martha Chase published the results of experiment designed to clarify the events leading to phage reproduction.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526280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10000"/>
                </a:schemeClr>
              </a:buClr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They observed that:</a:t>
            </a:r>
          </a:p>
          <a:p>
            <a:pPr marL="514350" indent="-514350">
              <a:buFont typeface="+mj-lt"/>
              <a:buAutoNum type="arabicParenR"/>
            </a:pPr>
            <a:endParaRPr lang="en-US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chemeClr val="bg2">
                  <a:lumMod val="10000"/>
                </a:schemeClr>
              </a:buClr>
              <a:buFont typeface="+mj-lt"/>
              <a:buAutoNum type="arabicParenR"/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T2 phage consist of 50% protein and 50% DNA.</a:t>
            </a:r>
          </a:p>
          <a:p>
            <a:pPr marL="514350" indent="-514350">
              <a:buFont typeface="+mj-lt"/>
              <a:buAutoNum type="arabicParenR"/>
            </a:pPr>
            <a:endParaRPr lang="en-US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chemeClr val="bg2">
                  <a:lumMod val="10000"/>
                </a:schemeClr>
              </a:buClr>
              <a:buFont typeface="+mj-lt"/>
              <a:buAutoNum type="arabicParenR"/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Infection is initiated by adsorption of the phage by its tail fibers to the bacterial cell.</a:t>
            </a:r>
          </a:p>
          <a:p>
            <a:pPr marL="514350" indent="-514350">
              <a:buClr>
                <a:schemeClr val="bg2">
                  <a:lumMod val="10000"/>
                </a:schemeClr>
              </a:buClr>
              <a:buFont typeface="+mj-lt"/>
              <a:buAutoNum type="arabicParenR"/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Production of new viruses occur within the bacterial cell.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526280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bg2">
                  <a:lumMod val="10000"/>
                </a:schemeClr>
              </a:buClr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Hershey and Chase used radioisotopes 32P and 35S to follow the molecular component of phage during infection.</a:t>
            </a: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bg2">
                  <a:lumMod val="10000"/>
                </a:schemeClr>
              </a:buClr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DNA contain phosphorus but protein contain </a:t>
            </a:r>
            <a:r>
              <a:rPr lang="en-US" dirty="0" err="1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sulphur</a:t>
            </a: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6280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bg2">
                  <a:lumMod val="10000"/>
                </a:schemeClr>
              </a:buClr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 experiment provide convincing evidence that DNA is responsible for heredity.</a:t>
            </a:r>
            <a:endParaRPr lang="en-US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Indirect or direct evidences</a:t>
            </a:r>
            <a:endParaRPr lang="en-US" b="1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6280"/>
          </a:xfrm>
        </p:spPr>
        <p:txBody>
          <a:bodyPr/>
          <a:lstStyle/>
          <a:p>
            <a:pPr algn="just">
              <a:buClr>
                <a:schemeClr val="tx1">
                  <a:lumMod val="1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1950 eukaryotic organism were not amenable for experiments to demonstrate that DNA is a genetic material.</a:t>
            </a:r>
          </a:p>
          <a:p>
            <a:pPr algn="just">
              <a:buClr>
                <a:schemeClr val="bg2">
                  <a:lumMod val="1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Genetic material is a universal substance.</a:t>
            </a:r>
          </a:p>
          <a:p>
            <a:pPr algn="just">
              <a:buClr>
                <a:schemeClr val="bg2">
                  <a:lumMod val="1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There are two evidences;</a:t>
            </a:r>
          </a:p>
          <a:p>
            <a:pPr algn="just">
              <a:buClr>
                <a:schemeClr val="bg2">
                  <a:lumMod val="10000"/>
                </a:schemeClr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Direct evidences</a:t>
            </a:r>
          </a:p>
          <a:p>
            <a:pPr algn="just">
              <a:buClr>
                <a:schemeClr val="bg2">
                  <a:lumMod val="10000"/>
                </a:schemeClr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Indirect evidences </a:t>
            </a:r>
            <a:endParaRPr lang="en-US" b="1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Indirect evidence</a:t>
            </a:r>
            <a:endParaRPr lang="en-US" b="1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6280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bg2">
                  <a:lumMod val="10000"/>
                </a:schemeClr>
              </a:buClr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There are two indirect evidences that DNA is a genetic material;</a:t>
            </a:r>
          </a:p>
          <a:p>
            <a:pPr>
              <a:lnSpc>
                <a:spcPct val="150000"/>
              </a:lnSpc>
              <a:buClr>
                <a:schemeClr val="bg2">
                  <a:lumMod val="10000"/>
                </a:schemeClr>
              </a:buClr>
            </a:pPr>
            <a:r>
              <a:rPr lang="en-US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Distribution of DNA</a:t>
            </a:r>
          </a:p>
          <a:p>
            <a:pPr>
              <a:lnSpc>
                <a:spcPct val="150000"/>
              </a:lnSpc>
              <a:buClr>
                <a:schemeClr val="bg2">
                  <a:lumMod val="10000"/>
                </a:schemeClr>
              </a:buClr>
            </a:pPr>
            <a:r>
              <a:rPr lang="en-US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Mutagensis</a:t>
            </a:r>
            <a:endParaRPr lang="en-US" b="1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b="1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>
                  <a:lumMod val="25000"/>
                </a:schemeClr>
              </a:buClr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Basic characters for genetic materials:</a:t>
            </a:r>
          </a:p>
          <a:p>
            <a:pPr>
              <a:buNone/>
            </a:pPr>
            <a:endParaRPr lang="en-US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Replication</a:t>
            </a:r>
          </a:p>
          <a:p>
            <a:pPr marL="514350" indent="-514350">
              <a:lnSpc>
                <a:spcPct val="150000"/>
              </a:lnSpc>
              <a:buClr>
                <a:schemeClr val="tx2">
                  <a:lumMod val="10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Storage of information</a:t>
            </a:r>
          </a:p>
          <a:p>
            <a:pPr marL="514350" indent="-514350">
              <a:lnSpc>
                <a:spcPct val="150000"/>
              </a:lnSpc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Expression of information</a:t>
            </a:r>
          </a:p>
          <a:p>
            <a:pPr marL="514350" indent="-514350">
              <a:lnSpc>
                <a:spcPct val="150000"/>
              </a:lnSpc>
              <a:buClr>
                <a:schemeClr val="bg2">
                  <a:lumMod val="10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Variation by mutation</a:t>
            </a:r>
            <a:endParaRPr lang="en-US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 result for simplified diagram information flow from dna to rna to produce protein within cel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590800"/>
            <a:ext cx="334849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Distribution of DNA</a:t>
            </a:r>
            <a:endParaRPr lang="en-US" b="1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Clr>
                <a:schemeClr val="bg2">
                  <a:lumMod val="10000"/>
                </a:schemeClr>
              </a:buClr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Genetic material should be found where it functions in the nucleus as part of chromosomes.</a:t>
            </a:r>
          </a:p>
          <a:p>
            <a:pPr algn="just">
              <a:lnSpc>
                <a:spcPct val="150000"/>
              </a:lnSpc>
              <a:buClr>
                <a:schemeClr val="bg2">
                  <a:lumMod val="10000"/>
                </a:schemeClr>
              </a:buClr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Proteins are present everywhere in cell.</a:t>
            </a:r>
          </a:p>
          <a:p>
            <a:pPr algn="just">
              <a:lnSpc>
                <a:spcPct val="150000"/>
              </a:lnSpc>
              <a:buClr>
                <a:schemeClr val="bg2">
                  <a:lumMod val="10000"/>
                </a:schemeClr>
              </a:buClr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DNA is only present where primary genetic functions occur. </a:t>
            </a:r>
            <a:endParaRPr lang="en-US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Distribution of DNA</a:t>
            </a:r>
            <a:endParaRPr lang="en-US" b="1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chemeClr val="bg2">
                  <a:lumMod val="10000"/>
                </a:schemeClr>
              </a:buClr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 correlation was expected to exist between the ploidy of cell and the quantity of substance that functions as genetic material.</a:t>
            </a:r>
          </a:p>
          <a:p>
            <a:pPr algn="just">
              <a:buClr>
                <a:schemeClr val="bg2">
                  <a:lumMod val="10000"/>
                </a:schemeClr>
              </a:buClr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Quantity of DNA have such correlation with the chromosomes.</a:t>
            </a:r>
          </a:p>
          <a:p>
            <a:pPr algn="just">
              <a:buClr>
                <a:schemeClr val="bg2">
                  <a:lumMod val="10000"/>
                </a:schemeClr>
              </a:buClr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No such correlation was found between protein and chromosomes. </a:t>
            </a:r>
            <a:endParaRPr lang="en-US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Mutagenesis</a:t>
            </a:r>
            <a:endParaRPr lang="en-US" b="1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chemeClr val="bg2">
                  <a:lumMod val="10000"/>
                </a:schemeClr>
              </a:buClr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UV light is one of a number of agents capable of inducing mutations in the genetic material.</a:t>
            </a:r>
          </a:p>
          <a:p>
            <a:pPr algn="just">
              <a:buClr>
                <a:schemeClr val="tx2">
                  <a:lumMod val="10000"/>
                </a:schemeClr>
              </a:buClr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Compare action spectrum of UV light and absorption spectrum of any molecule suspected to be a genetic material.</a:t>
            </a:r>
          </a:p>
          <a:p>
            <a:pPr algn="just">
              <a:buClr>
                <a:schemeClr val="bg2">
                  <a:lumMod val="10000"/>
                </a:schemeClr>
              </a:buClr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UV light is most mutagenic at wavelength of 260nm</a:t>
            </a:r>
            <a:endParaRPr lang="en-US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Mutagenesis</a:t>
            </a:r>
            <a:endParaRPr lang="en-US" b="1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6280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bg2">
                  <a:lumMod val="10000"/>
                </a:schemeClr>
              </a:buClr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DNA and RNA absorb UV light strongly at 260nm and proteins do so at 280nm.</a:t>
            </a:r>
          </a:p>
          <a:p>
            <a:pPr>
              <a:lnSpc>
                <a:spcPct val="150000"/>
              </a:lnSpc>
              <a:buClr>
                <a:schemeClr val="bg2">
                  <a:lumMod val="10000"/>
                </a:schemeClr>
              </a:buClr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 indirect evidence also support DNA over proteins as genetic material.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Direct evidence</a:t>
            </a:r>
            <a:endParaRPr lang="en-US" b="1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6280"/>
          </a:xfrm>
        </p:spPr>
        <p:txBody>
          <a:bodyPr/>
          <a:lstStyle/>
          <a:p>
            <a:pPr>
              <a:buClr>
                <a:schemeClr val="bg2">
                  <a:lumMod val="10000"/>
                </a:schemeClr>
              </a:buClr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Recombinant DNA studies provide a strongest evidence.</a:t>
            </a:r>
          </a:p>
          <a:p>
            <a:pPr>
              <a:buClr>
                <a:schemeClr val="bg2">
                  <a:lumMod val="10000"/>
                </a:schemeClr>
              </a:buClr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example , when human beta- globins gene is microinjected into a fertilized mouse egg, is later found to be present and expressed in adult mouse tissue. And they were called transgenic animals.</a:t>
            </a:r>
            <a:endParaRPr lang="en-US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8839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ank-you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16696" y="0"/>
            <a:ext cx="9260696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6280"/>
          </a:xfrm>
        </p:spPr>
        <p:txBody>
          <a:bodyPr/>
          <a:lstStyle/>
          <a:p>
            <a:pPr>
              <a:buClr>
                <a:schemeClr val="bg2">
                  <a:lumMod val="10000"/>
                </a:schemeClr>
              </a:buClr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Until 1944 observation favored protein as a genetic material</a:t>
            </a:r>
          </a:p>
          <a:p>
            <a:pPr>
              <a:buClr>
                <a:schemeClr val="bg2">
                  <a:lumMod val="10000"/>
                </a:schemeClr>
              </a:buClr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DNA was first studied in 1869 by Friedrich </a:t>
            </a:r>
            <a:r>
              <a:rPr lang="en-US" dirty="0" err="1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Miescher</a:t>
            </a: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chemeClr val="bg2">
                  <a:lumMod val="10000"/>
                </a:schemeClr>
              </a:buClr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A.Levene’s</a:t>
            </a: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observations concluded presence of “NUCLEOTIDES”.</a:t>
            </a:r>
          </a:p>
          <a:p>
            <a:pPr>
              <a:buClr>
                <a:schemeClr val="bg2">
                  <a:lumMod val="10000"/>
                </a:schemeClr>
              </a:buClr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1940s Ervin Chargaff said that not each organism contains same proportion of nucleotides</a:t>
            </a:r>
            <a:endParaRPr lang="en-US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526280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chemeClr val="bg2">
                  <a:lumMod val="10000"/>
                </a:schemeClr>
              </a:buClr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Evidence favoring DNA as genetic material:</a:t>
            </a:r>
          </a:p>
          <a:p>
            <a:pPr algn="just">
              <a:lnSpc>
                <a:spcPct val="150000"/>
              </a:lnSpc>
              <a:buClr>
                <a:schemeClr val="bg2">
                  <a:lumMod val="10000"/>
                </a:schemeClr>
              </a:buClr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1944 Oswald Avery, Colin </a:t>
            </a:r>
            <a:r>
              <a:rPr lang="en-US" dirty="0" err="1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MaCLeod</a:t>
            </a: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Mayclyn</a:t>
            </a: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McCarty accepted DNA as genetic material from “Transforming principle”</a:t>
            </a:r>
            <a:endParaRPr lang="en-US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Transformation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Early Studies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Frederick Griffith was 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medical officer in the British </a:t>
            </a: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Ministry of 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1927, he 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performed experiments with several </a:t>
            </a: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different strains 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the bacterium </a:t>
            </a:r>
            <a:r>
              <a:rPr lang="en-US" i="1" dirty="0" err="1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Diplococcus</a:t>
            </a:r>
            <a:r>
              <a:rPr lang="en-US" i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pneumoniae</a:t>
            </a:r>
            <a:r>
              <a:rPr lang="en-US" i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 organism is now                                 named as </a:t>
            </a:r>
            <a:r>
              <a:rPr lang="en-US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Streptococcus                       </a:t>
            </a:r>
            <a:r>
              <a:rPr lang="en-US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pneumoniae</a:t>
            </a:r>
            <a:r>
              <a:rPr lang="en-US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6866" name="AutoShape 2" descr="Image result for STREPTOCOCCUS PNEUMONI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8" name="Picture 4" descr="Image result for STREPTOCOCCUS PNEUMONIA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1" y="3810000"/>
            <a:ext cx="3733799" cy="2722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304800"/>
            <a:ext cx="6324600" cy="57912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Two important stains of bacterium are virulent and </a:t>
            </a:r>
            <a:r>
              <a:rPr lang="en-US" dirty="0" err="1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avirulent</a:t>
            </a: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i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Virulent</a:t>
            </a: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strain cause pneumonia in certain vertebrates (notably humans and mice). They contain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polysaccharide capsule.</a:t>
            </a:r>
          </a:p>
          <a:p>
            <a:pPr marL="571500" indent="-571500" algn="just">
              <a:buFont typeface="+mj-lt"/>
              <a:buAutoNum type="romanLcPeriod"/>
            </a:pPr>
            <a:endParaRPr lang="en-US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Font typeface="+mj-lt"/>
              <a:buAutoNum type="romanLcPeriod"/>
            </a:pPr>
            <a:r>
              <a:rPr lang="en-US" i="1" dirty="0" err="1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Avirulent</a:t>
            </a: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is noninfectious strain which does not cause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illness. They are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nonencapsulated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bacteria.</a:t>
            </a:r>
            <a:endParaRPr lang="en-US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385638"/>
            <a:ext cx="4572000" cy="3957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endParaRPr lang="en-US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1066800"/>
            <a:ext cx="17907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533431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When grown on an agar culture plate;</a:t>
            </a:r>
          </a:p>
          <a:p>
            <a:pPr marL="571500" indent="-571500" algn="just">
              <a:lnSpc>
                <a:spcPct val="150000"/>
              </a:lnSpc>
              <a:buFont typeface="+mj-lt"/>
              <a:buAutoNum type="romanLcPeriod"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Encapsulated bacteria (</a:t>
            </a:r>
            <a:r>
              <a:rPr lang="en-US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virulent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form smooth, shiny-surfaced colonies.</a:t>
            </a:r>
            <a:endParaRPr lang="en-US" i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+mj-lt"/>
              <a:buAutoNum type="romanLcPeriod"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Non encapsulated strains (</a:t>
            </a:r>
            <a:r>
              <a:rPr lang="en-US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avirulent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produce rough colonies.</a:t>
            </a:r>
            <a:endParaRPr lang="en-US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581400"/>
            <a:ext cx="4953000" cy="301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9151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Each strain of </a:t>
            </a:r>
            <a:r>
              <a:rPr lang="en-US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Diplococcus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possessed many different 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types called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serotypes</a:t>
            </a:r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Serotypes are identified by immunological techniques and are usually designated by Roman numerals.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Griffith used types II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 and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his critical experiments that led to new concepts about the genetic material.</a:t>
            </a:r>
          </a:p>
          <a:p>
            <a:pPr algn="just"/>
            <a:endParaRPr lang="en-US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ustom 6">
      <a:dk1>
        <a:srgbClr val="F0EDDE"/>
      </a:dk1>
      <a:lt1>
        <a:srgbClr val="EBE7D5"/>
      </a:lt1>
      <a:dk2>
        <a:srgbClr val="EBE7D5"/>
      </a:dk2>
      <a:lt2>
        <a:srgbClr val="E9E3C1"/>
      </a:lt2>
      <a:accent1>
        <a:srgbClr val="72A376"/>
      </a:accent1>
      <a:accent2>
        <a:srgbClr val="B0CCB0"/>
      </a:accent2>
      <a:accent3>
        <a:srgbClr val="A8CDD7"/>
      </a:accent3>
      <a:accent4>
        <a:srgbClr val="1C1A0D"/>
      </a:accent4>
      <a:accent5>
        <a:srgbClr val="1F0A0A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1961</TotalTime>
  <Words>1014</Words>
  <Application>Microsoft Office PowerPoint</Application>
  <PresentationFormat>On-screen Show (4:3)</PresentationFormat>
  <Paragraphs>114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Foundry</vt:lpstr>
      <vt:lpstr>PowerPoint Presentation</vt:lpstr>
      <vt:lpstr>PowerPoint Presentation</vt:lpstr>
      <vt:lpstr>INTRODUCTION</vt:lpstr>
      <vt:lpstr>PowerPoint Presentation</vt:lpstr>
      <vt:lpstr>PowerPoint Presentation</vt:lpstr>
      <vt:lpstr>Transformation: Early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The Avery, MacLeod, and McCarty Experiment</vt:lpstr>
      <vt:lpstr>Avery , Macleod , and McCarty (1944)</vt:lpstr>
      <vt:lpstr>PowerPoint Presentation</vt:lpstr>
      <vt:lpstr>Sidra Fatima  BBTF17M027</vt:lpstr>
      <vt:lpstr>The Hershey - Chase Experiment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Indirect or direct evidences</vt:lpstr>
      <vt:lpstr>Indirect evidence</vt:lpstr>
      <vt:lpstr>Distribution of DNA</vt:lpstr>
      <vt:lpstr>Distribution of DNA</vt:lpstr>
      <vt:lpstr>Mutagenesis</vt:lpstr>
      <vt:lpstr>Mutagenesis</vt:lpstr>
      <vt:lpstr>Direct evidence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sharab imtiaz</dc:creator>
  <cp:lastModifiedBy>MyUserName</cp:lastModifiedBy>
  <cp:revision>72</cp:revision>
  <dcterms:created xsi:type="dcterms:W3CDTF">2018-11-27T04:00:00Z</dcterms:created>
  <dcterms:modified xsi:type="dcterms:W3CDTF">2020-11-11T04:46:34Z</dcterms:modified>
</cp:coreProperties>
</file>