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60" r:id="rId4"/>
    <p:sldId id="257" r:id="rId5"/>
    <p:sldId id="258" r:id="rId6"/>
    <p:sldId id="259" r:id="rId7"/>
    <p:sldId id="261" r:id="rId8"/>
    <p:sldId id="270" r:id="rId9"/>
    <p:sldId id="271" r:id="rId10"/>
    <p:sldId id="262" r:id="rId11"/>
    <p:sldId id="263" r:id="rId12"/>
    <p:sldId id="264" r:id="rId13"/>
    <p:sldId id="265" r:id="rId14"/>
    <p:sldId id="266" r:id="rId15"/>
    <p:sldId id="267" r:id="rId16"/>
    <p:sldId id="26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5/6/2020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5/6/2020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5/6/2020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5/6/2020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5/6/2020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Economic_policy" TargetMode="External"/><Relationship Id="rId2" Type="http://schemas.openxmlformats.org/officeDocument/2006/relationships/hyperlink" Target="https://en.wikipedia.org/wiki/Personal_life" TargetMode="External"/><Relationship Id="rId1" Type="http://schemas.openxmlformats.org/officeDocument/2006/relationships/slideLayout" Target="../slideLayouts/slideLayout2.xml"/><Relationship Id="rId4" Type="http://schemas.openxmlformats.org/officeDocument/2006/relationships/hyperlink" Target="https://en.wikipedia.org/wiki/Immigration"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Social Problem</a:t>
            </a:r>
            <a:endParaRPr lang="en-US" b="1" dirty="0"/>
          </a:p>
        </p:txBody>
      </p:sp>
      <p:sp>
        <p:nvSpPr>
          <p:cNvPr id="3" name="Content Placeholder 2"/>
          <p:cNvSpPr>
            <a:spLocks noGrp="1"/>
          </p:cNvSpPr>
          <p:nvPr>
            <p:ph idx="1"/>
          </p:nvPr>
        </p:nvSpPr>
        <p:spPr>
          <a:xfrm>
            <a:off x="1435608" y="1447800"/>
            <a:ext cx="7498080" cy="4495800"/>
          </a:xfrm>
        </p:spPr>
        <p:txBody>
          <a:bodyPr/>
          <a:lstStyle/>
          <a:p>
            <a:r>
              <a:rPr lang="en-US" b="1" dirty="0" smtClean="0"/>
              <a:t>Definition:</a:t>
            </a:r>
          </a:p>
          <a:p>
            <a:pPr marL="0" lvl="0" indent="0">
              <a:buNone/>
            </a:pPr>
            <a:r>
              <a:rPr lang="en-US" dirty="0"/>
              <a:t>A social problem is any condition or behavior that has negative consequences for large numbers of people and that is generally recognized as a condition or behavior that needs to be addressed</a:t>
            </a:r>
            <a:r>
              <a:rPr lang="en-US" dirty="0" smtClean="0"/>
              <a:t>.</a:t>
            </a:r>
            <a:endParaRPr lang="en-US" dirty="0" smtClean="0"/>
          </a:p>
          <a:p>
            <a:pPr marL="0" indent="0">
              <a:buNone/>
            </a:pPr>
            <a:endParaRPr lang="en-US" dirty="0"/>
          </a:p>
        </p:txBody>
      </p:sp>
    </p:spTree>
    <p:extLst>
      <p:ext uri="{BB962C8B-B14F-4D97-AF65-F5344CB8AC3E}">
        <p14:creationId xmlns:p14="http://schemas.microsoft.com/office/powerpoint/2010/main" val="26379983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Causes of Social Problem</a:t>
            </a:r>
            <a:endParaRPr lang="en-US" b="1"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Social problem are the general factors that affect the society. Social problem often involve that affect the real life. It also affects how people react to certain situations. People practice and promote social evils because they are ignorant of the adversities. There are lots of NGO which are working to eliminate social problem. The awareness program they introduce do not reach to the actual victims.</a:t>
            </a:r>
            <a:endParaRPr lang="en-US" dirty="0"/>
          </a:p>
        </p:txBody>
      </p:sp>
    </p:spTree>
    <p:extLst>
      <p:ext uri="{BB962C8B-B14F-4D97-AF65-F5344CB8AC3E}">
        <p14:creationId xmlns:p14="http://schemas.microsoft.com/office/powerpoint/2010/main" val="269083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Some Causes of Social Problems are</a:t>
            </a:r>
            <a:endParaRPr lang="en-US" b="1" dirty="0"/>
          </a:p>
        </p:txBody>
      </p:sp>
      <p:sp>
        <p:nvSpPr>
          <p:cNvPr id="3" name="Content Placeholder 2"/>
          <p:cNvSpPr>
            <a:spLocks noGrp="1"/>
          </p:cNvSpPr>
          <p:nvPr>
            <p:ph idx="1"/>
          </p:nvPr>
        </p:nvSpPr>
        <p:spPr/>
        <p:txBody>
          <a:bodyPr/>
          <a:lstStyle/>
          <a:p>
            <a:r>
              <a:rPr lang="en-US" b="1" dirty="0" smtClean="0"/>
              <a:t>Unemployment:</a:t>
            </a:r>
          </a:p>
          <a:p>
            <a:pPr marL="0" indent="0">
              <a:buNone/>
            </a:pPr>
            <a:r>
              <a:rPr lang="en-US" dirty="0" smtClean="0"/>
              <a:t>Unemployment occurs when a person who is actively searching for employment is unable to find work. Unemployment is one of the cause of social problem. It leads to the frustration. Due to Unemployment, problems like loot, murder and theft arises.</a:t>
            </a:r>
            <a:endParaRPr lang="en-US" dirty="0"/>
          </a:p>
          <a:p>
            <a:pPr marL="0" indent="0">
              <a:buNone/>
            </a:pPr>
            <a:endParaRPr lang="en-US" b="1" dirty="0"/>
          </a:p>
        </p:txBody>
      </p:sp>
    </p:spTree>
    <p:extLst>
      <p:ext uri="{BB962C8B-B14F-4D97-AF65-F5344CB8AC3E}">
        <p14:creationId xmlns:p14="http://schemas.microsoft.com/office/powerpoint/2010/main" val="1598864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15000"/>
          </a:xfrm>
        </p:spPr>
        <p:txBody>
          <a:bodyPr>
            <a:normAutofit lnSpcReduction="10000"/>
          </a:bodyPr>
          <a:lstStyle/>
          <a:p>
            <a:r>
              <a:rPr lang="en-US" b="1" dirty="0" smtClean="0"/>
              <a:t>Lack of Education:</a:t>
            </a:r>
          </a:p>
          <a:p>
            <a:pPr marL="0" indent="0">
              <a:buNone/>
            </a:pPr>
            <a:r>
              <a:rPr lang="en-US" dirty="0" smtClean="0"/>
              <a:t>Lack of education is one the cause of social problem. People without good education are at risk from a lifetime of poor diet, long manual working and worsening mental health. Lack of education can have serious effects on children and adults and can affect health, living conditions and social situations. Due to lack of education people do not take care of themselves because they are less educated about topics like family planning and proper hygiene.</a:t>
            </a:r>
            <a:endParaRPr lang="en-US" dirty="0"/>
          </a:p>
          <a:p>
            <a:pPr marL="0" indent="0">
              <a:buNone/>
            </a:pPr>
            <a:endParaRPr lang="en-US" b="1" dirty="0"/>
          </a:p>
        </p:txBody>
      </p:sp>
    </p:spTree>
    <p:extLst>
      <p:ext uri="{BB962C8B-B14F-4D97-AF65-F5344CB8AC3E}">
        <p14:creationId xmlns:p14="http://schemas.microsoft.com/office/powerpoint/2010/main" val="3381749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fontScale="92500" lnSpcReduction="20000"/>
          </a:bodyPr>
          <a:lstStyle/>
          <a:p>
            <a:r>
              <a:rPr lang="en-US" b="1" dirty="0" smtClean="0"/>
              <a:t>Urbanization:</a:t>
            </a:r>
          </a:p>
          <a:p>
            <a:pPr marL="0" indent="0">
              <a:buNone/>
            </a:pPr>
            <a:r>
              <a:rPr lang="en-US" dirty="0" smtClean="0"/>
              <a:t>Urbanization is the population shifted from rural to urban areas. Urbanization creates social, economic and environmental changes. It is the cause of social problem. It believed that lives in a city can provide opportunities and market place competition. As against this, there may be stress, increase cost of living and negative social aspects that result from a mass. </a:t>
            </a:r>
            <a:endParaRPr lang="en-US" dirty="0"/>
          </a:p>
          <a:p>
            <a:r>
              <a:rPr lang="en-US" b="1" dirty="0" smtClean="0"/>
              <a:t>Caste Discrimination:</a:t>
            </a:r>
          </a:p>
          <a:p>
            <a:pPr marL="0" indent="0">
              <a:buNone/>
            </a:pPr>
            <a:r>
              <a:rPr lang="en-US" dirty="0" smtClean="0"/>
              <a:t>Lost of people are victimized in the name of caste. This happens people have been divided as touchable and no touchable. This sort of discrimination occurs because so called higher caste does not regard others as follow human being.</a:t>
            </a:r>
            <a:endParaRPr lang="en-US" dirty="0"/>
          </a:p>
        </p:txBody>
      </p:sp>
    </p:spTree>
    <p:extLst>
      <p:ext uri="{BB962C8B-B14F-4D97-AF65-F5344CB8AC3E}">
        <p14:creationId xmlns:p14="http://schemas.microsoft.com/office/powerpoint/2010/main" val="1071287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fontScale="92500" lnSpcReduction="20000"/>
          </a:bodyPr>
          <a:lstStyle/>
          <a:p>
            <a:pPr marL="0" indent="0">
              <a:buNone/>
            </a:pPr>
            <a:r>
              <a:rPr lang="en-US" dirty="0" smtClean="0"/>
              <a:t>They are not aware that every one is born equal. Lack of education, remaining stuck old traditions and unwillingness to change.</a:t>
            </a:r>
          </a:p>
          <a:p>
            <a:r>
              <a:rPr lang="en-US" b="1" dirty="0" smtClean="0"/>
              <a:t>Lack of guidance to youngsters:</a:t>
            </a:r>
          </a:p>
          <a:p>
            <a:pPr marL="0" indent="0">
              <a:buNone/>
            </a:pPr>
            <a:r>
              <a:rPr lang="en-US" dirty="0" smtClean="0"/>
              <a:t>Many of the younger generation fall easily to bad habit. In the absence of proper guidance and counseling they are involved in various anti social behavior like  robbery, murder and kidnaping etc. They prefer expensive gadget just to exhibit them in front of their friends. They feel proud when they give a false impression of being rich and wealthy. Parents, teachers and educated members  of the society should give proper guidance and advise them.</a:t>
            </a:r>
            <a:endParaRPr lang="en-US" dirty="0"/>
          </a:p>
        </p:txBody>
      </p:sp>
    </p:spTree>
    <p:extLst>
      <p:ext uri="{BB962C8B-B14F-4D97-AF65-F5344CB8AC3E}">
        <p14:creationId xmlns:p14="http://schemas.microsoft.com/office/powerpoint/2010/main" val="41901226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Solution of Social Problem</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By providing education, skill training and job opportunities in a society.</a:t>
            </a:r>
          </a:p>
          <a:p>
            <a:r>
              <a:rPr lang="en-US" dirty="0" smtClean="0"/>
              <a:t>Increase the education budget.</a:t>
            </a:r>
          </a:p>
          <a:p>
            <a:r>
              <a:rPr lang="en-US" dirty="0" smtClean="0"/>
              <a:t>Provide scholarship opportunities to get the best achievable education from the top universal of the world, to all the classes technical education must be given.</a:t>
            </a:r>
          </a:p>
          <a:p>
            <a:r>
              <a:rPr lang="en-US" dirty="0" smtClean="0"/>
              <a:t>Provide job oriented education, training to the people by government to solve the problem of unemployment. </a:t>
            </a:r>
            <a:endParaRPr lang="en-US" dirty="0"/>
          </a:p>
        </p:txBody>
      </p:sp>
    </p:spTree>
    <p:extLst>
      <p:ext uri="{BB962C8B-B14F-4D97-AF65-F5344CB8AC3E}">
        <p14:creationId xmlns:p14="http://schemas.microsoft.com/office/powerpoint/2010/main" val="15751361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4525963"/>
          </a:xfrm>
        </p:spPr>
        <p:txBody>
          <a:bodyPr/>
          <a:lstStyle/>
          <a:p>
            <a:r>
              <a:rPr lang="en-US" dirty="0" smtClean="0"/>
              <a:t>Awareness program should be created about the family planning and its effect on population growth.</a:t>
            </a:r>
          </a:p>
          <a:p>
            <a:r>
              <a:rPr lang="en-US" dirty="0" smtClean="0"/>
              <a:t>Various awareness program like drama, advertisement of alcohol, tobacco </a:t>
            </a:r>
            <a:r>
              <a:rPr lang="en-US" dirty="0" err="1" smtClean="0"/>
              <a:t>etc</a:t>
            </a:r>
            <a:r>
              <a:rPr lang="en-US" dirty="0" smtClean="0"/>
              <a:t> in media like television, newspaper, radio </a:t>
            </a:r>
            <a:r>
              <a:rPr lang="en-US" dirty="0" err="1" smtClean="0"/>
              <a:t>etc</a:t>
            </a:r>
            <a:r>
              <a:rPr lang="en-US" dirty="0" smtClean="0"/>
              <a:t> should be show to solve social problem.</a:t>
            </a:r>
            <a:endParaRPr lang="en-US" dirty="0"/>
          </a:p>
        </p:txBody>
      </p:sp>
    </p:spTree>
    <p:extLst>
      <p:ext uri="{BB962C8B-B14F-4D97-AF65-F5344CB8AC3E}">
        <p14:creationId xmlns:p14="http://schemas.microsoft.com/office/powerpoint/2010/main" val="890256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304800"/>
            <a:ext cx="7924800" cy="6248400"/>
          </a:xfrm>
        </p:spPr>
        <p:txBody>
          <a:bodyPr>
            <a:normAutofit fontScale="92500" lnSpcReduction="10000"/>
          </a:bodyPr>
          <a:lstStyle/>
          <a:p>
            <a:r>
              <a:rPr lang="en-US" dirty="0"/>
              <a:t>A </a:t>
            </a:r>
            <a:r>
              <a:rPr lang="en-US" b="1" dirty="0"/>
              <a:t>social issue</a:t>
            </a:r>
            <a:r>
              <a:rPr lang="en-US" dirty="0"/>
              <a:t> can be considered as a </a:t>
            </a:r>
            <a:r>
              <a:rPr lang="en-US" b="1" dirty="0"/>
              <a:t>problem</a:t>
            </a:r>
            <a:r>
              <a:rPr lang="en-US" dirty="0"/>
              <a:t> that influences many people and many people strive to solve the </a:t>
            </a:r>
            <a:r>
              <a:rPr lang="en-US" b="1" dirty="0"/>
              <a:t>issue.</a:t>
            </a:r>
          </a:p>
          <a:p>
            <a:r>
              <a:rPr lang="en-US" dirty="0"/>
              <a:t>A </a:t>
            </a:r>
            <a:r>
              <a:rPr lang="en-US" b="1" dirty="0"/>
              <a:t>social</a:t>
            </a:r>
            <a:r>
              <a:rPr lang="en-US" dirty="0"/>
              <a:t> </a:t>
            </a:r>
            <a:r>
              <a:rPr lang="en-US" b="1" dirty="0"/>
              <a:t>problem</a:t>
            </a:r>
            <a:r>
              <a:rPr lang="en-US" dirty="0"/>
              <a:t> is that influences many individuals within a society. It's a common </a:t>
            </a:r>
            <a:r>
              <a:rPr lang="en-US" b="1" dirty="0"/>
              <a:t>problem</a:t>
            </a:r>
            <a:r>
              <a:rPr lang="en-US" dirty="0"/>
              <a:t> we see happening in our society.</a:t>
            </a:r>
          </a:p>
          <a:p>
            <a:r>
              <a:rPr lang="en-US" dirty="0"/>
              <a:t>Social Problem • (also called a social issue or social ill) • Refers to an issue that influences and is opposed by a considerable number of individuals within a society.</a:t>
            </a:r>
            <a:r>
              <a:rPr lang="en-GB" dirty="0"/>
              <a:t> </a:t>
            </a:r>
          </a:p>
          <a:p>
            <a:r>
              <a:rPr lang="en-GB" dirty="0"/>
              <a:t>Individual problems </a:t>
            </a:r>
          </a:p>
          <a:p>
            <a:r>
              <a:rPr lang="en-GB" dirty="0"/>
              <a:t>Social problems Affects large </a:t>
            </a:r>
            <a:r>
              <a:rPr lang="en-GB" dirty="0" smtClean="0"/>
              <a:t>population</a:t>
            </a:r>
            <a:endParaRPr lang="en-US" dirty="0"/>
          </a:p>
        </p:txBody>
      </p:sp>
    </p:spTree>
    <p:extLst>
      <p:ext uri="{BB962C8B-B14F-4D97-AF65-F5344CB8AC3E}">
        <p14:creationId xmlns:p14="http://schemas.microsoft.com/office/powerpoint/2010/main" val="2691251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867400"/>
          </a:xfrm>
        </p:spPr>
        <p:txBody>
          <a:bodyPr>
            <a:normAutofit fontScale="85000" lnSpcReduction="20000"/>
          </a:bodyPr>
          <a:lstStyle/>
          <a:p>
            <a:r>
              <a:rPr lang="en-US" dirty="0"/>
              <a:t>A </a:t>
            </a:r>
            <a:r>
              <a:rPr lang="en-US" b="1" dirty="0"/>
              <a:t>social </a:t>
            </a:r>
            <a:r>
              <a:rPr lang="en-US" b="1" dirty="0" smtClean="0"/>
              <a:t>problem</a:t>
            </a:r>
            <a:r>
              <a:rPr lang="en-US" dirty="0"/>
              <a:t> is a problem that influences many citizens within a society. It is a common problem in present-day society and one that many people strive to solve. It is often the consequence of factors extending beyond an individual's control. Social issues are the source of a conflicting opinion on the grounds of what is perceived as morally correct or incorrect </a:t>
            </a:r>
            <a:r>
              <a:rPr lang="en-US" dirty="0">
                <a:hlinkClick r:id="rId2" tooltip="Personal life"/>
              </a:rPr>
              <a:t>personal life</a:t>
            </a:r>
            <a:r>
              <a:rPr lang="en-US" dirty="0"/>
              <a:t> or interpersonal social life decisions. Social issues are distinguished from </a:t>
            </a:r>
            <a:r>
              <a:rPr lang="en-US" dirty="0">
                <a:hlinkClick r:id="rId3" tooltip="Economic policy"/>
              </a:rPr>
              <a:t>economic issues</a:t>
            </a:r>
            <a:r>
              <a:rPr lang="en-US" dirty="0"/>
              <a:t>; however, some issues (such as </a:t>
            </a:r>
            <a:r>
              <a:rPr lang="en-US" dirty="0">
                <a:hlinkClick r:id="rId4" tooltip="Immigration"/>
              </a:rPr>
              <a:t>immigration</a:t>
            </a:r>
            <a:r>
              <a:rPr lang="en-US" dirty="0"/>
              <a:t>) have both social and economic aspects. There are also issues that do not fall into either </a:t>
            </a:r>
            <a:r>
              <a:rPr lang="en-US" dirty="0" smtClean="0"/>
              <a:t>category. </a:t>
            </a:r>
            <a:r>
              <a:rPr lang="en-US" dirty="0"/>
              <a:t>There can be disagreements about what social issues are worth solving, or which should take precedence. Different individuals and different societies have different perceptions.</a:t>
            </a:r>
          </a:p>
        </p:txBody>
      </p:sp>
    </p:spTree>
    <p:extLst>
      <p:ext uri="{BB962C8B-B14F-4D97-AF65-F5344CB8AC3E}">
        <p14:creationId xmlns:p14="http://schemas.microsoft.com/office/powerpoint/2010/main" val="3290367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fontScale="85000" lnSpcReduction="20000"/>
          </a:bodyPr>
          <a:lstStyle/>
          <a:p>
            <a:r>
              <a:rPr lang="en-US" dirty="0"/>
              <a:t>The </a:t>
            </a:r>
            <a:r>
              <a:rPr lang="en-US" i="1" dirty="0"/>
              <a:t>objective</a:t>
            </a:r>
            <a:r>
              <a:rPr lang="en-US" dirty="0"/>
              <a:t> component is this: For any condition or behavior to be considered a social problem, it must have negative consequences for large numbers of people, as each chapter of this book discusses. How do we know if a social problem has negative consequences? Reasonable people can and do disagree on whether such consequences exist and, if so, on their extent and seriousness, but ordinarily a body of data accumulates—from work by academic researchers, government agencies, and other sources—that strongly points to extensive and serious consequences</a:t>
            </a:r>
            <a:r>
              <a:rPr lang="en-US" dirty="0" smtClean="0"/>
              <a:t>.</a:t>
            </a:r>
            <a:r>
              <a:rPr lang="en-US" dirty="0"/>
              <a:t> The reasons for these consequences are often hotly debated, and sometimes, as we shall see in certain chapters in this book, sometimes the very existence of these consequences is disputed</a:t>
            </a:r>
          </a:p>
        </p:txBody>
      </p:sp>
    </p:spTree>
    <p:extLst>
      <p:ext uri="{BB962C8B-B14F-4D97-AF65-F5344CB8AC3E}">
        <p14:creationId xmlns:p14="http://schemas.microsoft.com/office/powerpoint/2010/main" val="3344654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fontScale="70000" lnSpcReduction="20000"/>
          </a:bodyPr>
          <a:lstStyle/>
          <a:p>
            <a:r>
              <a:rPr lang="en-US" dirty="0"/>
              <a:t>The history of attention given to rape and sexual assault in the United States before and after the 1970s provides an example of this latter situation. These acts of sexual violence against women have probably occurred from the beginning of humanity and certainly were very common in the United States before the 1970s. Although men were sometimes arrested and prosecuted for rape and sexual assault, sexual violence was otherwise ignored by legal policymakers and received little attention in college textbooks and the news media, and many people thought that rape and sexual assault were just something that happened (Allison &amp; </a:t>
            </a:r>
            <a:r>
              <a:rPr lang="en-US" dirty="0" err="1"/>
              <a:t>Wrightsman</a:t>
            </a:r>
            <a:r>
              <a:rPr lang="en-US" dirty="0"/>
              <a:t>, 1993). Thus although sexual violence existed, it was not considered a social problem. When the contemporary women’s movement began in the late 1970s, it soon focused on rape and sexual assault as serious crimes and as manifestations of women’s inequality. Thanks to this focus, rape and sexual assault eventually entered the public consciousness, views of these crimes began to change, and legal policymakers began to give them more attention. In short, sexual violence against women became a social problem.</a:t>
            </a:r>
          </a:p>
          <a:p>
            <a:pPr marL="0" indent="0">
              <a:buNone/>
            </a:pPr>
            <a:endParaRPr lang="en-US" dirty="0"/>
          </a:p>
        </p:txBody>
      </p:sp>
    </p:spTree>
    <p:extLst>
      <p:ext uri="{BB962C8B-B14F-4D97-AF65-F5344CB8AC3E}">
        <p14:creationId xmlns:p14="http://schemas.microsoft.com/office/powerpoint/2010/main" val="3289687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When is a social problem a social </a:t>
            </a:r>
            <a:r>
              <a:rPr lang="en-US" b="1" dirty="0" smtClean="0"/>
              <a:t>problem?</a:t>
            </a:r>
            <a:endParaRPr lang="en-US" b="1" dirty="0"/>
          </a:p>
        </p:txBody>
      </p:sp>
      <p:sp>
        <p:nvSpPr>
          <p:cNvPr id="3" name="Content Placeholder 2"/>
          <p:cNvSpPr>
            <a:spLocks noGrp="1"/>
          </p:cNvSpPr>
          <p:nvPr>
            <p:ph idx="1"/>
          </p:nvPr>
        </p:nvSpPr>
        <p:spPr/>
        <p:txBody>
          <a:bodyPr>
            <a:normAutofit fontScale="92500" lnSpcReduction="10000"/>
          </a:bodyPr>
          <a:lstStyle/>
          <a:p>
            <a:r>
              <a:rPr lang="en-US" dirty="0"/>
              <a:t>According to some sociologists who adopt this view, negative conditions and behaviors are </a:t>
            </a:r>
            <a:r>
              <a:rPr lang="en-US" i="1" dirty="0"/>
              <a:t>not</a:t>
            </a:r>
            <a:r>
              <a:rPr lang="en-US" dirty="0"/>
              <a:t> a social problem unless they are recognized as such by policymakers, large numbers of lay citizens, or other segments of our society; these sociologists would thus say that rape and sexual assault before the 1970s were not a social problem because our society as a whole paid them little attention.</a:t>
            </a:r>
          </a:p>
        </p:txBody>
      </p:sp>
    </p:spTree>
    <p:extLst>
      <p:ext uri="{BB962C8B-B14F-4D97-AF65-F5344CB8AC3E}">
        <p14:creationId xmlns:p14="http://schemas.microsoft.com/office/powerpoint/2010/main" val="382008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How do we define a social problem?</a:t>
            </a:r>
            <a:endParaRPr lang="en-US" sz="3500" b="1" dirty="0">
              <a:latin typeface="Times New Roman" pitchFamily="18" charset="0"/>
              <a:cs typeface="Times New Roman" pitchFamily="18" charset="0"/>
            </a:endParaRPr>
          </a:p>
        </p:txBody>
      </p:sp>
      <p:sp>
        <p:nvSpPr>
          <p:cNvPr id="3" name="Content Placeholder 2"/>
          <p:cNvSpPr>
            <a:spLocks noGrp="1"/>
          </p:cNvSpPr>
          <p:nvPr>
            <p:ph idx="1"/>
          </p:nvPr>
        </p:nvSpPr>
        <p:spPr>
          <a:xfrm>
            <a:off x="1066800" y="1524000"/>
            <a:ext cx="8077200" cy="5105400"/>
          </a:xfrm>
        </p:spPr>
        <p:txBody>
          <a:bodyPr>
            <a:normAutofit fontScale="92500" lnSpcReduction="10000"/>
          </a:bodyPr>
          <a:lstStyle/>
          <a:p>
            <a:r>
              <a:rPr lang="en-US" dirty="0"/>
              <a:t>Not all social conditions become elevated to the status of “ social problem” For example, some objective conditions which exist today not all of them are considered social- problems.</a:t>
            </a:r>
          </a:p>
          <a:p>
            <a:r>
              <a:rPr lang="en-US" dirty="0"/>
              <a:t>Social Problems vary in time and space. There is a general agreement that four conditions must be met before an objective reality in the greater society becomes elevated to the special status of ‘social problems’ They are as </a:t>
            </a:r>
            <a:r>
              <a:rPr lang="en-US" dirty="0" smtClean="0"/>
              <a:t>follows-</a:t>
            </a:r>
            <a:endParaRPr lang="en-US" dirty="0"/>
          </a:p>
        </p:txBody>
      </p:sp>
    </p:spTree>
    <p:extLst>
      <p:ext uri="{BB962C8B-B14F-4D97-AF65-F5344CB8AC3E}">
        <p14:creationId xmlns:p14="http://schemas.microsoft.com/office/powerpoint/2010/main" val="3044294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228600"/>
            <a:ext cx="7498080" cy="6324600"/>
          </a:xfrm>
        </p:spPr>
        <p:txBody>
          <a:bodyPr>
            <a:normAutofit/>
          </a:bodyPr>
          <a:lstStyle/>
          <a:p>
            <a:pPr marL="82296" indent="0">
              <a:buNone/>
            </a:pPr>
            <a:r>
              <a:rPr lang="en-US" b="1" dirty="0" smtClean="0"/>
              <a:t>1.</a:t>
            </a:r>
            <a:r>
              <a:rPr lang="en-US" dirty="0" smtClean="0"/>
              <a:t>The </a:t>
            </a:r>
            <a:r>
              <a:rPr lang="en-US" dirty="0"/>
              <a:t>objective condition must be perceived to be a social problem publicly. i.e. There must be some public out cry. People must become actively involved in discussing the problem. Public attention becomes directed towards that social condition</a:t>
            </a:r>
            <a:r>
              <a:rPr lang="en-US" dirty="0" smtClean="0"/>
              <a:t>.</a:t>
            </a:r>
          </a:p>
          <a:p>
            <a:pPr marL="82296" indent="0">
              <a:buNone/>
            </a:pPr>
            <a:r>
              <a:rPr lang="en-US" b="1" dirty="0" smtClean="0"/>
              <a:t>2.</a:t>
            </a:r>
            <a:r>
              <a:rPr lang="en-US" dirty="0" smtClean="0"/>
              <a:t>The </a:t>
            </a:r>
            <a:r>
              <a:rPr lang="en-US" dirty="0"/>
              <a:t>condition must involve a gap between social ideals and social reality. i.e. The condition must run counter to the values of the larger society. Gender </a:t>
            </a:r>
            <a:r>
              <a:rPr lang="en-US" dirty="0" smtClean="0"/>
              <a:t>discrimination</a:t>
            </a:r>
          </a:p>
          <a:p>
            <a:pPr marL="82296" indent="0">
              <a:buNone/>
            </a:pPr>
            <a:endParaRPr lang="en-US" dirty="0"/>
          </a:p>
          <a:p>
            <a:pPr marL="82296" indent="0">
              <a:buNone/>
            </a:pPr>
            <a:endParaRPr lang="en-US" dirty="0"/>
          </a:p>
          <a:p>
            <a:pPr marL="82296" indent="0">
              <a:buNone/>
            </a:pPr>
            <a:endParaRPr lang="en-US" dirty="0"/>
          </a:p>
        </p:txBody>
      </p:sp>
    </p:spTree>
    <p:extLst>
      <p:ext uri="{BB962C8B-B14F-4D97-AF65-F5344CB8AC3E}">
        <p14:creationId xmlns:p14="http://schemas.microsoft.com/office/powerpoint/2010/main" val="2098429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381000"/>
            <a:ext cx="7498080" cy="6172200"/>
          </a:xfrm>
        </p:spPr>
        <p:txBody>
          <a:bodyPr>
            <a:normAutofit fontScale="92500" lnSpcReduction="10000"/>
          </a:bodyPr>
          <a:lstStyle/>
          <a:p>
            <a:pPr marL="82296" indent="0">
              <a:buNone/>
            </a:pPr>
            <a:r>
              <a:rPr lang="en-US" b="1" dirty="0"/>
              <a:t>3.</a:t>
            </a:r>
            <a:r>
              <a:rPr lang="en-US" dirty="0"/>
              <a:t>A significant proportion of the population must be involved in defining the problem ( a large proportion of the people must be concerned about the condition). If only a small segment of the population gets involved, you have an interest group pushing for the general public to do something about the condition – not a social problem.</a:t>
            </a:r>
          </a:p>
          <a:p>
            <a:pPr marL="82296" indent="0">
              <a:buNone/>
            </a:pPr>
            <a:r>
              <a:rPr lang="en-US" b="1" dirty="0" smtClean="0"/>
              <a:t>4.</a:t>
            </a:r>
            <a:r>
              <a:rPr lang="en-US" dirty="0" smtClean="0"/>
              <a:t>The </a:t>
            </a:r>
            <a:r>
              <a:rPr lang="en-US" dirty="0"/>
              <a:t>condition must be capable of solution through collective action by people. If no solution is perceived possible, people will resign themselves to their fate. Bureaucracy-</a:t>
            </a:r>
          </a:p>
          <a:p>
            <a:endParaRPr lang="en-US" dirty="0"/>
          </a:p>
        </p:txBody>
      </p:sp>
    </p:spTree>
    <p:extLst>
      <p:ext uri="{BB962C8B-B14F-4D97-AF65-F5344CB8AC3E}">
        <p14:creationId xmlns:p14="http://schemas.microsoft.com/office/powerpoint/2010/main" val="19923348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202</TotalTime>
  <Words>1021</Words>
  <Application>Microsoft Office PowerPoint</Application>
  <PresentationFormat>On-screen Show (4:3)</PresentationFormat>
  <Paragraphs>42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Solstice</vt:lpstr>
      <vt:lpstr>Social Problem</vt:lpstr>
      <vt:lpstr>PowerPoint Presentation</vt:lpstr>
      <vt:lpstr>PowerPoint Presentation</vt:lpstr>
      <vt:lpstr>PowerPoint Presentation</vt:lpstr>
      <vt:lpstr>PowerPoint Presentation</vt:lpstr>
      <vt:lpstr>When is a social problem a social problem?</vt:lpstr>
      <vt:lpstr>How do we define a social problem?</vt:lpstr>
      <vt:lpstr>PowerPoint Presentation</vt:lpstr>
      <vt:lpstr>PowerPoint Presentation</vt:lpstr>
      <vt:lpstr>Causes of Social Problem</vt:lpstr>
      <vt:lpstr>Some Causes of Social Problems are</vt:lpstr>
      <vt:lpstr>PowerPoint Presentation</vt:lpstr>
      <vt:lpstr>PowerPoint Presentation</vt:lpstr>
      <vt:lpstr>PowerPoint Presentation</vt:lpstr>
      <vt:lpstr>Solution of Social Problem</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Problem</dc:title>
  <dc:creator>Yasir Nawaz</dc:creator>
  <cp:lastModifiedBy>MyUserName</cp:lastModifiedBy>
  <cp:revision>60</cp:revision>
  <dcterms:created xsi:type="dcterms:W3CDTF">2006-08-16T00:00:00Z</dcterms:created>
  <dcterms:modified xsi:type="dcterms:W3CDTF">2020-05-06T07:40:35Z</dcterms:modified>
</cp:coreProperties>
</file>