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90" r:id="rId4"/>
    <p:sldId id="299" r:id="rId5"/>
    <p:sldId id="300" r:id="rId6"/>
    <p:sldId id="302" r:id="rId7"/>
    <p:sldId id="301" r:id="rId8"/>
    <p:sldId id="271" r:id="rId9"/>
    <p:sldId id="294" r:id="rId10"/>
    <p:sldId id="295" r:id="rId11"/>
    <p:sldId id="296" r:id="rId12"/>
    <p:sldId id="297" r:id="rId13"/>
    <p:sldId id="298" r:id="rId14"/>
    <p:sldId id="270" r:id="rId15"/>
    <p:sldId id="281" r:id="rId16"/>
    <p:sldId id="282" r:id="rId17"/>
    <p:sldId id="267" r:id="rId18"/>
    <p:sldId id="265" r:id="rId19"/>
    <p:sldId id="266" r:id="rId20"/>
    <p:sldId id="283" r:id="rId21"/>
    <p:sldId id="289" r:id="rId22"/>
    <p:sldId id="292" r:id="rId23"/>
    <p:sldId id="293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>
        <p:scale>
          <a:sx n="76" d="100"/>
          <a:sy n="76" d="100"/>
        </p:scale>
        <p:origin x="-123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400" dirty="0" smtClean="0"/>
              <a:t>Prepared by</a:t>
            </a:r>
          </a:p>
          <a:p>
            <a:r>
              <a:rPr lang="en-US" sz="2800" dirty="0" err="1" smtClean="0"/>
              <a:t>Noman</a:t>
            </a:r>
            <a:r>
              <a:rPr lang="en-US" sz="2800" dirty="0" smtClean="0"/>
              <a:t> </a:t>
            </a:r>
            <a:r>
              <a:rPr lang="en-US" sz="2800" dirty="0" err="1" smtClean="0"/>
              <a:t>Yaser</a:t>
            </a:r>
            <a:r>
              <a:rPr lang="en-US" sz="2800" dirty="0" smtClean="0"/>
              <a:t> </a:t>
            </a:r>
            <a:r>
              <a:rPr lang="en-US" sz="2800" dirty="0" err="1" smtClean="0"/>
              <a:t>Qureshi</a:t>
            </a:r>
            <a:endParaRPr lang="en-US" sz="2800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sz="2000" dirty="0" smtClean="0"/>
              <a:t>Communication and Media Studies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Experimental Research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50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Advantages and </a:t>
            </a:r>
            <a:r>
              <a:rPr lang="en-US" sz="2800" dirty="0" smtClean="0"/>
              <a:t>Disadvantages of Lab Experiments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Advantages</a:t>
            </a:r>
          </a:p>
          <a:p>
            <a:r>
              <a:rPr lang="en-US" sz="2000" i="1" dirty="0" smtClean="0"/>
              <a:t>Accuracy and  precision in </a:t>
            </a:r>
            <a:r>
              <a:rPr lang="en-US" sz="2000" i="1" dirty="0" err="1" smtClean="0"/>
              <a:t>determinig</a:t>
            </a:r>
            <a:r>
              <a:rPr lang="en-US" sz="2000" i="1" dirty="0" smtClean="0"/>
              <a:t> causality</a:t>
            </a:r>
          </a:p>
          <a:p>
            <a:r>
              <a:rPr lang="en-US" sz="2000" i="1" dirty="0" smtClean="0"/>
              <a:t>Control over setting and variables</a:t>
            </a:r>
          </a:p>
          <a:p>
            <a:r>
              <a:rPr lang="en-US" sz="2000" i="1" dirty="0" smtClean="0"/>
              <a:t>Cost</a:t>
            </a:r>
          </a:p>
          <a:p>
            <a:r>
              <a:rPr lang="en-US" sz="2000" i="1" dirty="0" smtClean="0"/>
              <a:t>High reliability due to replication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Disadvantages</a:t>
            </a:r>
          </a:p>
          <a:p>
            <a:r>
              <a:rPr lang="en-US" sz="1800" i="1" dirty="0" smtClean="0"/>
              <a:t>Artificial setting</a:t>
            </a:r>
          </a:p>
          <a:p>
            <a:r>
              <a:rPr lang="en-US" sz="1800" i="1" dirty="0" smtClean="0"/>
              <a:t>Researcher </a:t>
            </a:r>
            <a:r>
              <a:rPr lang="en-US" sz="1800" i="1" dirty="0"/>
              <a:t>(experimenter) </a:t>
            </a:r>
            <a:r>
              <a:rPr lang="en-US" sz="1800" i="1" dirty="0" smtClean="0"/>
              <a:t>bias</a:t>
            </a:r>
          </a:p>
          <a:p>
            <a:r>
              <a:rPr lang="en-US" sz="1800" i="1" dirty="0" smtClean="0"/>
              <a:t>Small scale setting</a:t>
            </a:r>
          </a:p>
          <a:p>
            <a:r>
              <a:rPr lang="en-US" sz="1800" i="1" dirty="0"/>
              <a:t>Lack of generalizability (External validity</a:t>
            </a:r>
            <a:r>
              <a:rPr lang="en-US" sz="1800" i="1" dirty="0" smtClean="0"/>
              <a:t>)</a:t>
            </a:r>
          </a:p>
          <a:p>
            <a:r>
              <a:rPr lang="en-US" sz="1800" i="1" dirty="0" smtClean="0"/>
              <a:t>Time taking process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2424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What it is all about?</a:t>
            </a:r>
          </a:p>
          <a:p>
            <a:r>
              <a:rPr lang="en-US" sz="1800" dirty="0" smtClean="0"/>
              <a:t>Field experiments are conducted in real time settings instead of artificially controlled environment.</a:t>
            </a:r>
          </a:p>
          <a:p>
            <a:r>
              <a:rPr lang="en-US" sz="1800" dirty="0" smtClean="0"/>
              <a:t>One of the fundamental differences between lab and field experiments is with regard to the ‘realism’ of the situations involved.</a:t>
            </a:r>
          </a:p>
          <a:p>
            <a:r>
              <a:rPr lang="en-US" sz="1800" dirty="0" smtClean="0"/>
              <a:t>Due to certain shortcomings in lab experiments, </a:t>
            </a:r>
            <a:r>
              <a:rPr lang="en-US" sz="1800" dirty="0"/>
              <a:t>many researchers prefer to use field experiments (Haskins, 1968</a:t>
            </a:r>
            <a:r>
              <a:rPr lang="en-US" sz="1800" dirty="0" smtClean="0"/>
              <a:t>).</a:t>
            </a:r>
          </a:p>
          <a:p>
            <a:r>
              <a:rPr lang="en-US" sz="1800" dirty="0" smtClean="0"/>
              <a:t>In field experiments, the subjects </a:t>
            </a:r>
            <a:r>
              <a:rPr lang="en-US" sz="1800" dirty="0"/>
              <a:t>function </a:t>
            </a:r>
            <a:r>
              <a:rPr lang="en-US" sz="1800" dirty="0" smtClean="0"/>
              <a:t>primarily </a:t>
            </a:r>
            <a:r>
              <a:rPr lang="en-US" sz="1800" dirty="0"/>
              <a:t>in their everyday social roles with little investigator interference or environmental </a:t>
            </a:r>
            <a:r>
              <a:rPr lang="en-US" sz="1800" dirty="0" smtClean="0"/>
              <a:t>restructuring.</a:t>
            </a:r>
          </a:p>
          <a:p>
            <a:r>
              <a:rPr lang="en-US" sz="1800" dirty="0"/>
              <a:t>The researcher in the field experiment applies the scientific method to experimentally measure the outcome of a treatment or some agent in the real world. </a:t>
            </a: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Categories</a:t>
            </a:r>
          </a:p>
          <a:p>
            <a:pPr marL="0" indent="0">
              <a:buNone/>
            </a:pPr>
            <a:r>
              <a:rPr lang="en-US" sz="2000" dirty="0" smtClean="0"/>
              <a:t>Two </a:t>
            </a:r>
            <a:r>
              <a:rPr lang="en-US" sz="2000" dirty="0"/>
              <a:t>basic </a:t>
            </a:r>
            <a:r>
              <a:rPr lang="en-US" sz="2000" dirty="0" smtClean="0"/>
              <a:t>categories</a:t>
            </a:r>
          </a:p>
          <a:p>
            <a:pPr marL="400050" indent="-400050">
              <a:buAutoNum type="romanLcParenR"/>
            </a:pPr>
            <a:r>
              <a:rPr lang="en-US" sz="1800" dirty="0" smtClean="0"/>
              <a:t>those </a:t>
            </a:r>
            <a:r>
              <a:rPr lang="en-US" sz="1800" dirty="0"/>
              <a:t>in which the researcher </a:t>
            </a:r>
            <a:r>
              <a:rPr lang="en-US" sz="1800" dirty="0" smtClean="0"/>
              <a:t>manipulates </a:t>
            </a:r>
            <a:r>
              <a:rPr lang="en-US" sz="1800" dirty="0"/>
              <a:t>the independent variable(s) </a:t>
            </a:r>
          </a:p>
          <a:p>
            <a:pPr marL="400050" indent="-400050">
              <a:buAutoNum type="romanLcParenR"/>
            </a:pPr>
            <a:r>
              <a:rPr lang="en-US" sz="1800" dirty="0" smtClean="0"/>
              <a:t> </a:t>
            </a:r>
            <a:r>
              <a:rPr lang="en-US" sz="1800" dirty="0"/>
              <a:t>those in which independent variable manipulation occurs naturally as a result of other </a:t>
            </a:r>
            <a:r>
              <a:rPr lang="en-US" sz="1800" dirty="0" smtClean="0"/>
              <a:t>circumstances</a:t>
            </a:r>
            <a:r>
              <a:rPr lang="en-US" sz="1800" dirty="0"/>
              <a:t>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219677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Field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Harrison and List (2004) </a:t>
            </a:r>
            <a:r>
              <a:rPr lang="en-US" sz="2600" dirty="0" smtClean="0"/>
              <a:t> have described two kinds</a:t>
            </a:r>
          </a:p>
          <a:p>
            <a:pPr marL="0" indent="0">
              <a:buNone/>
            </a:pPr>
            <a:r>
              <a:rPr lang="en-US" sz="1900" b="1" dirty="0" smtClean="0"/>
              <a:t>i) Natural </a:t>
            </a:r>
            <a:r>
              <a:rPr lang="en-US" sz="1900" b="1" dirty="0"/>
              <a:t>Field </a:t>
            </a:r>
            <a:r>
              <a:rPr lang="en-US" sz="1900" b="1" dirty="0" smtClean="0"/>
              <a:t>Experiment </a:t>
            </a:r>
          </a:p>
          <a:p>
            <a:r>
              <a:rPr lang="en-US" sz="1900" dirty="0" smtClean="0"/>
              <a:t>A kind </a:t>
            </a:r>
            <a:r>
              <a:rPr lang="en-US" sz="1900" dirty="0"/>
              <a:t>of field experiment in which the respondents remain unaware of their involvement in an experiment. </a:t>
            </a:r>
            <a:endParaRPr lang="en-US" sz="1900" dirty="0" smtClean="0"/>
          </a:p>
          <a:p>
            <a:r>
              <a:rPr lang="en-US" sz="1900" dirty="0" smtClean="0"/>
              <a:t>In </a:t>
            </a:r>
            <a:r>
              <a:rPr lang="en-US" sz="1900" dirty="0"/>
              <a:t>this regard, the natural field experiment is proved to be instrumental in eliminating the effects of extraneous variables. </a:t>
            </a:r>
            <a:endParaRPr lang="en-US" sz="1900" dirty="0" smtClean="0"/>
          </a:p>
          <a:p>
            <a:r>
              <a:rPr lang="en-US" sz="1900" dirty="0" smtClean="0"/>
              <a:t>Without </a:t>
            </a:r>
            <a:r>
              <a:rPr lang="en-US" sz="1900" dirty="0"/>
              <a:t>any informed consent, the practice poses a direct threat to the ethical concerns of research. </a:t>
            </a:r>
          </a:p>
          <a:p>
            <a:pPr marL="0" indent="0">
              <a:buNone/>
            </a:pPr>
            <a:r>
              <a:rPr lang="en-US" sz="1900" b="1" dirty="0" smtClean="0"/>
              <a:t>ii) Framed </a:t>
            </a:r>
            <a:r>
              <a:rPr lang="en-US" sz="1900" b="1" dirty="0"/>
              <a:t>Field </a:t>
            </a:r>
            <a:r>
              <a:rPr lang="en-US" sz="1900" b="1" dirty="0" smtClean="0"/>
              <a:t>Experiment</a:t>
            </a:r>
          </a:p>
          <a:p>
            <a:r>
              <a:rPr lang="en-US" sz="1900" b="1" dirty="0" smtClean="0"/>
              <a:t> </a:t>
            </a:r>
            <a:r>
              <a:rPr lang="en-US" sz="1900" dirty="0"/>
              <a:t>The respondents in this kind of field experiment know that they are participating in an experiment. </a:t>
            </a:r>
            <a:endParaRPr lang="en-US" sz="1900" dirty="0" smtClean="0"/>
          </a:p>
          <a:p>
            <a:r>
              <a:rPr lang="en-US" sz="1900" dirty="0" smtClean="0"/>
              <a:t>The </a:t>
            </a:r>
            <a:r>
              <a:rPr lang="en-US" sz="1900" dirty="0"/>
              <a:t>respondents here may not act normally or naturally. </a:t>
            </a:r>
          </a:p>
        </p:txBody>
      </p:sp>
    </p:spTree>
    <p:extLst>
      <p:ext uri="{BB962C8B-B14F-4D97-AF65-F5344CB8AC3E}">
        <p14:creationId xmlns:p14="http://schemas.microsoft.com/office/powerpoint/2010/main" val="3264186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Advantages and disadvantages of Field Experiments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Advantages</a:t>
            </a:r>
          </a:p>
          <a:p>
            <a:r>
              <a:rPr lang="en-US" sz="1800" dirty="0" smtClean="0"/>
              <a:t>External validity:</a:t>
            </a:r>
            <a:r>
              <a:rPr lang="en-US" sz="1800" dirty="0"/>
              <a:t> Since study conditions closely resemble natural settings, subjects usually provide a truer picture of their </a:t>
            </a:r>
            <a:r>
              <a:rPr lang="en-US" sz="1800" dirty="0" smtClean="0"/>
              <a:t>normal </a:t>
            </a:r>
            <a:r>
              <a:rPr lang="en-US" sz="1800" dirty="0"/>
              <a:t>behavior and are not influenced by the experimental situation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Non-reactivity (on the part of subject as in most of the studies, they are unaware that they are being observed)</a:t>
            </a:r>
          </a:p>
          <a:p>
            <a:r>
              <a:rPr lang="en-US" sz="1800" dirty="0"/>
              <a:t>U</a:t>
            </a:r>
            <a:r>
              <a:rPr lang="en-US" sz="1800" dirty="0" smtClean="0"/>
              <a:t>seful </a:t>
            </a:r>
            <a:r>
              <a:rPr lang="en-US" sz="1800" dirty="0"/>
              <a:t>for </a:t>
            </a:r>
            <a:r>
              <a:rPr lang="en-US" sz="1800" dirty="0" smtClean="0"/>
              <a:t>studying </a:t>
            </a:r>
            <a:r>
              <a:rPr lang="en-US" sz="1800" dirty="0"/>
              <a:t>complex social processes and </a:t>
            </a:r>
            <a:r>
              <a:rPr lang="en-US" sz="1800" dirty="0" smtClean="0"/>
              <a:t>situations</a:t>
            </a:r>
          </a:p>
          <a:p>
            <a:r>
              <a:rPr lang="en-US" sz="1800" dirty="0" smtClean="0"/>
              <a:t>Mostly inexpensive</a:t>
            </a:r>
          </a:p>
          <a:p>
            <a:r>
              <a:rPr lang="en-US" sz="1800" dirty="0" smtClean="0"/>
              <a:t>In certain cases, the only option where the situation can not be simulated to laboratory condition.</a:t>
            </a:r>
          </a:p>
          <a:p>
            <a:pPr marL="0" indent="0">
              <a:buNone/>
            </a:pPr>
            <a:r>
              <a:rPr lang="en-US" sz="2000" dirty="0" smtClean="0"/>
              <a:t>Disadvantages</a:t>
            </a:r>
          </a:p>
          <a:p>
            <a:r>
              <a:rPr lang="en-US" sz="1800" dirty="0" smtClean="0"/>
              <a:t>Ethical considerations in term of controlling variables</a:t>
            </a:r>
          </a:p>
          <a:p>
            <a:r>
              <a:rPr lang="en-US" sz="1800" dirty="0" smtClean="0"/>
              <a:t>Field experiments often encounter hindrances that cannot be anticipated; it may result on more effort and time on the part of researcher</a:t>
            </a:r>
          </a:p>
          <a:p>
            <a:r>
              <a:rPr lang="en-US" sz="1800" dirty="0"/>
              <a:t>R</a:t>
            </a:r>
            <a:r>
              <a:rPr lang="en-US" sz="1800" dirty="0" smtClean="0"/>
              <a:t>esearchers </a:t>
            </a:r>
            <a:r>
              <a:rPr lang="en-US" sz="1800" dirty="0"/>
              <a:t>cannot control all the intervening variables in a field experiment</a:t>
            </a:r>
          </a:p>
        </p:txBody>
      </p:sp>
    </p:spTree>
    <p:extLst>
      <p:ext uri="{BB962C8B-B14F-4D97-AF65-F5344CB8AC3E}">
        <p14:creationId xmlns:p14="http://schemas.microsoft.com/office/powerpoint/2010/main" val="59481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200" dirty="0" smtClean="0"/>
              <a:t>Experimental Designs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Single-group pretest-treatment-posttest </a:t>
            </a:r>
            <a:r>
              <a:rPr lang="en-US" sz="1800" dirty="0" smtClean="0"/>
              <a:t>design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Two-group treatment-posttest-only </a:t>
            </a:r>
            <a:r>
              <a:rPr lang="en-US" sz="1800" dirty="0" smtClean="0"/>
              <a:t>design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Two-group pretest-treatment-posttest </a:t>
            </a:r>
            <a:r>
              <a:rPr lang="en-US" sz="1800" dirty="0" smtClean="0"/>
              <a:t>design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Solomon four-group </a:t>
            </a:r>
            <a:r>
              <a:rPr lang="en-US" sz="1800" dirty="0" smtClean="0"/>
              <a:t>design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Factorial </a:t>
            </a:r>
            <a:r>
              <a:rPr lang="en-US" sz="1800" dirty="0" smtClean="0"/>
              <a:t>designs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Single-participant measurement-treatment-measurement </a:t>
            </a:r>
            <a:r>
              <a:rPr lang="en-US" sz="1800" dirty="0" smtClean="0"/>
              <a:t>designs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200" dirty="0" smtClean="0"/>
              <a:t>Quasi-Experimental Designs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Posttest-only design with nonequivalent </a:t>
            </a:r>
            <a:r>
              <a:rPr lang="en-US" sz="1800" dirty="0" smtClean="0"/>
              <a:t>groups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800" dirty="0"/>
              <a:t>Pretest-posttest design with nonequivalent groups</a:t>
            </a:r>
          </a:p>
          <a:p>
            <a:pPr marL="0" indent="0">
              <a:lnSpc>
                <a:spcPct val="160000"/>
              </a:lnSpc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used in experimental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Notations used </a:t>
            </a:r>
            <a:r>
              <a:rPr lang="en-US" dirty="0"/>
              <a:t>to represent specific parts of a design (Campbell &amp; Stanley, 1963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sz="2300" dirty="0"/>
              <a:t>R represents a random sample or </a:t>
            </a:r>
            <a:r>
              <a:rPr lang="en-US" sz="2300" dirty="0" smtClean="0"/>
              <a:t>random </a:t>
            </a:r>
            <a:r>
              <a:rPr lang="en-US" sz="2300" dirty="0"/>
              <a:t>assignment.</a:t>
            </a:r>
          </a:p>
          <a:p>
            <a:pPr marL="0" indent="0">
              <a:buNone/>
            </a:pPr>
            <a:endParaRPr lang="en-US" sz="2300" dirty="0"/>
          </a:p>
          <a:p>
            <a:pPr lvl="0"/>
            <a:r>
              <a:rPr lang="en-US" sz="2300" dirty="0"/>
              <a:t>X represents a treatment or </a:t>
            </a:r>
            <a:r>
              <a:rPr lang="en-US" sz="2300" dirty="0" smtClean="0"/>
              <a:t>manipulation </a:t>
            </a:r>
            <a:r>
              <a:rPr lang="en-US" sz="2300" dirty="0"/>
              <a:t>of the independent variables so that the effects of these </a:t>
            </a:r>
            <a:r>
              <a:rPr lang="en-US" sz="2300" dirty="0" smtClean="0"/>
              <a:t>variables </a:t>
            </a:r>
            <a:r>
              <a:rPr lang="en-US" sz="2300" dirty="0"/>
              <a:t>on the dependent variables can be </a:t>
            </a:r>
            <a:r>
              <a:rPr lang="en-US" sz="2300" dirty="0" smtClean="0"/>
              <a:t>measured </a:t>
            </a:r>
            <a:r>
              <a:rPr lang="en-US" sz="2400" dirty="0" smtClean="0">
                <a:latin typeface="+mj-lt"/>
              </a:rPr>
              <a:t>(X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Treatment group; X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Control or comparison group)</a:t>
            </a:r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300" dirty="0"/>
          </a:p>
          <a:p>
            <a:pPr lvl="0"/>
            <a:r>
              <a:rPr lang="en-US" sz="2300" dirty="0"/>
              <a:t>O refers to a process of observation or </a:t>
            </a:r>
            <a:r>
              <a:rPr lang="en-US" sz="2300" dirty="0" smtClean="0"/>
              <a:t>measurement (pre-test, post-test </a:t>
            </a:r>
            <a:r>
              <a:rPr lang="en-US" sz="2300" dirty="0" err="1" smtClean="0"/>
              <a:t>etc</a:t>
            </a:r>
            <a:r>
              <a:rPr lang="en-US" sz="2300" dirty="0" smtClean="0"/>
              <a:t>); </a:t>
            </a:r>
            <a:r>
              <a:rPr lang="en-US" sz="2300" dirty="0"/>
              <a:t>it is usually </a:t>
            </a:r>
            <a:r>
              <a:rPr lang="en-US" sz="2300" dirty="0" smtClean="0"/>
              <a:t>followed </a:t>
            </a:r>
            <a:r>
              <a:rPr lang="en-US" sz="2300" dirty="0"/>
              <a:t>by a numerical subscript </a:t>
            </a:r>
            <a:r>
              <a:rPr lang="en-US" sz="2300" dirty="0" smtClean="0"/>
              <a:t>indicating </a:t>
            </a:r>
            <a:r>
              <a:rPr lang="en-US" sz="2300" dirty="0"/>
              <a:t>the number of the observation (O</a:t>
            </a:r>
            <a:r>
              <a:rPr lang="en-US" sz="2300" baseline="-25000" dirty="0"/>
              <a:t>1</a:t>
            </a:r>
            <a:r>
              <a:rPr lang="en-US" sz="2300" dirty="0"/>
              <a:t> 5 Observation 1).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sz="2300" dirty="0"/>
              <a:t>left-to-right listing of symbols, such as R O</a:t>
            </a:r>
            <a:r>
              <a:rPr lang="en-US" sz="2300" baseline="-25000" dirty="0"/>
              <a:t>1</a:t>
            </a:r>
            <a:r>
              <a:rPr lang="en-US" sz="2300" dirty="0"/>
              <a:t> X O</a:t>
            </a:r>
            <a:r>
              <a:rPr lang="en-US" sz="2300" baseline="-25000" dirty="0"/>
              <a:t>2</a:t>
            </a:r>
            <a:r>
              <a:rPr lang="en-US" sz="2300" dirty="0"/>
              <a:t>, indicates the order of the </a:t>
            </a:r>
            <a:r>
              <a:rPr lang="en-US" sz="2300" dirty="0" smtClean="0"/>
              <a:t>experiment</a:t>
            </a:r>
            <a:r>
              <a:rPr lang="en-US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9447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"/>
              </a:rPr>
              <a:t>Common 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i="1" dirty="0">
                <a:latin typeface="Times"/>
              </a:rPr>
              <a:t>Single-group pretest-treatment-posttest </a:t>
            </a:r>
            <a:r>
              <a:rPr lang="en-US" sz="2400" i="1" dirty="0" smtClean="0">
                <a:latin typeface="Times"/>
              </a:rPr>
              <a:t>design</a:t>
            </a:r>
          </a:p>
          <a:p>
            <a:pPr marL="0" indent="0">
              <a:buNone/>
            </a:pPr>
            <a:r>
              <a:rPr lang="en-US" sz="2400" dirty="0">
                <a:latin typeface="Times"/>
              </a:rPr>
              <a:t>O	X	</a:t>
            </a:r>
            <a:r>
              <a:rPr lang="en-US" sz="2400" dirty="0" smtClean="0">
                <a:latin typeface="Times"/>
              </a:rPr>
              <a:t>O</a:t>
            </a:r>
          </a:p>
          <a:p>
            <a:pPr marL="274320" lvl="1" indent="0">
              <a:spcBef>
                <a:spcPct val="500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Times"/>
              </a:rPr>
              <a:t>Technically, a </a:t>
            </a:r>
            <a:r>
              <a:rPr lang="en-US" sz="1800" i="1" dirty="0" smtClean="0">
                <a:solidFill>
                  <a:schemeClr val="tx1"/>
                </a:solidFill>
                <a:latin typeface="Times"/>
              </a:rPr>
              <a:t>pre-experimental design</a:t>
            </a:r>
            <a:r>
              <a:rPr lang="en-US" sz="1800" dirty="0" smtClean="0">
                <a:solidFill>
                  <a:schemeClr val="tx1"/>
                </a:solidFill>
                <a:latin typeface="Times"/>
              </a:rPr>
              <a:t> (only one group; therefore, no random assignment exists)</a:t>
            </a:r>
          </a:p>
          <a:p>
            <a:pPr marL="274320" lvl="1" indent="0">
              <a:spcBef>
                <a:spcPct val="500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Times"/>
              </a:rPr>
              <a:t>Overall</a:t>
            </a:r>
            <a:r>
              <a:rPr lang="en-US" sz="1800" dirty="0">
                <a:solidFill>
                  <a:schemeClr val="tx1"/>
                </a:solidFill>
                <a:latin typeface="Times"/>
              </a:rPr>
              <a:t>, a weak design</a:t>
            </a:r>
          </a:p>
          <a:p>
            <a:pPr marL="0" indent="0">
              <a:buNone/>
            </a:pPr>
            <a:endParaRPr lang="en-US" sz="2400" i="1" dirty="0" smtClean="0">
              <a:latin typeface="Times"/>
            </a:endParaRPr>
          </a:p>
          <a:p>
            <a:pPr marL="0" indent="0">
              <a:buNone/>
            </a:pPr>
            <a:r>
              <a:rPr lang="en-US" sz="2400" i="1" dirty="0" smtClean="0">
                <a:latin typeface="Times"/>
              </a:rPr>
              <a:t>Two-group </a:t>
            </a:r>
            <a:r>
              <a:rPr lang="en-US" sz="2400" i="1" dirty="0">
                <a:latin typeface="Times"/>
              </a:rPr>
              <a:t>treatment-posttest-only </a:t>
            </a:r>
            <a:r>
              <a:rPr lang="en-US" sz="2400" i="1" dirty="0" smtClean="0">
                <a:latin typeface="Times"/>
              </a:rPr>
              <a:t>design</a:t>
            </a:r>
          </a:p>
          <a:p>
            <a:pPr marL="0" indent="0" eaLnBrk="0" hangingPunct="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sz="1800" dirty="0">
                <a:latin typeface="Times"/>
              </a:rPr>
              <a:t>R	X</a:t>
            </a:r>
            <a:r>
              <a:rPr lang="en-US" sz="1800" baseline="-25000" dirty="0">
                <a:latin typeface="Times"/>
              </a:rPr>
              <a:t>1</a:t>
            </a:r>
            <a:r>
              <a:rPr lang="en-US" sz="1800" dirty="0">
                <a:latin typeface="Times"/>
              </a:rPr>
              <a:t>	O</a:t>
            </a:r>
          </a:p>
          <a:p>
            <a:pPr marL="0" indent="0" eaLnBrk="0" hangingPunct="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R</a:t>
            </a:r>
            <a:r>
              <a:rPr lang="en-US" sz="1800" dirty="0">
                <a:latin typeface="Times"/>
              </a:rPr>
              <a:t>	X</a:t>
            </a:r>
            <a:r>
              <a:rPr lang="en-US" sz="1800" baseline="-25000" dirty="0">
                <a:latin typeface="Times"/>
              </a:rPr>
              <a:t>2</a:t>
            </a:r>
            <a:r>
              <a:rPr lang="en-US" sz="1800" dirty="0">
                <a:latin typeface="Times"/>
              </a:rPr>
              <a:t>	O</a:t>
            </a:r>
          </a:p>
          <a:p>
            <a:pPr marL="274320" lvl="1" inden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Times"/>
              </a:rPr>
              <a:t>Here, we have random assignment to experimental, control groups</a:t>
            </a:r>
          </a:p>
          <a:p>
            <a:pPr marL="274320" lvl="1" inden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Times"/>
              </a:rPr>
              <a:t>A better design, but still weak—cannot be sure that groups were equivalent to begin </a:t>
            </a:r>
            <a:r>
              <a:rPr lang="en-US" sz="1800" dirty="0" smtClean="0">
                <a:solidFill>
                  <a:schemeClr val="tx1"/>
                </a:solidFill>
                <a:latin typeface="Times"/>
              </a:rPr>
              <a:t>with.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83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"/>
              </a:rPr>
              <a:t>Common Experimental </a:t>
            </a:r>
            <a:r>
              <a:rPr lang="en-US" sz="2400" b="1" dirty="0" smtClean="0">
                <a:latin typeface="Times"/>
              </a:rPr>
              <a:t>Designs (</a:t>
            </a:r>
            <a:r>
              <a:rPr lang="en-US" sz="2400" b="1" dirty="0" err="1" smtClean="0">
                <a:latin typeface="Times"/>
              </a:rPr>
              <a:t>Contd</a:t>
            </a:r>
            <a:r>
              <a:rPr lang="en-US" sz="2400" b="1" dirty="0" smtClean="0">
                <a:latin typeface="Times"/>
              </a:rPr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i="1" dirty="0">
                <a:latin typeface="Times"/>
              </a:rPr>
              <a:t>Two-group pretest-treatment-posttest </a:t>
            </a:r>
            <a:r>
              <a:rPr lang="en-US" sz="2800" i="1" dirty="0" smtClean="0">
                <a:latin typeface="Times"/>
              </a:rPr>
              <a:t>design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2600" dirty="0">
                <a:latin typeface="Times"/>
              </a:rPr>
              <a:t>R	O	X</a:t>
            </a:r>
            <a:r>
              <a:rPr lang="en-US" sz="2600" baseline="-25000" dirty="0">
                <a:latin typeface="Times"/>
              </a:rPr>
              <a:t>1</a:t>
            </a:r>
            <a:r>
              <a:rPr lang="en-US" sz="2600" dirty="0">
                <a:latin typeface="Times"/>
              </a:rPr>
              <a:t>	O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2600" dirty="0" smtClean="0">
                <a:latin typeface="Times"/>
              </a:rPr>
              <a:t>R</a:t>
            </a:r>
            <a:r>
              <a:rPr lang="en-US" sz="2600" dirty="0">
                <a:latin typeface="Times"/>
              </a:rPr>
              <a:t>	O	X</a:t>
            </a:r>
            <a:r>
              <a:rPr lang="en-US" sz="2600" baseline="-25000" dirty="0">
                <a:latin typeface="Times"/>
              </a:rPr>
              <a:t>2</a:t>
            </a:r>
            <a:r>
              <a:rPr lang="en-US" sz="2600" dirty="0">
                <a:latin typeface="Times"/>
              </a:rPr>
              <a:t>	</a:t>
            </a:r>
            <a:r>
              <a:rPr lang="en-US" sz="2600" dirty="0" smtClean="0">
                <a:latin typeface="Times"/>
              </a:rPr>
              <a:t>O</a:t>
            </a:r>
          </a:p>
          <a:p>
            <a:pPr marL="0" lvl="1" indent="0" eaLnBrk="0" hangingPunct="0">
              <a:spcBef>
                <a:spcPct val="50000"/>
              </a:spcBef>
              <a:buClr>
                <a:schemeClr val="accent1"/>
              </a:buClr>
              <a:buSzPct val="85000"/>
              <a:buNone/>
            </a:pPr>
            <a:r>
              <a:rPr lang="en-US" sz="2400" dirty="0">
                <a:solidFill>
                  <a:schemeClr val="tx1"/>
                </a:solidFill>
                <a:latin typeface="Times"/>
              </a:rPr>
              <a:t>A substantially improved design—previously identified errors have been reduced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endParaRPr lang="en-US" sz="2800" i="1" dirty="0" smtClean="0">
              <a:latin typeface="Times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2800" i="1" dirty="0" smtClean="0">
                <a:latin typeface="Times"/>
              </a:rPr>
              <a:t>Solomon </a:t>
            </a:r>
            <a:r>
              <a:rPr lang="en-US" sz="2800" i="1" dirty="0">
                <a:latin typeface="Times"/>
              </a:rPr>
              <a:t>four-group </a:t>
            </a:r>
            <a:r>
              <a:rPr lang="en-US" sz="2800" i="1" dirty="0" smtClean="0">
                <a:latin typeface="Times"/>
              </a:rPr>
              <a:t>design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600" dirty="0">
                <a:latin typeface="Times"/>
              </a:rPr>
              <a:t>R	O	X</a:t>
            </a:r>
            <a:r>
              <a:rPr lang="en-US" sz="2600" baseline="-25000" dirty="0">
                <a:latin typeface="Times"/>
              </a:rPr>
              <a:t>1</a:t>
            </a:r>
            <a:r>
              <a:rPr lang="en-US" sz="2600" dirty="0">
                <a:latin typeface="Times"/>
              </a:rPr>
              <a:t>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600" dirty="0" smtClean="0">
                <a:latin typeface="Times"/>
              </a:rPr>
              <a:t>R</a:t>
            </a:r>
            <a:r>
              <a:rPr lang="en-US" sz="2600" dirty="0">
                <a:latin typeface="Times"/>
              </a:rPr>
              <a:t>	O	X</a:t>
            </a:r>
            <a:r>
              <a:rPr lang="en-US" sz="2600" baseline="-25000" dirty="0">
                <a:latin typeface="Times"/>
              </a:rPr>
              <a:t>2</a:t>
            </a:r>
            <a:r>
              <a:rPr lang="en-US" sz="2600" dirty="0">
                <a:latin typeface="Times"/>
              </a:rPr>
              <a:t>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600" dirty="0" smtClean="0">
                <a:latin typeface="Times"/>
              </a:rPr>
              <a:t>R</a:t>
            </a:r>
            <a:r>
              <a:rPr lang="en-US" sz="2600" dirty="0">
                <a:latin typeface="Times"/>
              </a:rPr>
              <a:t>		X</a:t>
            </a:r>
            <a:r>
              <a:rPr lang="en-US" sz="2600" baseline="-25000" dirty="0">
                <a:latin typeface="Times"/>
              </a:rPr>
              <a:t>1</a:t>
            </a:r>
            <a:r>
              <a:rPr lang="en-US" sz="2600" dirty="0">
                <a:latin typeface="Times"/>
              </a:rPr>
              <a:t>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600" dirty="0" smtClean="0">
                <a:latin typeface="Times"/>
              </a:rPr>
              <a:t>R</a:t>
            </a:r>
            <a:r>
              <a:rPr lang="en-US" sz="2600" dirty="0">
                <a:latin typeface="Times"/>
              </a:rPr>
              <a:t>		X</a:t>
            </a:r>
            <a:r>
              <a:rPr lang="en-US" sz="2600" baseline="-25000" dirty="0">
                <a:latin typeface="Times"/>
              </a:rPr>
              <a:t>2</a:t>
            </a:r>
            <a:r>
              <a:rPr lang="en-US" sz="2600" dirty="0">
                <a:latin typeface="Times"/>
              </a:rPr>
              <a:t>	</a:t>
            </a:r>
            <a:r>
              <a:rPr lang="en-US" sz="2600" dirty="0" smtClean="0">
                <a:latin typeface="Times"/>
              </a:rPr>
              <a:t>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"/>
              </a:rPr>
              <a:t>A much improved design—how??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"/>
              </a:rPr>
              <a:t>One </a:t>
            </a:r>
            <a:r>
              <a:rPr lang="en-US" sz="2400" dirty="0">
                <a:solidFill>
                  <a:schemeClr val="tx1"/>
                </a:solidFill>
                <a:latin typeface="Times"/>
              </a:rPr>
              <a:t>serious drawback—requires twice as many participants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endParaRPr lang="en-US" sz="2800" dirty="0">
              <a:latin typeface="Times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en-US" dirty="0">
              <a:latin typeface="Time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53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"/>
              </a:rPr>
              <a:t>Common Experimental Designs (</a:t>
            </a:r>
            <a:r>
              <a:rPr lang="en-US" sz="2400" b="1" dirty="0" err="1">
                <a:latin typeface="Times"/>
              </a:rPr>
              <a:t>Contd</a:t>
            </a:r>
            <a:r>
              <a:rPr lang="en-US" sz="2400" b="1" dirty="0">
                <a:latin typeface="Times"/>
              </a:rPr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>
                <a:latin typeface="Times"/>
              </a:rPr>
              <a:t>Factorial </a:t>
            </a:r>
            <a:r>
              <a:rPr lang="en-US" sz="2200" i="1" dirty="0" smtClean="0">
                <a:latin typeface="Times"/>
              </a:rPr>
              <a:t>designs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800" dirty="0">
                <a:latin typeface="Times"/>
              </a:rPr>
              <a:t>R	O	X</a:t>
            </a:r>
            <a:r>
              <a:rPr lang="en-US" sz="1800" baseline="-25000" dirty="0">
                <a:latin typeface="Times"/>
              </a:rPr>
              <a:t>1</a:t>
            </a:r>
            <a:r>
              <a:rPr lang="en-US" sz="1800" dirty="0">
                <a:latin typeface="Times"/>
              </a:rPr>
              <a:t>	</a:t>
            </a:r>
            <a:r>
              <a:rPr lang="en-US" sz="1800" dirty="0">
                <a:latin typeface="Symbol" pitchFamily="18" charset="2"/>
              </a:rPr>
              <a:t>g</a:t>
            </a:r>
            <a:r>
              <a:rPr lang="en-US" sz="1800" baseline="-25000" dirty="0">
                <a:latin typeface="Symbol" pitchFamily="18" charset="2"/>
              </a:rPr>
              <a:t>1</a:t>
            </a:r>
            <a:r>
              <a:rPr lang="en-US" sz="1800" dirty="0">
                <a:latin typeface="Times"/>
              </a:rPr>
              <a:t>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R</a:t>
            </a:r>
            <a:r>
              <a:rPr lang="en-US" sz="1800" dirty="0">
                <a:latin typeface="Times"/>
              </a:rPr>
              <a:t>	O	X</a:t>
            </a:r>
            <a:r>
              <a:rPr lang="en-US" sz="1800" baseline="-25000" dirty="0">
                <a:latin typeface="Times"/>
              </a:rPr>
              <a:t>2</a:t>
            </a:r>
            <a:r>
              <a:rPr lang="en-US" sz="1800" dirty="0">
                <a:latin typeface="Times"/>
              </a:rPr>
              <a:t>	</a:t>
            </a:r>
            <a:r>
              <a:rPr lang="en-US" sz="1800" dirty="0">
                <a:latin typeface="Symbol" pitchFamily="18" charset="2"/>
              </a:rPr>
              <a:t>g</a:t>
            </a:r>
            <a:r>
              <a:rPr lang="en-US" sz="1800" baseline="-25000" dirty="0">
                <a:latin typeface="Symbol" pitchFamily="18" charset="2"/>
              </a:rPr>
              <a:t>1</a:t>
            </a:r>
            <a:r>
              <a:rPr lang="en-US" sz="1800" dirty="0">
                <a:latin typeface="Times"/>
              </a:rPr>
              <a:t> 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R</a:t>
            </a:r>
            <a:r>
              <a:rPr lang="en-US" sz="1800" dirty="0">
                <a:latin typeface="Times"/>
              </a:rPr>
              <a:t>	O	X</a:t>
            </a:r>
            <a:r>
              <a:rPr lang="en-US" sz="1800" baseline="-25000" dirty="0">
                <a:latin typeface="Times"/>
              </a:rPr>
              <a:t>1</a:t>
            </a:r>
            <a:r>
              <a:rPr lang="en-US" sz="1800" dirty="0">
                <a:latin typeface="Times"/>
              </a:rPr>
              <a:t>	</a:t>
            </a:r>
            <a:r>
              <a:rPr lang="en-US" sz="1800" dirty="0">
                <a:latin typeface="Symbol" pitchFamily="18" charset="2"/>
              </a:rPr>
              <a:t>g</a:t>
            </a:r>
            <a:r>
              <a:rPr lang="en-US" sz="1800" baseline="-25000" dirty="0">
                <a:latin typeface="Symbol" pitchFamily="18" charset="2"/>
              </a:rPr>
              <a:t>2</a:t>
            </a:r>
            <a:r>
              <a:rPr lang="en-US" sz="1800" dirty="0">
                <a:latin typeface="Times"/>
              </a:rPr>
              <a:t> 	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R</a:t>
            </a:r>
            <a:r>
              <a:rPr lang="en-US" sz="1800" dirty="0">
                <a:latin typeface="Times"/>
              </a:rPr>
              <a:t>	O	X</a:t>
            </a:r>
            <a:r>
              <a:rPr lang="en-US" sz="1800" baseline="-25000" dirty="0">
                <a:latin typeface="Times"/>
              </a:rPr>
              <a:t>2</a:t>
            </a:r>
            <a:r>
              <a:rPr lang="en-US" sz="1800" dirty="0">
                <a:latin typeface="Times"/>
              </a:rPr>
              <a:t>	</a:t>
            </a:r>
            <a:r>
              <a:rPr lang="en-US" sz="1800" dirty="0">
                <a:latin typeface="Symbol" pitchFamily="18" charset="2"/>
              </a:rPr>
              <a:t>g</a:t>
            </a:r>
            <a:r>
              <a:rPr lang="en-US" sz="1800" baseline="-25000" dirty="0">
                <a:latin typeface="Symbol" pitchFamily="18" charset="2"/>
              </a:rPr>
              <a:t>2</a:t>
            </a:r>
            <a:r>
              <a:rPr lang="en-US" sz="1800" dirty="0">
                <a:latin typeface="Times"/>
              </a:rPr>
              <a:t> 	</a:t>
            </a:r>
            <a:r>
              <a:rPr lang="en-US" sz="1800" dirty="0" smtClean="0">
                <a:latin typeface="Times"/>
              </a:rPr>
              <a:t>O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900" dirty="0" smtClean="0">
                <a:latin typeface="Times"/>
              </a:rPr>
              <a:t>Incorporates </a:t>
            </a:r>
            <a:r>
              <a:rPr lang="en-US" sz="1900" dirty="0">
                <a:latin typeface="Times"/>
              </a:rPr>
              <a:t>two or more </a:t>
            </a:r>
            <a:r>
              <a:rPr lang="en-US" sz="1900" i="1" dirty="0" smtClean="0">
                <a:latin typeface="Times"/>
              </a:rPr>
              <a:t>factors</a:t>
            </a:r>
            <a:endParaRPr lang="en-US" sz="1900" dirty="0" smtClean="0">
              <a:latin typeface="Times"/>
            </a:endParaRP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900" dirty="0" smtClean="0">
                <a:latin typeface="Times"/>
              </a:rPr>
              <a:t>Enables </a:t>
            </a:r>
            <a:r>
              <a:rPr lang="en-US" sz="1900" dirty="0">
                <a:latin typeface="Times"/>
              </a:rPr>
              <a:t>researcher to detect </a:t>
            </a:r>
            <a:r>
              <a:rPr lang="en-US" sz="1900" i="1" dirty="0">
                <a:latin typeface="Times"/>
              </a:rPr>
              <a:t>differential differences</a:t>
            </a:r>
            <a:r>
              <a:rPr lang="en-US" sz="1900" dirty="0">
                <a:latin typeface="Times"/>
              </a:rPr>
              <a:t> (effects apparent only on certain combinations of levels of independent variables</a:t>
            </a:r>
            <a:r>
              <a:rPr lang="en-US" sz="1800" dirty="0" smtClean="0">
                <a:latin typeface="Times"/>
              </a:rPr>
              <a:t>)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endParaRPr lang="en-US" sz="2200" i="1" dirty="0" smtClean="0">
              <a:latin typeface="Times"/>
            </a:endParaRP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200" i="1" dirty="0" smtClean="0">
                <a:latin typeface="Times"/>
              </a:rPr>
              <a:t>Single-participant </a:t>
            </a:r>
            <a:r>
              <a:rPr lang="en-US" sz="2200" i="1" dirty="0">
                <a:latin typeface="Times"/>
              </a:rPr>
              <a:t>measurement-treatment-measurement designs</a:t>
            </a:r>
            <a:r>
              <a:rPr lang="en-US" sz="2200" dirty="0">
                <a:latin typeface="Times"/>
              </a:rPr>
              <a:t>: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800" dirty="0">
                <a:latin typeface="Times"/>
              </a:rPr>
              <a:t>O    </a:t>
            </a:r>
            <a:r>
              <a:rPr lang="en-US" sz="1800" dirty="0" err="1">
                <a:latin typeface="Times"/>
              </a:rPr>
              <a:t>O</a:t>
            </a:r>
            <a:r>
              <a:rPr lang="en-US" sz="1800" dirty="0">
                <a:latin typeface="Times"/>
              </a:rPr>
              <a:t>    </a:t>
            </a:r>
            <a:r>
              <a:rPr lang="en-US" sz="1800" dirty="0" err="1">
                <a:latin typeface="Times"/>
              </a:rPr>
              <a:t>O</a:t>
            </a:r>
            <a:r>
              <a:rPr lang="en-US" sz="1800" dirty="0">
                <a:latin typeface="Times"/>
              </a:rPr>
              <a:t>    |    X    O    X    O    |    O    </a:t>
            </a:r>
            <a:r>
              <a:rPr lang="en-US" sz="1800" dirty="0" err="1">
                <a:latin typeface="Times"/>
              </a:rPr>
              <a:t>O</a:t>
            </a:r>
            <a:r>
              <a:rPr lang="en-US" sz="1800" dirty="0">
                <a:latin typeface="Times"/>
              </a:rPr>
              <a:t>    </a:t>
            </a:r>
            <a:r>
              <a:rPr lang="en-US" sz="1800" dirty="0" err="1" smtClean="0">
                <a:latin typeface="Times"/>
              </a:rPr>
              <a:t>O</a:t>
            </a:r>
            <a:endParaRPr lang="en-US" sz="1800" dirty="0" smtClean="0">
              <a:latin typeface="Times"/>
            </a:endParaRP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900" dirty="0" smtClean="0">
                <a:latin typeface="Times"/>
              </a:rPr>
              <a:t>Purpose </a:t>
            </a:r>
            <a:r>
              <a:rPr lang="en-US" sz="1900" dirty="0">
                <a:latin typeface="Times"/>
              </a:rPr>
              <a:t>is to monitor effects on one </a:t>
            </a:r>
            <a:r>
              <a:rPr lang="en-US" sz="1900" dirty="0" smtClean="0">
                <a:latin typeface="Times"/>
              </a:rPr>
              <a:t>subject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900" dirty="0" smtClean="0">
                <a:latin typeface="Times"/>
              </a:rPr>
              <a:t>Results </a:t>
            </a:r>
            <a:r>
              <a:rPr lang="en-US" sz="1900" dirty="0">
                <a:latin typeface="Times"/>
              </a:rPr>
              <a:t>can be generalized only with great caution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endParaRPr lang="en-US" sz="1800" dirty="0">
              <a:latin typeface="Time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54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Times"/>
              </a:rPr>
              <a:t>Common </a:t>
            </a:r>
            <a:r>
              <a:rPr lang="en-US" sz="2400" b="1" dirty="0" smtClean="0">
                <a:latin typeface="Times"/>
              </a:rPr>
              <a:t>Quasi-Experimental </a:t>
            </a:r>
            <a:r>
              <a:rPr lang="en-US" sz="2400" b="1" dirty="0">
                <a:latin typeface="Times"/>
              </a:rPr>
              <a:t>Designs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 dirty="0">
                <a:latin typeface="Times"/>
              </a:rPr>
              <a:t>Posttest-only design with </a:t>
            </a:r>
            <a:r>
              <a:rPr lang="en-US" sz="2400" i="1" dirty="0" smtClean="0">
                <a:latin typeface="Times"/>
              </a:rPr>
              <a:t>non-equivalent </a:t>
            </a:r>
            <a:r>
              <a:rPr lang="en-US" sz="2400" i="1" dirty="0">
                <a:latin typeface="Times"/>
              </a:rPr>
              <a:t>groups</a:t>
            </a:r>
            <a:endParaRPr lang="en-US" sz="2400" i="1" dirty="0" smtClean="0">
              <a:latin typeface="Times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>
                <a:latin typeface="Times"/>
              </a:rPr>
              <a:t>X</a:t>
            </a:r>
            <a:r>
              <a:rPr lang="en-US" sz="1800" baseline="-25000" dirty="0">
                <a:latin typeface="Times"/>
              </a:rPr>
              <a:t>1</a:t>
            </a:r>
            <a:r>
              <a:rPr lang="en-US" sz="1800" dirty="0">
                <a:latin typeface="Times"/>
              </a:rPr>
              <a:t>	O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X</a:t>
            </a:r>
            <a:r>
              <a:rPr lang="en-US" sz="1800" baseline="-25000" dirty="0" smtClean="0">
                <a:latin typeface="Times"/>
              </a:rPr>
              <a:t>2</a:t>
            </a:r>
            <a:r>
              <a:rPr lang="en-US" sz="1800" dirty="0">
                <a:latin typeface="Times"/>
              </a:rPr>
              <a:t>	</a:t>
            </a:r>
            <a:r>
              <a:rPr lang="en-US" sz="1800" dirty="0" smtClean="0">
                <a:latin typeface="Times"/>
              </a:rPr>
              <a:t>O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Uses </a:t>
            </a:r>
            <a:r>
              <a:rPr lang="en-US" sz="1800" dirty="0">
                <a:latin typeface="Times"/>
              </a:rPr>
              <a:t>two groups from same </a:t>
            </a:r>
            <a:r>
              <a:rPr lang="en-US" sz="1800" dirty="0" smtClean="0">
                <a:latin typeface="Times"/>
              </a:rPr>
              <a:t>population 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Questions </a:t>
            </a:r>
            <a:r>
              <a:rPr lang="en-US" sz="1800" dirty="0">
                <a:latin typeface="Times"/>
              </a:rPr>
              <a:t>must be addressed regarding equivalency of groups prior to introduction of treatment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400" i="1" dirty="0">
                <a:latin typeface="Times"/>
              </a:rPr>
              <a:t>Pretest-posttest design with </a:t>
            </a:r>
            <a:r>
              <a:rPr lang="en-US" sz="2400" i="1" dirty="0" smtClean="0">
                <a:latin typeface="Times"/>
              </a:rPr>
              <a:t>non-equivalent groups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>
                <a:latin typeface="Times"/>
              </a:rPr>
              <a:t>O	X</a:t>
            </a:r>
            <a:r>
              <a:rPr lang="en-US" sz="1800" baseline="-25000" dirty="0">
                <a:latin typeface="Times"/>
              </a:rPr>
              <a:t>1</a:t>
            </a:r>
            <a:r>
              <a:rPr lang="en-US" sz="1800" dirty="0">
                <a:latin typeface="Times"/>
              </a:rPr>
              <a:t>	O</a:t>
            </a:r>
          </a:p>
          <a:p>
            <a:pPr marL="0" indent="0" eaLnBrk="0" hangingPunct="0">
              <a:spcBef>
                <a:spcPct val="50000"/>
              </a:spcBef>
              <a:buNone/>
            </a:pPr>
            <a:r>
              <a:rPr lang="en-US" sz="1800" dirty="0" smtClean="0">
                <a:latin typeface="Times"/>
              </a:rPr>
              <a:t>O</a:t>
            </a:r>
            <a:r>
              <a:rPr lang="en-US" sz="1800" dirty="0">
                <a:latin typeface="Times"/>
              </a:rPr>
              <a:t>	X</a:t>
            </a:r>
            <a:r>
              <a:rPr lang="en-US" sz="1800" baseline="-25000" dirty="0">
                <a:latin typeface="Times"/>
              </a:rPr>
              <a:t>2</a:t>
            </a:r>
            <a:r>
              <a:rPr lang="en-US" sz="1800" dirty="0">
                <a:latin typeface="Times"/>
              </a:rPr>
              <a:t>	O</a:t>
            </a:r>
          </a:p>
          <a:p>
            <a:pPr marL="0" lvl="1" indent="0" eaLnBrk="0" hangingPunct="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85000"/>
              <a:buNone/>
            </a:pPr>
            <a:r>
              <a:rPr lang="en-US" sz="1800" dirty="0">
                <a:solidFill>
                  <a:schemeClr val="tx1"/>
                </a:solidFill>
                <a:latin typeface="Times"/>
              </a:rPr>
              <a:t>A stronger design—pretest may be used to establish group equivalency</a:t>
            </a:r>
          </a:p>
          <a:p>
            <a:pPr marL="0" indent="0" eaLnBrk="0" hangingPunct="0">
              <a:lnSpc>
                <a:spcPct val="90000"/>
              </a:lnSpc>
              <a:spcBef>
                <a:spcPct val="50000"/>
              </a:spcBef>
              <a:buNone/>
            </a:pPr>
            <a:endParaRPr lang="en-US" sz="2800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714424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Experimental Research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200" dirty="0" smtClean="0"/>
              <a:t>What is it?</a:t>
            </a:r>
          </a:p>
          <a:p>
            <a:pPr marL="0" indent="0">
              <a:buNone/>
            </a:pPr>
            <a:r>
              <a:rPr lang="en-US" sz="1900" dirty="0" smtClean="0"/>
              <a:t>Experiment</a:t>
            </a:r>
            <a:r>
              <a:rPr lang="en-US" sz="1900" dirty="0"/>
              <a:t>, a primary method of investigation in science, is a method of testing a hypothesis scientifically</a:t>
            </a:r>
            <a:r>
              <a:rPr lang="en-US" sz="1900" dirty="0" smtClean="0"/>
              <a:t>.</a:t>
            </a:r>
          </a:p>
          <a:p>
            <a:pPr marL="0" indent="0">
              <a:buNone/>
            </a:pPr>
            <a:r>
              <a:rPr lang="en-US" sz="1900" dirty="0"/>
              <a:t>The experimental method is a quantitative research method where the researcher manipulates an independent variable (while controlling extraneous variables) to </a:t>
            </a:r>
            <a:r>
              <a:rPr lang="en-US" sz="1900" dirty="0" smtClean="0"/>
              <a:t>analyze </a:t>
            </a:r>
            <a:r>
              <a:rPr lang="en-US" sz="1900" dirty="0"/>
              <a:t>its effect on the dependent variable. 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/>
              <a:t>In simple words, we can say that it is a cause-effect relationship between the variables. </a:t>
            </a:r>
          </a:p>
          <a:p>
            <a:pPr marL="0" indent="0">
              <a:buNone/>
            </a:pPr>
            <a:r>
              <a:rPr lang="en-US" sz="1900" dirty="0"/>
              <a:t>A randomly assigned treatment and control group are cardinal to an experimental study. </a:t>
            </a:r>
            <a:endParaRPr lang="en-US" sz="19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604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"/>
              </a:rPr>
              <a:t>Similarities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"/>
              </a:rPr>
              <a:t>Similarities </a:t>
            </a:r>
            <a:r>
              <a:rPr lang="en-US" sz="2200" dirty="0" smtClean="0">
                <a:latin typeface="Times"/>
              </a:rPr>
              <a:t>between </a:t>
            </a:r>
            <a:r>
              <a:rPr lang="en-US" sz="2200" dirty="0">
                <a:latin typeface="Times"/>
              </a:rPr>
              <a:t>Experimental and Quasi-Experimental </a:t>
            </a:r>
            <a:r>
              <a:rPr lang="en-US" sz="2200" dirty="0" smtClean="0">
                <a:latin typeface="Times"/>
              </a:rPr>
              <a:t>Research</a:t>
            </a:r>
          </a:p>
          <a:p>
            <a:pPr marL="0" indent="0">
              <a:buNone/>
            </a:pPr>
            <a:endParaRPr lang="en-US" sz="2200" dirty="0" smtClean="0">
              <a:latin typeface="Times"/>
            </a:endParaRPr>
          </a:p>
          <a:p>
            <a:pPr marL="342900" indent="-3429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Times"/>
              </a:rPr>
              <a:t>Cause-and-effect relationship is hypothesized</a:t>
            </a:r>
          </a:p>
          <a:p>
            <a:pPr marL="342900" indent="-3429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Times"/>
              </a:rPr>
              <a:t>Participants are randomly assigned (experimental) or </a:t>
            </a:r>
            <a:r>
              <a:rPr lang="en-US" sz="2000" dirty="0" smtClean="0">
                <a:latin typeface="Times"/>
              </a:rPr>
              <a:t>non-randomly </a:t>
            </a:r>
            <a:r>
              <a:rPr lang="en-US" sz="2000" dirty="0">
                <a:latin typeface="Times"/>
              </a:rPr>
              <a:t>assigned (quasi-experimental)</a:t>
            </a:r>
          </a:p>
          <a:p>
            <a:pPr marL="342900" indent="-3429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Times"/>
              </a:rPr>
              <a:t>Application of an experimental treatment by researcher</a:t>
            </a:r>
          </a:p>
          <a:p>
            <a:pPr marL="342900" indent="-3429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Times"/>
              </a:rPr>
              <a:t>Following the treatment, all participants are measured on the dependent variable</a:t>
            </a:r>
          </a:p>
          <a:p>
            <a:pPr marL="342900" indent="-3429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Times"/>
              </a:rPr>
              <a:t>Data are usually quantitative and analyzed by looking for significant differences on the dependent variable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  <a:latin typeface="Times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34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Experimental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i="1" dirty="0" smtClean="0"/>
          </a:p>
          <a:p>
            <a:r>
              <a:rPr lang="en-US" sz="2000" i="1" dirty="0" smtClean="0"/>
              <a:t>Select </a:t>
            </a:r>
            <a:r>
              <a:rPr lang="en-US" sz="2000" i="1" dirty="0"/>
              <a:t>the </a:t>
            </a:r>
            <a:r>
              <a:rPr lang="en-US" sz="2000" i="1" dirty="0" smtClean="0"/>
              <a:t>setting</a:t>
            </a:r>
          </a:p>
          <a:p>
            <a:r>
              <a:rPr lang="en-US" sz="2000" i="1" dirty="0"/>
              <a:t>Select the experimental </a:t>
            </a:r>
            <a:r>
              <a:rPr lang="en-US" sz="2000" i="1" dirty="0" smtClean="0"/>
              <a:t>design</a:t>
            </a:r>
          </a:p>
          <a:p>
            <a:r>
              <a:rPr lang="en-US" sz="2000" i="1" dirty="0"/>
              <a:t>Operationalize the </a:t>
            </a:r>
            <a:r>
              <a:rPr lang="en-US" sz="2000" i="1" dirty="0" smtClean="0"/>
              <a:t>variables</a:t>
            </a:r>
          </a:p>
          <a:p>
            <a:r>
              <a:rPr lang="en-US" sz="2000" i="1" dirty="0"/>
              <a:t>Decide how to manipulate the</a:t>
            </a:r>
            <a:r>
              <a:rPr lang="en-US" sz="2000" b="1" dirty="0"/>
              <a:t> </a:t>
            </a:r>
            <a:r>
              <a:rPr lang="en-US" sz="2000" i="1" dirty="0"/>
              <a:t>independent </a:t>
            </a:r>
            <a:r>
              <a:rPr lang="en-US" sz="2000" i="1" dirty="0" smtClean="0"/>
              <a:t>variable</a:t>
            </a:r>
          </a:p>
          <a:p>
            <a:r>
              <a:rPr lang="en-US" sz="2000" i="1" dirty="0"/>
              <a:t>Select and assign subjects to </a:t>
            </a:r>
            <a:r>
              <a:rPr lang="en-US" sz="2000" i="1" dirty="0" smtClean="0"/>
              <a:t>experimental conditions</a:t>
            </a:r>
          </a:p>
          <a:p>
            <a:r>
              <a:rPr lang="en-US" sz="2000" i="1" dirty="0"/>
              <a:t>Conduct a pilot </a:t>
            </a:r>
            <a:r>
              <a:rPr lang="en-US" sz="2000" i="1" dirty="0" smtClean="0"/>
              <a:t>study</a:t>
            </a:r>
          </a:p>
          <a:p>
            <a:r>
              <a:rPr lang="en-US" sz="2000" i="1" dirty="0"/>
              <a:t>Administer the </a:t>
            </a:r>
            <a:r>
              <a:rPr lang="en-US" sz="2000" i="1" dirty="0" smtClean="0"/>
              <a:t>experiment</a:t>
            </a:r>
          </a:p>
          <a:p>
            <a:r>
              <a:rPr lang="en-US" sz="2000" i="1" dirty="0"/>
              <a:t>Analyze and interpret the results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08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Strengths of Experiments in Media and Communication Studies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300" dirty="0"/>
              <a:t>It is a precise, systematic, objective and valid method of scientifically testing a hypothesis. </a:t>
            </a:r>
          </a:p>
          <a:p>
            <a:r>
              <a:rPr lang="en-US" sz="2300" dirty="0" smtClean="0"/>
              <a:t>The </a:t>
            </a:r>
            <a:r>
              <a:rPr lang="en-US" sz="2300" dirty="0"/>
              <a:t>experimenter has an upper hand in controlling and creating conditions herself. </a:t>
            </a:r>
          </a:p>
          <a:p>
            <a:r>
              <a:rPr lang="en-US" sz="2300" dirty="0"/>
              <a:t>The researchers have a control over the variables. </a:t>
            </a:r>
          </a:p>
          <a:p>
            <a:r>
              <a:rPr lang="en-US" sz="2300" dirty="0" smtClean="0"/>
              <a:t>Experiment </a:t>
            </a:r>
            <a:r>
              <a:rPr lang="en-US" sz="2300" dirty="0"/>
              <a:t>method enables the researcher to eliminate and limit the effects of all the extraneous variables. </a:t>
            </a:r>
          </a:p>
          <a:p>
            <a:r>
              <a:rPr lang="en-US" sz="2300" dirty="0" smtClean="0"/>
              <a:t>A </a:t>
            </a:r>
            <a:r>
              <a:rPr lang="en-US" sz="2300" dirty="0"/>
              <a:t>scientifically tested direct cause-effect relationship between the variables can be measured. </a:t>
            </a:r>
          </a:p>
          <a:p>
            <a:r>
              <a:rPr lang="en-US" sz="2300" dirty="0" smtClean="0"/>
              <a:t>In </a:t>
            </a:r>
            <a:r>
              <a:rPr lang="en-US" sz="2300" dirty="0"/>
              <a:t>experiments dealing with the effect of media on audiences, the researchers have a total control over the selection of media content. It is the researcher who determines the factors and procedures for the exposure and decides methods through which audiences may respond. </a:t>
            </a:r>
          </a:p>
          <a:p>
            <a:r>
              <a:rPr lang="en-US" sz="2300" dirty="0" smtClean="0"/>
              <a:t>Apart </a:t>
            </a:r>
            <a:r>
              <a:rPr lang="en-US" sz="2300" dirty="0"/>
              <a:t>from the single test, the researcher can test the variables at certain points in time. </a:t>
            </a:r>
          </a:p>
          <a:p>
            <a:r>
              <a:rPr lang="en-US" sz="2300" dirty="0" smtClean="0"/>
              <a:t>Results </a:t>
            </a:r>
            <a:r>
              <a:rPr lang="en-US" sz="2300" dirty="0"/>
              <a:t>obtained through experiments method are highly replicable. </a:t>
            </a:r>
          </a:p>
          <a:p>
            <a:r>
              <a:rPr lang="en-US" sz="2300" dirty="0" smtClean="0"/>
              <a:t>The </a:t>
            </a:r>
            <a:r>
              <a:rPr lang="en-US" sz="2300" dirty="0"/>
              <a:t>reliability and internal validity of experiment research is high. </a:t>
            </a:r>
          </a:p>
          <a:p>
            <a:r>
              <a:rPr lang="en-US" sz="2300" dirty="0" smtClean="0"/>
              <a:t>Experimental </a:t>
            </a:r>
            <a:r>
              <a:rPr lang="en-US" sz="2300" dirty="0"/>
              <a:t>method minimizes the error or random variance. 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52724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Weaknesses of Experiments in Media and Communication Studies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1900" dirty="0"/>
              <a:t>Artificial settings. </a:t>
            </a:r>
          </a:p>
          <a:p>
            <a:r>
              <a:rPr lang="en-US" sz="1900" dirty="0" smtClean="0"/>
              <a:t>In </a:t>
            </a:r>
            <a:r>
              <a:rPr lang="en-US" sz="1900" dirty="0"/>
              <a:t>research on </a:t>
            </a:r>
            <a:r>
              <a:rPr lang="en-US" sz="1900" dirty="0" smtClean="0"/>
              <a:t>behavioral </a:t>
            </a:r>
            <a:r>
              <a:rPr lang="en-US" sz="1900" dirty="0"/>
              <a:t>effects, for example, researchers have frequently created artificial measures of </a:t>
            </a:r>
            <a:r>
              <a:rPr lang="en-US" sz="1900" dirty="0" smtClean="0"/>
              <a:t>behavior, </a:t>
            </a:r>
            <a:r>
              <a:rPr lang="en-US" sz="1900" dirty="0"/>
              <a:t>especially when studying the effects of media violence on audience aggression (Berkowitz 1964; Berkowitz and </a:t>
            </a:r>
            <a:r>
              <a:rPr lang="en-US" sz="1900" dirty="0" err="1"/>
              <a:t>Geen</a:t>
            </a:r>
            <a:r>
              <a:rPr lang="en-US" sz="1900" dirty="0"/>
              <a:t> 1966; </a:t>
            </a:r>
            <a:r>
              <a:rPr lang="en-US" sz="1900" dirty="0" err="1"/>
              <a:t>Donnerstein</a:t>
            </a:r>
            <a:r>
              <a:rPr lang="en-US" sz="1900" dirty="0"/>
              <a:t> and Berkowitz 1981). </a:t>
            </a:r>
          </a:p>
          <a:p>
            <a:r>
              <a:rPr lang="en-US" sz="1900" dirty="0" smtClean="0"/>
              <a:t>Experimenter's </a:t>
            </a:r>
            <a:r>
              <a:rPr lang="en-US" sz="1900" dirty="0"/>
              <a:t>bias may take place. </a:t>
            </a:r>
          </a:p>
          <a:p>
            <a:r>
              <a:rPr lang="en-US" sz="1900" dirty="0" smtClean="0"/>
              <a:t>In </a:t>
            </a:r>
            <a:r>
              <a:rPr lang="en-US" sz="1900" dirty="0"/>
              <a:t>the case of a laboratory experiment, there is lack of external validity. The results can’t be generalized beyond the lab. </a:t>
            </a:r>
          </a:p>
          <a:p>
            <a:r>
              <a:rPr lang="en-US" sz="1900" dirty="0" smtClean="0"/>
              <a:t>This </a:t>
            </a:r>
            <a:r>
              <a:rPr lang="en-US" sz="1900" dirty="0"/>
              <a:t>an expensive, lengthy and time-consuming method. </a:t>
            </a:r>
          </a:p>
          <a:p>
            <a:r>
              <a:rPr lang="en-US" sz="1900" dirty="0" smtClean="0"/>
              <a:t>Every </a:t>
            </a:r>
            <a:r>
              <a:rPr lang="en-US" sz="1900" dirty="0"/>
              <a:t>phenomenon can't be studied in the lab. </a:t>
            </a:r>
          </a:p>
          <a:p>
            <a:r>
              <a:rPr lang="en-US" sz="1900" dirty="0"/>
              <a:t>Co-operation of the subject remains to be an issue </a:t>
            </a:r>
          </a:p>
          <a:p>
            <a:r>
              <a:rPr lang="en-US" sz="1900" dirty="0" smtClean="0"/>
              <a:t>An </a:t>
            </a:r>
            <a:r>
              <a:rPr lang="en-US" sz="1900" dirty="0"/>
              <a:t>experiment can't be conducted everywhere, in all the settings, at all the points in time. 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00895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/>
              <a:t>Questions</a:t>
            </a:r>
            <a:r>
              <a:rPr lang="en-US" sz="3200" dirty="0"/>
              <a:t>!</a:t>
            </a:r>
            <a:br>
              <a:rPr lang="en-US" sz="3200" dirty="0"/>
            </a:br>
            <a:r>
              <a:rPr lang="en-US" sz="3200" dirty="0"/>
              <a:t>Comments!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133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THANKS!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3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Experimental Research (</a:t>
            </a:r>
            <a:r>
              <a:rPr lang="en-US" sz="4000" dirty="0" err="1" smtClean="0"/>
              <a:t>Contd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200" dirty="0" smtClean="0"/>
              <a:t>What is it?</a:t>
            </a:r>
          </a:p>
          <a:p>
            <a:pPr marL="0" indent="0">
              <a:buNone/>
            </a:pPr>
            <a:r>
              <a:rPr lang="en-US" sz="1900" dirty="0"/>
              <a:t>In this method, the dependent variable (effect) is measured after manipulating an independent variable (the cause) and controlling the extraneous variables. </a:t>
            </a:r>
          </a:p>
          <a:p>
            <a:pPr marL="0" indent="0">
              <a:buNone/>
            </a:pPr>
            <a:r>
              <a:rPr lang="en-US" sz="1900" dirty="0"/>
              <a:t>In the experimental method, the researcher is able to manipulate the conditions of the experiment and control the irrelevant factors. </a:t>
            </a:r>
          </a:p>
          <a:p>
            <a:pPr marL="0" indent="0">
              <a:buNone/>
            </a:pPr>
            <a:r>
              <a:rPr lang="en-US" sz="1900" dirty="0"/>
              <a:t> Experimental research can be conducted in laboratory or field settings.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In </a:t>
            </a:r>
            <a:r>
              <a:rPr lang="en-US" sz="1900" dirty="0"/>
              <a:t>experimental design the researcher is active agent rather than a passive observer.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9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Manipulation</a:t>
            </a:r>
          </a:p>
          <a:p>
            <a:pPr marL="0" indent="0">
              <a:buNone/>
            </a:pPr>
            <a:r>
              <a:rPr lang="en-US" sz="2600" dirty="0"/>
              <a:t>I</a:t>
            </a:r>
            <a:r>
              <a:rPr lang="en-US" sz="2600" dirty="0" smtClean="0"/>
              <a:t>t </a:t>
            </a:r>
            <a:r>
              <a:rPr lang="en-US" sz="2600" dirty="0"/>
              <a:t>refers to conscious control of </a:t>
            </a:r>
            <a:r>
              <a:rPr lang="en-US" sz="2600" dirty="0" smtClean="0"/>
              <a:t>the independent </a:t>
            </a:r>
            <a:r>
              <a:rPr lang="en-US" sz="2600" dirty="0"/>
              <a:t>variable by the researcher </a:t>
            </a:r>
            <a:r>
              <a:rPr lang="en-US" sz="2600" dirty="0" smtClean="0"/>
              <a:t>through treatment </a:t>
            </a:r>
            <a:r>
              <a:rPr lang="en-US" sz="2600" dirty="0"/>
              <a:t>or intervention(s) to observe its effect </a:t>
            </a:r>
            <a:r>
              <a:rPr lang="en-US" sz="2600" dirty="0" smtClean="0"/>
              <a:t>on dependent </a:t>
            </a:r>
            <a:r>
              <a:rPr lang="en-US" sz="2600" dirty="0"/>
              <a:t>variable.</a:t>
            </a:r>
          </a:p>
          <a:p>
            <a:r>
              <a:rPr lang="en-US" dirty="0" smtClean="0"/>
              <a:t>Control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600" dirty="0" smtClean="0"/>
              <a:t>It </a:t>
            </a:r>
            <a:r>
              <a:rPr lang="en-US" sz="2600" dirty="0"/>
              <a:t>refers to the use of control group </a:t>
            </a:r>
            <a:r>
              <a:rPr lang="en-US" sz="2600" dirty="0" smtClean="0"/>
              <a:t>and controlling </a:t>
            </a:r>
            <a:r>
              <a:rPr lang="en-US" sz="2600" dirty="0"/>
              <a:t>the effects of extraneous variable in </a:t>
            </a:r>
            <a:r>
              <a:rPr lang="en-US" sz="2600" dirty="0" smtClean="0"/>
              <a:t>which researcher </a:t>
            </a:r>
            <a:r>
              <a:rPr lang="en-US" sz="2600" dirty="0"/>
              <a:t>is interested</a:t>
            </a:r>
            <a:r>
              <a:rPr lang="en-US" dirty="0"/>
              <a:t>.</a:t>
            </a:r>
          </a:p>
          <a:p>
            <a:r>
              <a:rPr lang="en-US" dirty="0" smtClean="0"/>
              <a:t>Randomization</a:t>
            </a:r>
          </a:p>
          <a:p>
            <a:pPr marL="0" indent="0">
              <a:buNone/>
            </a:pPr>
            <a:r>
              <a:rPr lang="en-US" sz="2600" dirty="0"/>
              <a:t>I</a:t>
            </a:r>
            <a:r>
              <a:rPr lang="en-US" sz="2600" dirty="0" smtClean="0"/>
              <a:t>t </a:t>
            </a:r>
            <a:r>
              <a:rPr lang="en-US" sz="2600" dirty="0"/>
              <a:t>means that every subject has </a:t>
            </a:r>
            <a:r>
              <a:rPr lang="en-US" sz="2600" dirty="0" smtClean="0"/>
              <a:t>and equal </a:t>
            </a:r>
            <a:r>
              <a:rPr lang="en-US" sz="2600" dirty="0"/>
              <a:t>chance of being assigned to experimental </a:t>
            </a:r>
            <a:r>
              <a:rPr lang="en-US" sz="2600" dirty="0" smtClean="0"/>
              <a:t>or control </a:t>
            </a:r>
            <a:r>
              <a:rPr lang="en-US" sz="2600" dirty="0"/>
              <a:t>group.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Randomization </a:t>
            </a:r>
            <a:r>
              <a:rPr lang="en-US" sz="2600" dirty="0"/>
              <a:t>is used in </a:t>
            </a:r>
            <a:r>
              <a:rPr lang="en-US" sz="2600" dirty="0" smtClean="0"/>
              <a:t>true experimental </a:t>
            </a:r>
            <a:r>
              <a:rPr lang="en-US" sz="2600" dirty="0"/>
              <a:t>research designs to minimize the </a:t>
            </a:r>
            <a:r>
              <a:rPr lang="en-US" sz="2600" dirty="0" smtClean="0"/>
              <a:t>threat of </a:t>
            </a:r>
            <a:r>
              <a:rPr lang="en-US" sz="2600" dirty="0"/>
              <a:t>internal validity of the study and to eliminate </a:t>
            </a:r>
            <a:r>
              <a:rPr lang="en-US" sz="2600" dirty="0" smtClean="0"/>
              <a:t>the effect </a:t>
            </a:r>
            <a:r>
              <a:rPr lang="en-US" sz="2600" dirty="0"/>
              <a:t>of extraneous variables on dependent variable.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4608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Dependent Variable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Criterion by which the results of the experiment are judged.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Variable that is expected to be dependent on the manipulation of the independent variable</a:t>
            </a:r>
          </a:p>
          <a:p>
            <a:pPr marL="0" indent="0"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 Variable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Any variable that can be manipulated, or altered, independently of any other variable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Hypothesized to be the causal influence</a:t>
            </a:r>
          </a:p>
          <a:p>
            <a:pPr marL="0" indent="0"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Experimental Treatments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Alternative manipulations of the independent variable being investigated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1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Experimental Group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Group of subjects exposed to the experimental treatment</a:t>
            </a:r>
          </a:p>
          <a:p>
            <a:pPr marL="0" indent="0"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Control Group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Group of subjects exposed to the control condition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Not exposed to the experimental </a:t>
            </a:r>
            <a:r>
              <a:rPr lang="en-US" dirty="0" smtClean="0">
                <a:solidFill>
                  <a:schemeClr val="tx1"/>
                </a:solidFill>
              </a:rPr>
              <a:t>treatment</a:t>
            </a:r>
          </a:p>
          <a:p>
            <a:pPr marL="0" indent="0"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 Unit</a:t>
            </a:r>
          </a:p>
          <a:p>
            <a:pPr marL="274320" lvl="1" indent="0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Entity whose responses to experimental treatments are being observed or measured</a:t>
            </a:r>
          </a:p>
          <a:p>
            <a:pPr marL="0" indent="0"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Randomization</a:t>
            </a:r>
          </a:p>
          <a:p>
            <a:pPr marL="274320" lvl="1" indent="0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Assignment of subjects and treatments to groups is based on chance</a:t>
            </a:r>
          </a:p>
          <a:p>
            <a:pPr marL="274320" lvl="1" indent="0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Provides “control by chance”</a:t>
            </a:r>
          </a:p>
          <a:p>
            <a:pPr marL="274320" lvl="1" indent="0"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Random assignment allows the assumption that the groups are identical with respect to all variables except the experimental treatment</a:t>
            </a:r>
          </a:p>
          <a:p>
            <a:pPr marL="274320" lvl="1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9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Extraneous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Variables</a:t>
            </a:r>
          </a:p>
          <a:p>
            <a:pPr marL="274320" lvl="1" indent="0">
              <a:lnSpc>
                <a:spcPct val="90000"/>
              </a:lnSpc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Variables other than the manipulated variables that affect the results of the experiment</a:t>
            </a:r>
          </a:p>
          <a:p>
            <a:pPr marL="274320" lvl="1" indent="0">
              <a:lnSpc>
                <a:spcPct val="90000"/>
              </a:lnSpc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Can potentially invalidate the results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Experimenter Bias</a:t>
            </a:r>
          </a:p>
          <a:p>
            <a:pPr marL="274320" lvl="1" indent="0">
              <a:lnSpc>
                <a:spcPct val="90000"/>
              </a:lnSpc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Effect on the subjects’ behavior caused by an experimenter’s presence, actions, or comments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Internal Validity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Indicates whether the independent variable was the sole cause of the change in the dependent variable</a:t>
            </a:r>
          </a:p>
          <a:p>
            <a:pPr marL="0" indent="0"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External Validity</a:t>
            </a:r>
          </a:p>
          <a:p>
            <a:pPr marL="274320" lvl="1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Indicates the extent to which the results of the experiment are applicable to the real world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30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Use of Experiments in Mass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2000" dirty="0" smtClean="0"/>
          </a:p>
          <a:p>
            <a:r>
              <a:rPr lang="en-US" sz="2100" dirty="0" smtClean="0"/>
              <a:t>Although </a:t>
            </a:r>
            <a:r>
              <a:rPr lang="en-US" sz="2100" dirty="0"/>
              <a:t>Experimental research is one of the oldest approaches in mass media research, </a:t>
            </a:r>
            <a:r>
              <a:rPr lang="en-US" sz="2100" dirty="0" smtClean="0"/>
              <a:t>yet </a:t>
            </a:r>
            <a:r>
              <a:rPr lang="en-US" sz="2100" dirty="0"/>
              <a:t>its use is relatively infrequent  as compared to other </a:t>
            </a:r>
            <a:r>
              <a:rPr lang="en-US" sz="2100" dirty="0" smtClean="0"/>
              <a:t>methods</a:t>
            </a:r>
            <a:r>
              <a:rPr lang="en-US" sz="2100" dirty="0"/>
              <a:t>.</a:t>
            </a:r>
          </a:p>
          <a:p>
            <a:r>
              <a:rPr lang="en-US" sz="2100" dirty="0"/>
              <a:t>Despite its lesser use, it  has a wide range of scope in the </a:t>
            </a:r>
            <a:r>
              <a:rPr lang="en-US" sz="2100" dirty="0" smtClean="0"/>
              <a:t>field</a:t>
            </a:r>
          </a:p>
          <a:p>
            <a:r>
              <a:rPr lang="en-US" sz="2100" dirty="0"/>
              <a:t>According to </a:t>
            </a:r>
            <a:r>
              <a:rPr lang="en-US" sz="2100" dirty="0" err="1"/>
              <a:t>Hovland</a:t>
            </a:r>
            <a:r>
              <a:rPr lang="en-US" sz="2100" dirty="0"/>
              <a:t> et al. (1953), experimental methods have been used during the wartime in the 1940s and 1950s to study the impact of media messages on people's opinion about the enemy. </a:t>
            </a:r>
            <a:endParaRPr lang="en-US" sz="2100" dirty="0" smtClean="0"/>
          </a:p>
          <a:p>
            <a:r>
              <a:rPr lang="en-US" sz="2100" dirty="0"/>
              <a:t>Available literature in the field of communication psychology and media effects theories reveals that people's </a:t>
            </a:r>
            <a:r>
              <a:rPr lang="en-US" sz="2100" dirty="0" smtClean="0"/>
              <a:t>behavior </a:t>
            </a:r>
            <a:r>
              <a:rPr lang="en-US" sz="2100" dirty="0"/>
              <a:t>in using media has been investigated through experimental methods. </a:t>
            </a:r>
            <a:endParaRPr lang="en-US" sz="2100" dirty="0" smtClean="0"/>
          </a:p>
          <a:p>
            <a:r>
              <a:rPr lang="en-US" sz="2100" dirty="0" smtClean="0"/>
              <a:t>The </a:t>
            </a:r>
            <a:r>
              <a:rPr lang="en-US" sz="2100" dirty="0"/>
              <a:t>majority of the media theories came into being through experiment research. For example Albert Bandura's </a:t>
            </a:r>
            <a:r>
              <a:rPr lang="en-US" sz="2100" dirty="0" err="1"/>
              <a:t>Bobo</a:t>
            </a:r>
            <a:r>
              <a:rPr lang="en-US" sz="2100" dirty="0"/>
              <a:t> Doll Experiment, which gave birth to Social Learning Theory, is considered a landmark experiment relevant to this field. </a:t>
            </a:r>
          </a:p>
          <a:p>
            <a:r>
              <a:rPr lang="en-US" sz="2100" dirty="0"/>
              <a:t>Experimental research continues to provide a wealth of information for researchers and critics of the media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The </a:t>
            </a:r>
            <a:r>
              <a:rPr lang="en-US" sz="2100" dirty="0"/>
              <a:t>popularity of the use of this  method has arisen since two decades.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Two types</a:t>
            </a:r>
          </a:p>
          <a:p>
            <a:pPr marL="0" indent="0">
              <a:buNone/>
            </a:pPr>
            <a:r>
              <a:rPr lang="en-US" sz="2100" dirty="0" smtClean="0"/>
              <a:t>Laboratory Experiments</a:t>
            </a:r>
          </a:p>
          <a:p>
            <a:pPr marL="0" indent="0">
              <a:buNone/>
            </a:pPr>
            <a:r>
              <a:rPr lang="en-US" sz="2100" dirty="0" smtClean="0"/>
              <a:t>Field Experiments</a:t>
            </a:r>
          </a:p>
          <a:p>
            <a:pPr marL="0" indent="0">
              <a:buNone/>
            </a:pPr>
            <a:r>
              <a:rPr lang="en-US" sz="1900" b="1" dirty="0"/>
              <a:t>Laboratory </a:t>
            </a:r>
            <a:r>
              <a:rPr lang="en-US" sz="1900" b="1" dirty="0" smtClean="0"/>
              <a:t>Experiments</a:t>
            </a:r>
          </a:p>
          <a:p>
            <a:r>
              <a:rPr lang="en-US" sz="2000" dirty="0"/>
              <a:t>Laboratory experiments are conducted in a maximum controlled environment.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outcome is measured after manipulating an independent variable in a controlled setting.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extraneous variables can be controlled to limit their effect on the dependent variable. </a:t>
            </a:r>
          </a:p>
          <a:p>
            <a:r>
              <a:rPr lang="en-US" sz="2000" dirty="0"/>
              <a:t>These conditions are favorable in a way that they enable a researcher to control the </a:t>
            </a:r>
            <a:r>
              <a:rPr lang="en-US" sz="2000" dirty="0" smtClean="0"/>
              <a:t>behavior </a:t>
            </a:r>
            <a:r>
              <a:rPr lang="en-US" sz="2000" dirty="0"/>
              <a:t>of the respondents and other extraneous variables which might impact the study in an uncontrolled condition. </a:t>
            </a:r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experimental method is used to gauge a cause-effect relationship between the variables. </a:t>
            </a:r>
            <a:endParaRPr lang="en-US" sz="2000" dirty="0" smtClean="0"/>
          </a:p>
          <a:p>
            <a:r>
              <a:rPr lang="en-US" sz="2000" dirty="0" smtClean="0"/>
              <a:t>According </a:t>
            </a:r>
            <a:r>
              <a:rPr lang="en-US" sz="2000" dirty="0"/>
              <a:t>to Card et al (2011), from the theory point of view, laboratory experiments are more valued than field experiments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However</a:t>
            </a:r>
            <a:r>
              <a:rPr lang="en-US" sz="2000" dirty="0"/>
              <a:t>, this experimental method is criticized for being conducted in an artificial setting which is altogether different from real-life or natural setting.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2589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3278</TotalTime>
  <Words>1719</Words>
  <Application>Microsoft Office PowerPoint</Application>
  <PresentationFormat>On-screen Show (4:3)</PresentationFormat>
  <Paragraphs>237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Experimental Research</vt:lpstr>
      <vt:lpstr>Experimental Research </vt:lpstr>
      <vt:lpstr>Experimental Research (Contd)</vt:lpstr>
      <vt:lpstr>Main Characteristics</vt:lpstr>
      <vt:lpstr>Definitions</vt:lpstr>
      <vt:lpstr>Definitions (contd)</vt:lpstr>
      <vt:lpstr>Definitions (contd)</vt:lpstr>
      <vt:lpstr>Use of Experiments in Mass Media</vt:lpstr>
      <vt:lpstr>Types of Experiments</vt:lpstr>
      <vt:lpstr>Advantages and Disadvantages of Lab Experiments</vt:lpstr>
      <vt:lpstr>Field Experiments</vt:lpstr>
      <vt:lpstr>Kinds of Field Experiments</vt:lpstr>
      <vt:lpstr>Advantages and disadvantages of Field Experiments</vt:lpstr>
      <vt:lpstr>Types of designs</vt:lpstr>
      <vt:lpstr>Notations used in experimental Research</vt:lpstr>
      <vt:lpstr>Common Experimental Designs</vt:lpstr>
      <vt:lpstr>Common Experimental Designs (Contd)</vt:lpstr>
      <vt:lpstr>Common Experimental Designs (Contd)</vt:lpstr>
      <vt:lpstr>Common Quasi-Experimental Designs</vt:lpstr>
      <vt:lpstr>Similarities</vt:lpstr>
      <vt:lpstr>Steps in Experimental Research</vt:lpstr>
      <vt:lpstr>Strengths of Experiments in Media and Communication Studies</vt:lpstr>
      <vt:lpstr>Weaknesses of Experiments in Media and Communication Studies</vt:lpstr>
      <vt:lpstr>THANKS!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Qualitative, Quantitative and Mixed Method Approach</dc:title>
  <dc:creator>Noman Yaser</dc:creator>
  <cp:lastModifiedBy>Noman Yaser</cp:lastModifiedBy>
  <cp:revision>128</cp:revision>
  <dcterms:created xsi:type="dcterms:W3CDTF">2006-08-16T00:00:00Z</dcterms:created>
  <dcterms:modified xsi:type="dcterms:W3CDTF">2020-11-30T03:52:57Z</dcterms:modified>
</cp:coreProperties>
</file>