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0" r:id="rId7"/>
    <p:sldId id="261"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3/13/2020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Company Law </a:t>
            </a:r>
            <a:endParaRPr lang="en-US" dirty="0"/>
          </a:p>
        </p:txBody>
      </p:sp>
      <p:sp>
        <p:nvSpPr>
          <p:cNvPr id="3" name="Subtitle 2"/>
          <p:cNvSpPr>
            <a:spLocks noGrp="1"/>
          </p:cNvSpPr>
          <p:nvPr>
            <p:ph type="subTitle" idx="1"/>
          </p:nvPr>
        </p:nvSpPr>
        <p:spPr/>
        <p:txBody>
          <a:bodyPr/>
          <a:lstStyle/>
          <a:p>
            <a:r>
              <a:rPr lang="en-US" dirty="0" smtClean="0"/>
              <a:t>Week Two </a:t>
            </a:r>
          </a:p>
          <a:p>
            <a:r>
              <a:rPr lang="en-US" dirty="0" smtClean="0"/>
              <a:t>Contracts and Memorandum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What is Memorandum </a:t>
            </a:r>
            <a:endParaRPr lang="en-US" dirty="0">
              <a:solidFill>
                <a:srgbClr val="FF0000"/>
              </a:solidFill>
            </a:endParaRPr>
          </a:p>
        </p:txBody>
      </p:sp>
      <p:sp>
        <p:nvSpPr>
          <p:cNvPr id="3" name="Content Placeholder 2"/>
          <p:cNvSpPr>
            <a:spLocks noGrp="1"/>
          </p:cNvSpPr>
          <p:nvPr>
            <p:ph idx="1"/>
          </p:nvPr>
        </p:nvSpPr>
        <p:spPr>
          <a:xfrm>
            <a:off x="457200" y="1295400"/>
            <a:ext cx="8229600" cy="4830763"/>
          </a:xfrm>
        </p:spPr>
        <p:txBody>
          <a:bodyPr>
            <a:normAutofit fontScale="85000" lnSpcReduction="10000"/>
          </a:bodyPr>
          <a:lstStyle/>
          <a:p>
            <a:pPr algn="just">
              <a:buFont typeface="Wingdings" pitchFamily="2" charset="2"/>
              <a:buChar char="q"/>
            </a:pPr>
            <a:r>
              <a:rPr lang="en-US" dirty="0" smtClean="0"/>
              <a:t>Very first document need to be submitted for incorporation.</a:t>
            </a:r>
          </a:p>
          <a:p>
            <a:pPr algn="just">
              <a:buFont typeface="Wingdings" pitchFamily="2" charset="2"/>
              <a:buChar char="q"/>
            </a:pPr>
            <a:r>
              <a:rPr lang="en-US" dirty="0" smtClean="0"/>
              <a:t>It is constitution of the Company. </a:t>
            </a:r>
          </a:p>
          <a:p>
            <a:pPr algn="just">
              <a:buFont typeface="Wingdings" pitchFamily="2" charset="2"/>
              <a:buChar char="q"/>
            </a:pPr>
            <a:r>
              <a:rPr lang="en-US" dirty="0" smtClean="0"/>
              <a:t>It defines the operations and objects of the company.</a:t>
            </a:r>
          </a:p>
          <a:p>
            <a:pPr algn="just">
              <a:buFont typeface="Wingdings" pitchFamily="2" charset="2"/>
              <a:buChar char="q"/>
            </a:pPr>
            <a:r>
              <a:rPr lang="en-US" dirty="0" smtClean="0"/>
              <a:t>Memorandum is a public document and all stakeholders have the full right to have knowledge about it. </a:t>
            </a:r>
          </a:p>
          <a:p>
            <a:pPr algn="just">
              <a:buFont typeface="Wingdings" pitchFamily="2" charset="2"/>
              <a:buChar char="q"/>
            </a:pPr>
            <a:r>
              <a:rPr lang="en-US" dirty="0" smtClean="0"/>
              <a:t>Main purpose of memorandum is to communicate the powers, operations, limits and objects to all those who are supposed to deal with the company. </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Clauses of Memorandum </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Name of the company </a:t>
            </a:r>
          </a:p>
          <a:p>
            <a:pPr marL="514350" indent="-514350">
              <a:buFont typeface="+mj-lt"/>
              <a:buAutoNum type="arabicPeriod"/>
            </a:pPr>
            <a:r>
              <a:rPr lang="en-US" dirty="0" smtClean="0"/>
              <a:t>Place of its registered office </a:t>
            </a:r>
          </a:p>
          <a:p>
            <a:pPr marL="514350" indent="-514350">
              <a:buFont typeface="+mj-lt"/>
              <a:buAutoNum type="arabicPeriod"/>
            </a:pPr>
            <a:r>
              <a:rPr lang="en-US" dirty="0" smtClean="0"/>
              <a:t>Objects of the company </a:t>
            </a:r>
          </a:p>
          <a:p>
            <a:pPr marL="514350" indent="-514350">
              <a:buFont typeface="+mj-lt"/>
              <a:buAutoNum type="arabicPeriod"/>
            </a:pPr>
            <a:r>
              <a:rPr lang="en-US" dirty="0" smtClean="0"/>
              <a:t>Liability of members </a:t>
            </a:r>
          </a:p>
          <a:p>
            <a:pPr marL="514350" indent="-514350">
              <a:buFont typeface="+mj-lt"/>
              <a:buAutoNum type="arabicPeriod"/>
            </a:pPr>
            <a:r>
              <a:rPr lang="en-US" dirty="0" smtClean="0"/>
              <a:t>Authorize capital and division into shares </a:t>
            </a:r>
          </a:p>
          <a:p>
            <a:pPr marL="514350" indent="-514350">
              <a:buFont typeface="+mj-lt"/>
              <a:buAutoNum type="arabicPeriod"/>
            </a:pPr>
            <a:r>
              <a:rPr lang="en-US" dirty="0" smtClean="0"/>
              <a:t>Subscription clause</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Name Clause:</a:t>
            </a:r>
            <a:endParaRPr lang="en-US" dirty="0">
              <a:solidFill>
                <a:srgbClr val="FF0000"/>
              </a:solidFill>
            </a:endParaRPr>
          </a:p>
        </p:txBody>
      </p:sp>
      <p:sp>
        <p:nvSpPr>
          <p:cNvPr id="3" name="Content Placeholder 2"/>
          <p:cNvSpPr>
            <a:spLocks noGrp="1"/>
          </p:cNvSpPr>
          <p:nvPr>
            <p:ph idx="1"/>
          </p:nvPr>
        </p:nvSpPr>
        <p:spPr>
          <a:xfrm>
            <a:off x="457200" y="1447800"/>
            <a:ext cx="8229600" cy="4678363"/>
          </a:xfrm>
        </p:spPr>
        <p:txBody>
          <a:bodyPr>
            <a:normAutofit fontScale="92500" lnSpcReduction="20000"/>
          </a:bodyPr>
          <a:lstStyle/>
          <a:p>
            <a:pPr marL="514350" indent="-514350">
              <a:buFont typeface="+mj-lt"/>
              <a:buAutoNum type="arabicPeriod"/>
            </a:pPr>
            <a:r>
              <a:rPr lang="en-US" dirty="0" smtClean="0"/>
              <a:t>As company is a person must have a name to establish its identity. Any suitable name can be selected but with in the limits of following guidelines. </a:t>
            </a:r>
          </a:p>
          <a:p>
            <a:pPr marL="514350" indent="-514350">
              <a:buFont typeface="+mj-lt"/>
              <a:buAutoNum type="arabicPeriod"/>
            </a:pPr>
            <a:r>
              <a:rPr lang="en-US" dirty="0" smtClean="0"/>
              <a:t>Name should not be </a:t>
            </a:r>
            <a:r>
              <a:rPr lang="en-US" dirty="0" smtClean="0"/>
              <a:t>undesirable    </a:t>
            </a:r>
            <a:endParaRPr lang="en-US" dirty="0" smtClean="0"/>
          </a:p>
          <a:p>
            <a:pPr marL="514350" indent="-514350">
              <a:buFont typeface="+mj-lt"/>
              <a:buAutoNum type="arabicPeriod"/>
            </a:pPr>
            <a:r>
              <a:rPr lang="en-US" dirty="0" smtClean="0"/>
              <a:t>Name should not be identical with the name of any other company. </a:t>
            </a:r>
          </a:p>
          <a:p>
            <a:pPr marL="514350" indent="-514350">
              <a:buFont typeface="+mj-lt"/>
              <a:buAutoNum type="arabicPeriod"/>
            </a:pPr>
            <a:r>
              <a:rPr lang="en-US" dirty="0" smtClean="0"/>
              <a:t>Name should not be prohibited by law</a:t>
            </a:r>
          </a:p>
          <a:p>
            <a:pPr marL="514350" indent="-514350">
              <a:buFont typeface="+mj-lt"/>
              <a:buAutoNum type="arabicPeriod"/>
            </a:pPr>
            <a:r>
              <a:rPr lang="en-US" dirty="0" smtClean="0"/>
              <a:t>Name should end with the word limited in case of public </a:t>
            </a:r>
            <a:r>
              <a:rPr lang="en-US" dirty="0" smtClean="0">
                <a:solidFill>
                  <a:srgbClr val="FF0000"/>
                </a:solidFill>
              </a:rPr>
              <a:t>limited</a:t>
            </a:r>
            <a:r>
              <a:rPr lang="en-US" dirty="0" smtClean="0"/>
              <a:t> company and private limited in case of </a:t>
            </a:r>
            <a:r>
              <a:rPr lang="en-US" dirty="0" smtClean="0">
                <a:solidFill>
                  <a:srgbClr val="FF0000"/>
                </a:solidFill>
              </a:rPr>
              <a:t>private limited</a:t>
            </a:r>
            <a:r>
              <a:rPr lang="en-US" dirty="0" smtClean="0"/>
              <a:t> company.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pPr algn="l"/>
            <a:r>
              <a:rPr lang="en-US" sz="900" dirty="0" smtClean="0"/>
              <a:t>.</a:t>
            </a:r>
            <a:endParaRPr lang="en-US" sz="900" dirty="0"/>
          </a:p>
        </p:txBody>
      </p:sp>
      <p:sp>
        <p:nvSpPr>
          <p:cNvPr id="3" name="Content Placeholder 2"/>
          <p:cNvSpPr>
            <a:spLocks noGrp="1"/>
          </p:cNvSpPr>
          <p:nvPr>
            <p:ph idx="1"/>
          </p:nvPr>
        </p:nvSpPr>
        <p:spPr>
          <a:xfrm>
            <a:off x="457200" y="381000"/>
            <a:ext cx="8229600" cy="5745163"/>
          </a:xfrm>
        </p:spPr>
        <p:txBody>
          <a:bodyPr>
            <a:normAutofit fontScale="77500" lnSpcReduction="20000"/>
          </a:bodyPr>
          <a:lstStyle/>
          <a:p>
            <a:pPr algn="just">
              <a:buNone/>
            </a:pPr>
            <a:r>
              <a:rPr lang="en-US" dirty="0" smtClean="0"/>
              <a:t>Registered Office Clause: </a:t>
            </a:r>
            <a:r>
              <a:rPr lang="en-US" i="1" dirty="0" smtClean="0">
                <a:solidFill>
                  <a:srgbClr val="0070C0"/>
                </a:solidFill>
              </a:rPr>
              <a:t>Name of the province </a:t>
            </a:r>
          </a:p>
          <a:p>
            <a:pPr algn="just">
              <a:buNone/>
            </a:pPr>
            <a:r>
              <a:rPr lang="en-US" i="1" dirty="0" smtClean="0"/>
              <a:t>Object Clause: </a:t>
            </a:r>
            <a:r>
              <a:rPr lang="en-US" i="1" dirty="0" smtClean="0">
                <a:solidFill>
                  <a:srgbClr val="0070C0"/>
                </a:solidFill>
              </a:rPr>
              <a:t>clearly defines the purpose and operations of the company any general statement  is not allowed.</a:t>
            </a:r>
          </a:p>
          <a:p>
            <a:pPr algn="just">
              <a:buNone/>
            </a:pPr>
            <a:r>
              <a:rPr lang="en-US" i="1" dirty="0" smtClean="0"/>
              <a:t>Liability Clause: </a:t>
            </a:r>
            <a:r>
              <a:rPr lang="en-US" i="1" dirty="0" smtClean="0">
                <a:solidFill>
                  <a:srgbClr val="0070C0"/>
                </a:solidFill>
              </a:rPr>
              <a:t>it states the liability of the company in case of limited by shares it states only that liability is limited to shares but if it is limited by guarantee, it will be more in detail clearly stating the limits for which each subscriber is willing to contribute in case of liquidation. </a:t>
            </a:r>
          </a:p>
          <a:p>
            <a:pPr algn="just">
              <a:buNone/>
            </a:pPr>
            <a:r>
              <a:rPr lang="en-US" i="1" dirty="0" smtClean="0"/>
              <a:t>Capital Clause: </a:t>
            </a:r>
          </a:p>
          <a:p>
            <a:pPr marL="514350" indent="-514350" algn="just">
              <a:buFont typeface="+mj-lt"/>
              <a:buAutoNum type="arabicPeriod"/>
            </a:pPr>
            <a:r>
              <a:rPr lang="en-US" i="1" dirty="0" smtClean="0">
                <a:solidFill>
                  <a:srgbClr val="0070C0"/>
                </a:solidFill>
              </a:rPr>
              <a:t>Authorize capital and division of shares in case of limited by shares.</a:t>
            </a:r>
          </a:p>
          <a:p>
            <a:pPr marL="514350" indent="-514350" algn="just">
              <a:buFont typeface="+mj-lt"/>
              <a:buAutoNum type="arabicPeriod"/>
            </a:pPr>
            <a:r>
              <a:rPr lang="en-US" i="1" dirty="0" smtClean="0">
                <a:solidFill>
                  <a:srgbClr val="0070C0"/>
                </a:solidFill>
              </a:rPr>
              <a:t>In case of limited by guarantee this clause is only presented if company has share capital. And this clause will clearly state the amount each subscriber is willing to contribute towards the assets of the company. </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Subscription Clause </a:t>
            </a:r>
            <a:endParaRPr lang="en-US" dirty="0"/>
          </a:p>
        </p:txBody>
      </p:sp>
      <p:sp>
        <p:nvSpPr>
          <p:cNvPr id="3" name="Content Placeholder 2"/>
          <p:cNvSpPr>
            <a:spLocks noGrp="1"/>
          </p:cNvSpPr>
          <p:nvPr>
            <p:ph idx="1"/>
          </p:nvPr>
        </p:nvSpPr>
        <p:spPr/>
        <p:txBody>
          <a:bodyPr>
            <a:normAutofit/>
          </a:bodyPr>
          <a:lstStyle/>
          <a:p>
            <a:pPr algn="just">
              <a:buNone/>
            </a:pPr>
            <a:r>
              <a:rPr lang="en-US" dirty="0" smtClean="0"/>
              <a:t>In which all subscribers of memorandum shall state their 1. </a:t>
            </a:r>
            <a:r>
              <a:rPr lang="en-US" dirty="0" smtClean="0">
                <a:solidFill>
                  <a:srgbClr val="FF0000"/>
                </a:solidFill>
              </a:rPr>
              <a:t>names,</a:t>
            </a:r>
            <a:r>
              <a:rPr lang="en-US" dirty="0" smtClean="0"/>
              <a:t> 2.  </a:t>
            </a:r>
            <a:r>
              <a:rPr lang="en-US" dirty="0" smtClean="0">
                <a:solidFill>
                  <a:srgbClr val="FF0000"/>
                </a:solidFill>
              </a:rPr>
              <a:t>address, </a:t>
            </a:r>
            <a:r>
              <a:rPr lang="en-US" dirty="0" smtClean="0"/>
              <a:t>3. </a:t>
            </a:r>
            <a:r>
              <a:rPr lang="en-US" dirty="0" smtClean="0">
                <a:solidFill>
                  <a:srgbClr val="FF0000"/>
                </a:solidFill>
              </a:rPr>
              <a:t>description of shares and </a:t>
            </a:r>
            <a:r>
              <a:rPr lang="en-US" dirty="0" smtClean="0"/>
              <a:t>4. </a:t>
            </a:r>
            <a:r>
              <a:rPr lang="en-US" dirty="0" smtClean="0">
                <a:solidFill>
                  <a:srgbClr val="FF0000"/>
                </a:solidFill>
              </a:rPr>
              <a:t>number of shares </a:t>
            </a:r>
            <a:r>
              <a:rPr lang="en-US" dirty="0" smtClean="0"/>
              <a:t>in the following manner. </a:t>
            </a:r>
          </a:p>
          <a:p>
            <a:pPr algn="just">
              <a:buNone/>
            </a:pPr>
            <a:r>
              <a:rPr lang="en-US" dirty="0" smtClean="0"/>
              <a:t>“ </a:t>
            </a:r>
            <a:r>
              <a:rPr lang="en-US" sz="2000" i="1" dirty="0" smtClean="0"/>
              <a:t>We several persons whose names and addresses are subscribed are desirous of being formed into a company in pursuance of this memorandum of association and we respectively agree to take the number of shares in the capital of the company set opposite our respective names” </a:t>
            </a:r>
            <a:endParaRPr lang="en-US" i="1" dirty="0" smtClean="0"/>
          </a:p>
          <a:p>
            <a:pPr>
              <a:buNone/>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Requirements of Memorandum</a:t>
            </a:r>
            <a:endParaRPr lang="en-US" dirty="0"/>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rabicPeriod"/>
            </a:pPr>
            <a:r>
              <a:rPr lang="en-US" dirty="0" smtClean="0"/>
              <a:t>Printed </a:t>
            </a:r>
          </a:p>
          <a:p>
            <a:pPr marL="514350" indent="-514350">
              <a:buFont typeface="+mj-lt"/>
              <a:buAutoNum type="arabicPeriod"/>
            </a:pPr>
            <a:r>
              <a:rPr lang="en-US" dirty="0" smtClean="0"/>
              <a:t>Division in numbered  paragraphs </a:t>
            </a:r>
          </a:p>
          <a:p>
            <a:pPr marL="514350" indent="-514350">
              <a:buFont typeface="+mj-lt"/>
              <a:buAutoNum type="arabicPeriod"/>
            </a:pPr>
            <a:r>
              <a:rPr lang="en-US" dirty="0" smtClean="0"/>
              <a:t>Signed by members in presence of at least one member</a:t>
            </a:r>
          </a:p>
          <a:p>
            <a:pPr marL="514350" indent="-514350">
              <a:buFont typeface="+mj-lt"/>
              <a:buAutoNum type="arabicPeriod"/>
            </a:pPr>
            <a:r>
              <a:rPr lang="en-US" dirty="0" smtClean="0"/>
              <a:t>All signatures must be attested by the witness</a:t>
            </a:r>
          </a:p>
          <a:p>
            <a:pPr marL="514350" indent="-514350">
              <a:buFont typeface="+mj-lt"/>
              <a:buAutoNum type="arabicPeriod"/>
            </a:pPr>
            <a:r>
              <a:rPr lang="en-US" dirty="0" smtClean="0"/>
              <a:t>All members shall state the address, description and occupation </a:t>
            </a:r>
          </a:p>
          <a:p>
            <a:pPr marL="514350" indent="-514350">
              <a:buFont typeface="+mj-lt"/>
              <a:buAutoNum type="arabicPeriod"/>
            </a:pPr>
            <a:r>
              <a:rPr lang="en-US" dirty="0" smtClean="0"/>
              <a:t>Same will be mentioned by the witness </a:t>
            </a:r>
          </a:p>
          <a:p>
            <a:pPr marL="514350" indent="-514350">
              <a:buFont typeface="+mj-lt"/>
              <a:buAutoNum type="arabicPeriod"/>
            </a:pPr>
            <a:r>
              <a:rPr lang="en-US" dirty="0" smtClean="0"/>
              <a:t>Memorandum must be stamped according to Stamp Act. </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Signing and Attestation of Memorandum</a:t>
            </a:r>
            <a:endParaRPr lang="en-US" dirty="0"/>
          </a:p>
        </p:txBody>
      </p:sp>
      <p:sp>
        <p:nvSpPr>
          <p:cNvPr id="3" name="Content Placeholder 2"/>
          <p:cNvSpPr>
            <a:spLocks noGrp="1"/>
          </p:cNvSpPr>
          <p:nvPr>
            <p:ph idx="1"/>
          </p:nvPr>
        </p:nvSpPr>
        <p:spPr/>
        <p:txBody>
          <a:bodyPr/>
          <a:lstStyle/>
          <a:p>
            <a:r>
              <a:rPr lang="en-US" sz="2400" dirty="0" smtClean="0"/>
              <a:t>Under law any person whether man or woman, Pakistani or Foreigner, married or unmarried, Company or living person and any agent of the person can attest and sign as subscriber. But add the following with signature. </a:t>
            </a:r>
          </a:p>
          <a:p>
            <a:pPr>
              <a:buNone/>
            </a:pPr>
            <a:endParaRPr lang="en-US" sz="2400" dirty="0" smtClean="0"/>
          </a:p>
          <a:p>
            <a:pPr marL="457200" indent="-457200">
              <a:buAutoNum type="arabicPeriod"/>
            </a:pPr>
            <a:r>
              <a:rPr lang="en-US" sz="2400" b="1" i="1" dirty="0" smtClean="0"/>
              <a:t>Name 					2. Father Name , </a:t>
            </a:r>
          </a:p>
          <a:p>
            <a:pPr marL="457200" indent="-457200">
              <a:buNone/>
            </a:pPr>
            <a:r>
              <a:rPr lang="en-US" sz="2400" b="1" i="1" dirty="0" smtClean="0"/>
              <a:t>3. husband name [If any]			4. Address, </a:t>
            </a:r>
          </a:p>
          <a:p>
            <a:pPr marL="457200" indent="-457200">
              <a:buNone/>
            </a:pPr>
            <a:r>
              <a:rPr lang="en-US" sz="2400" b="1" i="1" dirty="0" smtClean="0"/>
              <a:t>5. Origin of Nationality  and 			6. occupation </a:t>
            </a:r>
          </a:p>
          <a:p>
            <a:pPr>
              <a:buNone/>
            </a:pPr>
            <a:endParaRPr lang="en-US"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Registration of Memorandum </a:t>
            </a:r>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Pre- Incorporation Contracts </a:t>
            </a:r>
            <a:endParaRPr lang="en-US"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pPr algn="just"/>
            <a:r>
              <a:rPr lang="en-US" dirty="0" smtClean="0">
                <a:solidFill>
                  <a:srgbClr val="00B0F0"/>
                </a:solidFill>
              </a:rPr>
              <a:t>Contractual powers are restricted to memorandum </a:t>
            </a:r>
          </a:p>
          <a:p>
            <a:pPr algn="just"/>
            <a:r>
              <a:rPr lang="en-US" dirty="0" smtClean="0">
                <a:solidFill>
                  <a:srgbClr val="00B050"/>
                </a:solidFill>
              </a:rPr>
              <a:t>Void activity cannot be ratified in AGM</a:t>
            </a:r>
          </a:p>
          <a:p>
            <a:pPr algn="just"/>
            <a:r>
              <a:rPr lang="en-US" dirty="0" smtClean="0">
                <a:solidFill>
                  <a:srgbClr val="00B0F0"/>
                </a:solidFill>
              </a:rPr>
              <a:t>Agreement by directors of company for void activity directors are personally liable if company cannot approve it. </a:t>
            </a:r>
          </a:p>
          <a:p>
            <a:pPr algn="just"/>
            <a:r>
              <a:rPr lang="en-US" dirty="0" smtClean="0">
                <a:solidFill>
                  <a:srgbClr val="00B050"/>
                </a:solidFill>
              </a:rPr>
              <a:t>Agreement between directors shall not approve if it is </a:t>
            </a:r>
            <a:r>
              <a:rPr lang="en-US" i="1" dirty="0" smtClean="0">
                <a:solidFill>
                  <a:srgbClr val="00B050"/>
                </a:solidFill>
              </a:rPr>
              <a:t>ultra vires </a:t>
            </a:r>
            <a:r>
              <a:rPr lang="en-US" dirty="0" smtClean="0">
                <a:solidFill>
                  <a:srgbClr val="00B050"/>
                </a:solidFill>
              </a:rPr>
              <a:t>the company </a:t>
            </a:r>
          </a:p>
          <a:p>
            <a:pPr algn="just"/>
            <a:r>
              <a:rPr lang="en-US" dirty="0" smtClean="0">
                <a:solidFill>
                  <a:srgbClr val="00B0F0"/>
                </a:solidFill>
              </a:rPr>
              <a:t>Directors cannot contract with the company to assert a right to be appointed on specific designation</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Pre-Incorporation Contracts </a:t>
            </a:r>
            <a:endParaRPr lang="en-US" dirty="0"/>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q"/>
            </a:pPr>
            <a:r>
              <a:rPr lang="en-US" dirty="0" smtClean="0"/>
              <a:t>Law allows </a:t>
            </a:r>
            <a:r>
              <a:rPr lang="en-US" dirty="0" smtClean="0">
                <a:solidFill>
                  <a:srgbClr val="FF0000"/>
                </a:solidFill>
              </a:rPr>
              <a:t>private persons </a:t>
            </a:r>
            <a:r>
              <a:rPr lang="en-US" dirty="0" smtClean="0"/>
              <a:t>to contract between them on </a:t>
            </a:r>
            <a:r>
              <a:rPr lang="en-US" dirty="0" smtClean="0">
                <a:solidFill>
                  <a:srgbClr val="FF0000"/>
                </a:solidFill>
              </a:rPr>
              <a:t>behalf of company </a:t>
            </a:r>
            <a:r>
              <a:rPr lang="en-US" dirty="0" smtClean="0"/>
              <a:t>either written or oral.</a:t>
            </a:r>
          </a:p>
          <a:p>
            <a:pPr>
              <a:buFont typeface="Wingdings" pitchFamily="2" charset="2"/>
              <a:buChar char="q"/>
            </a:pPr>
            <a:r>
              <a:rPr lang="en-US" dirty="0" smtClean="0"/>
              <a:t>But a </a:t>
            </a:r>
            <a:r>
              <a:rPr lang="en-US" dirty="0" smtClean="0">
                <a:solidFill>
                  <a:srgbClr val="FF0000"/>
                </a:solidFill>
              </a:rPr>
              <a:t>person</a:t>
            </a:r>
            <a:r>
              <a:rPr lang="en-US" dirty="0" smtClean="0"/>
              <a:t> who will contract must be </a:t>
            </a:r>
            <a:r>
              <a:rPr lang="en-US" dirty="0" smtClean="0">
                <a:solidFill>
                  <a:srgbClr val="FF0000"/>
                </a:solidFill>
              </a:rPr>
              <a:t>under the authority of the company. </a:t>
            </a:r>
          </a:p>
          <a:p>
            <a:pPr>
              <a:buFont typeface="Wingdings" pitchFamily="2" charset="2"/>
              <a:buChar char="q"/>
            </a:pPr>
            <a:r>
              <a:rPr lang="en-US" dirty="0" smtClean="0"/>
              <a:t>However all contracts made by private persons on behalf of company does </a:t>
            </a:r>
            <a:r>
              <a:rPr lang="en-US" dirty="0" smtClean="0">
                <a:solidFill>
                  <a:srgbClr val="FF0000"/>
                </a:solidFill>
              </a:rPr>
              <a:t>not</a:t>
            </a:r>
            <a:r>
              <a:rPr lang="en-US" dirty="0" smtClean="0"/>
              <a:t> fall in the </a:t>
            </a:r>
            <a:r>
              <a:rPr lang="en-US" dirty="0" smtClean="0">
                <a:solidFill>
                  <a:srgbClr val="FF0000"/>
                </a:solidFill>
              </a:rPr>
              <a:t>liability of company</a:t>
            </a:r>
            <a:r>
              <a:rPr lang="en-US" dirty="0" smtClean="0"/>
              <a:t> and company even not bound to approve it </a:t>
            </a:r>
            <a:r>
              <a:rPr lang="en-US" dirty="0" smtClean="0">
                <a:solidFill>
                  <a:srgbClr val="FF0000"/>
                </a:solidFill>
              </a:rPr>
              <a:t>even after incorporation. </a:t>
            </a:r>
          </a:p>
          <a:p>
            <a:pPr>
              <a:buFont typeface="Wingdings" pitchFamily="2" charset="2"/>
              <a:buChar char="q"/>
            </a:pPr>
            <a:r>
              <a:rPr lang="en-US" dirty="0" smtClean="0"/>
              <a:t>A company can agreement with its managers before incorporation but specific powers defined in law cannot be designated to the managers simply by making a contract.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Contracts for shares </a:t>
            </a:r>
            <a:endParaRPr lang="en-US" dirty="0">
              <a:solidFill>
                <a:srgbClr val="FF0000"/>
              </a:solidFill>
            </a:endParaRPr>
          </a:p>
        </p:txBody>
      </p:sp>
      <p:sp>
        <p:nvSpPr>
          <p:cNvPr id="3" name="Content Placeholder 2"/>
          <p:cNvSpPr>
            <a:spLocks noGrp="1"/>
          </p:cNvSpPr>
          <p:nvPr>
            <p:ph idx="1"/>
          </p:nvPr>
        </p:nvSpPr>
        <p:spPr>
          <a:xfrm>
            <a:off x="457200" y="1219200"/>
            <a:ext cx="8229600" cy="4906963"/>
          </a:xfrm>
        </p:spPr>
        <p:txBody>
          <a:bodyPr>
            <a:noAutofit/>
          </a:bodyPr>
          <a:lstStyle/>
          <a:p>
            <a:pPr algn="just"/>
            <a:r>
              <a:rPr lang="en-US" sz="2400" dirty="0" smtClean="0">
                <a:solidFill>
                  <a:srgbClr val="0070C0"/>
                </a:solidFill>
              </a:rPr>
              <a:t>A company can contract issuance of shares before incorporation but all the details shall be provided to the registrar. </a:t>
            </a:r>
          </a:p>
          <a:p>
            <a:pPr algn="just"/>
            <a:r>
              <a:rPr lang="en-US" sz="2400" dirty="0" smtClean="0">
                <a:solidFill>
                  <a:srgbClr val="00B050"/>
                </a:solidFill>
              </a:rPr>
              <a:t>If company is making contract after incorporation, contract shall have stamp of the company. </a:t>
            </a:r>
          </a:p>
          <a:p>
            <a:pPr algn="just"/>
            <a:r>
              <a:rPr lang="en-US" sz="2400" dirty="0" smtClean="0">
                <a:solidFill>
                  <a:srgbClr val="00B0F0"/>
                </a:solidFill>
              </a:rPr>
              <a:t>If company has issued shares and providing information to registrar after issuance than all details must be provided in the manner as if it was a contract. [with in 30 days of allotment] </a:t>
            </a:r>
          </a:p>
          <a:p>
            <a:pPr algn="just"/>
            <a:r>
              <a:rPr lang="en-US" sz="2400" dirty="0" smtClean="0">
                <a:solidFill>
                  <a:srgbClr val="00B050"/>
                </a:solidFill>
              </a:rPr>
              <a:t>Underwriting contract is permissible before incorporation. </a:t>
            </a:r>
          </a:p>
          <a:p>
            <a:pPr algn="just"/>
            <a:r>
              <a:rPr lang="en-US" sz="2400" dirty="0" smtClean="0">
                <a:solidFill>
                  <a:srgbClr val="00B050"/>
                </a:solidFill>
              </a:rPr>
              <a:t>If the underwriting contract is with third person in case of breach company has right to demand for damages. </a:t>
            </a:r>
          </a:p>
          <a:p>
            <a:pPr algn="just"/>
            <a:r>
              <a:rPr lang="en-US" sz="2400" dirty="0" smtClean="0">
                <a:solidFill>
                  <a:srgbClr val="00B0F0"/>
                </a:solidFill>
              </a:rPr>
              <a:t>But if the contract is between promoters company cannot claim any damages in case of breach of contract.  </a:t>
            </a:r>
            <a:endParaRPr lang="en-US" sz="2400" dirty="0">
              <a:solidFill>
                <a:srgbClr val="00B0F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Contract for shares </a:t>
            </a:r>
            <a:endParaRPr lang="en-US" dirty="0"/>
          </a:p>
        </p:txBody>
      </p:sp>
      <p:sp>
        <p:nvSpPr>
          <p:cNvPr id="3" name="Content Placeholder 2"/>
          <p:cNvSpPr>
            <a:spLocks noGrp="1"/>
          </p:cNvSpPr>
          <p:nvPr>
            <p:ph idx="1"/>
          </p:nvPr>
        </p:nvSpPr>
        <p:spPr/>
        <p:txBody>
          <a:bodyPr>
            <a:normAutofit lnSpcReduction="10000"/>
          </a:bodyPr>
          <a:lstStyle/>
          <a:p>
            <a:r>
              <a:rPr lang="en-US" dirty="0" smtClean="0"/>
              <a:t>If contract was made on the basis of misrepresentation</a:t>
            </a:r>
            <a:r>
              <a:rPr lang="en-US" dirty="0" smtClean="0">
                <a:solidFill>
                  <a:srgbClr val="FF0000"/>
                </a:solidFill>
              </a:rPr>
              <a:t>[Either innocently of fraudulently]  </a:t>
            </a:r>
            <a:r>
              <a:rPr lang="en-US" dirty="0" smtClean="0"/>
              <a:t>it shall be voidable,, but valid till repudiation. </a:t>
            </a:r>
          </a:p>
          <a:p>
            <a:r>
              <a:rPr lang="en-US" dirty="0" smtClean="0"/>
              <a:t>But upon repudiation it shall be void. </a:t>
            </a:r>
          </a:p>
          <a:p>
            <a:endParaRPr lang="en-US" dirty="0" smtClean="0"/>
          </a:p>
          <a:p>
            <a:r>
              <a:rPr lang="en-US" dirty="0" smtClean="0"/>
              <a:t>Note: There must be irrefutable evidence that there was material misrepresentation and normally the evidence is Prospectus.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Contract to appoint CEO or directors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Company can contract if director or any other person is interested for the post of chief executive </a:t>
            </a:r>
          </a:p>
          <a:p>
            <a:pPr marL="514350" indent="-514350">
              <a:buFont typeface="+mj-lt"/>
              <a:buAutoNum type="arabicPeriod"/>
            </a:pPr>
            <a:r>
              <a:rPr lang="en-US" sz="2000" dirty="0" smtClean="0">
                <a:solidFill>
                  <a:srgbClr val="FF0000"/>
                </a:solidFill>
              </a:rPr>
              <a:t>Company shall make out an abstract of terms of appointment </a:t>
            </a:r>
          </a:p>
          <a:p>
            <a:pPr marL="514350" indent="-514350">
              <a:buFont typeface="+mj-lt"/>
              <a:buAutoNum type="arabicPeriod"/>
            </a:pPr>
            <a:r>
              <a:rPr lang="en-US" sz="2000" dirty="0" smtClean="0">
                <a:solidFill>
                  <a:srgbClr val="FF0000"/>
                </a:solidFill>
              </a:rPr>
              <a:t>Memorandum clearly specify the nature of interest of the director </a:t>
            </a:r>
          </a:p>
          <a:p>
            <a:pPr marL="514350" indent="-514350"/>
            <a:r>
              <a:rPr lang="en-US" dirty="0" smtClean="0"/>
              <a:t>Attach the aforesaid abstract and memorandum to the report required to be submitted before commencement of business. </a:t>
            </a:r>
          </a:p>
          <a:p>
            <a:pPr marL="514350" indent="-514350"/>
            <a:r>
              <a:rPr lang="en-US" dirty="0" smtClean="0"/>
              <a:t>Send the above abstract and memorandum to the every member of company within 21 days after contract.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Register of contracts for appointment of directors </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2800" dirty="0" smtClean="0"/>
              <a:t>Date of contract </a:t>
            </a:r>
          </a:p>
          <a:p>
            <a:pPr marL="514350" indent="-514350">
              <a:buFont typeface="+mj-lt"/>
              <a:buAutoNum type="arabicPeriod"/>
            </a:pPr>
            <a:r>
              <a:rPr lang="en-US" sz="2800" dirty="0" smtClean="0"/>
              <a:t>Names of the parties of the contract </a:t>
            </a:r>
          </a:p>
          <a:p>
            <a:pPr marL="514350" indent="-514350">
              <a:buFont typeface="+mj-lt"/>
              <a:buAutoNum type="arabicPeriod"/>
            </a:pPr>
            <a:r>
              <a:rPr lang="en-US" sz="2800" dirty="0" smtClean="0"/>
              <a:t>Principal terms and conditions</a:t>
            </a:r>
          </a:p>
          <a:p>
            <a:pPr marL="514350" indent="-514350">
              <a:buFont typeface="+mj-lt"/>
              <a:buAutoNum type="arabicPeriod"/>
            </a:pPr>
            <a:r>
              <a:rPr lang="en-US" sz="2800" dirty="0" smtClean="0"/>
              <a:t>Date on it was placed before directors/Members </a:t>
            </a:r>
          </a:p>
          <a:p>
            <a:pPr marL="514350" indent="-514350">
              <a:buFont typeface="+mj-lt"/>
              <a:buAutoNum type="arabicPeriod"/>
            </a:pPr>
            <a:r>
              <a:rPr lang="en-US" sz="2800" dirty="0" smtClean="0"/>
              <a:t>Names of directors voting for or against </a:t>
            </a:r>
          </a:p>
          <a:p>
            <a:pPr marL="514350" indent="-514350">
              <a:buFont typeface="+mj-lt"/>
              <a:buAutoNum type="arabicPeriod"/>
            </a:pPr>
            <a:r>
              <a:rPr lang="en-US" sz="2800" dirty="0" smtClean="0"/>
              <a:t>Name of all interested directors</a:t>
            </a:r>
          </a:p>
          <a:p>
            <a:pPr marL="514350" indent="-514350">
              <a:buNone/>
            </a:pPr>
            <a:r>
              <a:rPr lang="en-US" sz="2800" dirty="0" smtClean="0">
                <a:solidFill>
                  <a:srgbClr val="FF0000"/>
                </a:solidFill>
              </a:rPr>
              <a:t>Note: </a:t>
            </a:r>
            <a:r>
              <a:rPr lang="en-US" sz="2800" dirty="0" smtClean="0">
                <a:solidFill>
                  <a:srgbClr val="0070C0"/>
                </a:solidFill>
              </a:rPr>
              <a:t>if the interested director is being reelected and present in the meeting he/she is not allowed to vote, and if vote this vote shall not be counted</a:t>
            </a:r>
            <a:r>
              <a:rPr lang="en-US" sz="2800" dirty="0" smtClean="0"/>
              <a:t>. </a:t>
            </a:r>
            <a:endParaRPr lang="en-US" sz="2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Preliminary Contracts </a:t>
            </a:r>
            <a:endParaRPr lang="en-US" dirty="0"/>
          </a:p>
        </p:txBody>
      </p:sp>
      <p:sp>
        <p:nvSpPr>
          <p:cNvPr id="3" name="Content Placeholder 2"/>
          <p:cNvSpPr>
            <a:spLocks noGrp="1"/>
          </p:cNvSpPr>
          <p:nvPr>
            <p:ph idx="1"/>
          </p:nvPr>
        </p:nvSpPr>
        <p:spPr>
          <a:xfrm>
            <a:off x="457200" y="1371600"/>
            <a:ext cx="8229600" cy="4754563"/>
          </a:xfrm>
        </p:spPr>
        <p:txBody>
          <a:bodyPr>
            <a:normAutofit fontScale="85000" lnSpcReduction="20000"/>
          </a:bodyPr>
          <a:lstStyle/>
          <a:p>
            <a:r>
              <a:rPr lang="en-US" dirty="0" smtClean="0"/>
              <a:t>Contract of lease is not binding on the company if it is before incorporation, and it is voidable from any party. And persons are personally liable for breach. </a:t>
            </a:r>
          </a:p>
          <a:p>
            <a:r>
              <a:rPr lang="en-US" dirty="0" smtClean="0"/>
              <a:t>Agreements after incorporation but before commencement of business are only provisional until company get certificate to commence business. </a:t>
            </a:r>
          </a:p>
          <a:p>
            <a:r>
              <a:rPr lang="en-US" dirty="0" smtClean="0"/>
              <a:t>In case company windup before commencement of business no one can claim against provisional contracts. </a:t>
            </a:r>
          </a:p>
          <a:p>
            <a:r>
              <a:rPr lang="en-US" dirty="0" smtClean="0"/>
              <a:t>On liquidation all contracts shall not be cancelled and must be entertained if not other party can claim for damages. </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Memorandum of Association </a:t>
            </a:r>
            <a:endParaRPr lang="en-US" dirty="0">
              <a:solidFill>
                <a:srgbClr val="FF0000"/>
              </a:solidFill>
            </a:endParaRPr>
          </a:p>
        </p:txBody>
      </p:sp>
      <p:sp>
        <p:nvSpPr>
          <p:cNvPr id="3" name="Content Placeholder 2"/>
          <p:cNvSpPr>
            <a:spLocks noGrp="1"/>
          </p:cNvSpPr>
          <p:nvPr>
            <p:ph idx="1"/>
          </p:nvPr>
        </p:nvSpPr>
        <p:spPr>
          <a:xfrm>
            <a:off x="457200" y="1219200"/>
            <a:ext cx="8229600" cy="5181600"/>
          </a:xfrm>
        </p:spPr>
        <p:txBody>
          <a:bodyPr>
            <a:normAutofit fontScale="77500" lnSpcReduction="20000"/>
          </a:bodyPr>
          <a:lstStyle/>
          <a:p>
            <a:pPr>
              <a:buNone/>
            </a:pPr>
            <a:r>
              <a:rPr lang="en-US" dirty="0" smtClean="0">
                <a:solidFill>
                  <a:srgbClr val="7030A0"/>
                </a:solidFill>
              </a:rPr>
              <a:t>General Rules:</a:t>
            </a:r>
          </a:p>
          <a:p>
            <a:pPr marL="514350" indent="-514350">
              <a:buFont typeface="+mj-lt"/>
              <a:buAutoNum type="arabicPeriod"/>
            </a:pPr>
            <a:r>
              <a:rPr lang="en-US" dirty="0" smtClean="0">
                <a:solidFill>
                  <a:srgbClr val="00B050"/>
                </a:solidFill>
              </a:rPr>
              <a:t>All the members who are subscribers of memorandum are required to take </a:t>
            </a:r>
            <a:r>
              <a:rPr lang="en-US" dirty="0" smtClean="0">
                <a:solidFill>
                  <a:srgbClr val="FF0000"/>
                </a:solidFill>
              </a:rPr>
              <a:t>at least one share.</a:t>
            </a:r>
          </a:p>
          <a:p>
            <a:pPr marL="514350" indent="-514350">
              <a:buFont typeface="+mj-lt"/>
              <a:buAutoNum type="arabicPeriod"/>
            </a:pPr>
            <a:r>
              <a:rPr lang="en-US" dirty="0" smtClean="0">
                <a:solidFill>
                  <a:srgbClr val="0070C0"/>
                </a:solidFill>
              </a:rPr>
              <a:t>A limited company become the member of another limited company if memorandum and article allows</a:t>
            </a:r>
          </a:p>
          <a:p>
            <a:pPr marL="514350" indent="-514350">
              <a:buFont typeface="+mj-lt"/>
              <a:buAutoNum type="arabicPeriod"/>
            </a:pPr>
            <a:r>
              <a:rPr lang="en-US" dirty="0" smtClean="0">
                <a:solidFill>
                  <a:srgbClr val="00B050"/>
                </a:solidFill>
              </a:rPr>
              <a:t>Subscribers to memorandum </a:t>
            </a:r>
            <a:r>
              <a:rPr lang="en-US" dirty="0" smtClean="0">
                <a:solidFill>
                  <a:srgbClr val="FF0000"/>
                </a:solidFill>
              </a:rPr>
              <a:t>can be all foreigners </a:t>
            </a:r>
            <a:r>
              <a:rPr lang="en-US" dirty="0" smtClean="0">
                <a:solidFill>
                  <a:srgbClr val="00B050"/>
                </a:solidFill>
              </a:rPr>
              <a:t>and non-resident. </a:t>
            </a:r>
          </a:p>
          <a:p>
            <a:pPr marL="514350" indent="-514350">
              <a:buFont typeface="+mj-lt"/>
              <a:buAutoNum type="arabicPeriod"/>
            </a:pPr>
            <a:r>
              <a:rPr lang="en-US" dirty="0" smtClean="0">
                <a:solidFill>
                  <a:srgbClr val="0070C0"/>
                </a:solidFill>
              </a:rPr>
              <a:t>Company formed under Pakistani law shall be Pakistani company even if all subscribers to the memorandum are foreigners. Vice versa </a:t>
            </a:r>
          </a:p>
          <a:p>
            <a:pPr marL="514350" indent="-514350">
              <a:buFont typeface="+mj-lt"/>
              <a:buAutoNum type="arabicPeriod"/>
            </a:pPr>
            <a:r>
              <a:rPr lang="en-US" dirty="0" smtClean="0">
                <a:solidFill>
                  <a:srgbClr val="00B050"/>
                </a:solidFill>
              </a:rPr>
              <a:t>A company cannot be formed or work with in Pakistan  for the purpose which is prohibited in general law.</a:t>
            </a:r>
          </a:p>
          <a:p>
            <a:pPr marL="514350" indent="-514350">
              <a:buFont typeface="+mj-lt"/>
              <a:buAutoNum type="arabicPeriod"/>
            </a:pPr>
            <a:r>
              <a:rPr lang="en-US" dirty="0" smtClean="0">
                <a:solidFill>
                  <a:srgbClr val="0070C0"/>
                </a:solidFill>
              </a:rPr>
              <a:t>Liability of members is defined only in memorandum and article  can not limit any liability which is not limited in memorandum.  </a:t>
            </a:r>
          </a:p>
          <a:p>
            <a:pPr>
              <a:buNone/>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219</TotalTime>
  <Words>1192</Words>
  <Application>Microsoft Office PowerPoint</Application>
  <PresentationFormat>On-screen Show (4:3)</PresentationFormat>
  <Paragraphs>98</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Company Law </vt:lpstr>
      <vt:lpstr>Pre- Incorporation Contracts </vt:lpstr>
      <vt:lpstr> Pre-Incorporation Contracts </vt:lpstr>
      <vt:lpstr>Contracts for shares </vt:lpstr>
      <vt:lpstr>Contract for shares </vt:lpstr>
      <vt:lpstr>Contract to appoint CEO or directors </vt:lpstr>
      <vt:lpstr>Register of contracts for appointment of directors </vt:lpstr>
      <vt:lpstr>Preliminary Contracts </vt:lpstr>
      <vt:lpstr>Memorandum of Association </vt:lpstr>
      <vt:lpstr>What is Memorandum </vt:lpstr>
      <vt:lpstr>Clauses of Memorandum </vt:lpstr>
      <vt:lpstr>Name Clause:</vt:lpstr>
      <vt:lpstr>.</vt:lpstr>
      <vt:lpstr>Subscription Clause </vt:lpstr>
      <vt:lpstr>Requirements of Memorandum</vt:lpstr>
      <vt:lpstr>Signing and Attestation of Memorandum</vt:lpstr>
      <vt:lpstr>Registration of Memorandum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Company Law </dc:title>
  <dc:creator>HTC</dc:creator>
  <cp:lastModifiedBy>HTC</cp:lastModifiedBy>
  <cp:revision>26</cp:revision>
  <dcterms:created xsi:type="dcterms:W3CDTF">2006-08-16T00:00:00Z</dcterms:created>
  <dcterms:modified xsi:type="dcterms:W3CDTF">2020-03-13T05:42:50Z</dcterms:modified>
</cp:coreProperties>
</file>