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99C72-3865-4A02-B471-1BD93C23BE7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1B563-EDF0-48AB-AE4A-7AF759D25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3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1B563-EDF0-48AB-AE4A-7AF759D254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3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1B563-EDF0-48AB-AE4A-7AF759D254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09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25" dirty="0"/>
              <a:t>jahangirabad </a:t>
            </a:r>
            <a:r>
              <a:rPr spc="-15" dirty="0"/>
              <a:t>institute </a:t>
            </a:r>
            <a:r>
              <a:rPr spc="-10" dirty="0"/>
              <a:t>of</a:t>
            </a:r>
            <a:r>
              <a:rPr spc="50" dirty="0"/>
              <a:t> </a:t>
            </a:r>
            <a:r>
              <a:rPr spc="-5" dirty="0"/>
              <a:t>technology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 spc="-105" smtClean="0"/>
              <a:t>12/31/2016</a:t>
            </a:r>
            <a:endParaRPr spc="-10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Georgia"/>
                <a:cs typeface="Georgia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90" dirty="0"/>
              <a:t>‹#›</a:t>
            </a:fld>
            <a:endParaRPr spc="-9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25" dirty="0"/>
              <a:t>jahangirabad </a:t>
            </a:r>
            <a:r>
              <a:rPr spc="-15" dirty="0"/>
              <a:t>institute </a:t>
            </a:r>
            <a:r>
              <a:rPr spc="-10" dirty="0"/>
              <a:t>of</a:t>
            </a:r>
            <a:r>
              <a:rPr spc="50" dirty="0"/>
              <a:t> </a:t>
            </a:r>
            <a:r>
              <a:rPr spc="-5" dirty="0"/>
              <a:t>technology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 spc="-105" smtClean="0"/>
              <a:t>12/31/2016</a:t>
            </a:r>
            <a:endParaRPr spc="-10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Georgia"/>
                <a:cs typeface="Georgia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90" dirty="0"/>
              <a:t>‹#›</a:t>
            </a:fld>
            <a:endParaRPr spc="-9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25" dirty="0"/>
              <a:t>jahangirabad </a:t>
            </a:r>
            <a:r>
              <a:rPr spc="-15" dirty="0"/>
              <a:t>institute </a:t>
            </a:r>
            <a:r>
              <a:rPr spc="-10" dirty="0"/>
              <a:t>of</a:t>
            </a:r>
            <a:r>
              <a:rPr spc="50" dirty="0"/>
              <a:t> </a:t>
            </a:r>
            <a:r>
              <a:rPr spc="-5" dirty="0"/>
              <a:t>technology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 spc="-105" smtClean="0"/>
              <a:t>12/31/2016</a:t>
            </a:r>
            <a:endParaRPr spc="-105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Georgia"/>
                <a:cs typeface="Georgia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90" dirty="0"/>
              <a:t>‹#›</a:t>
            </a:fld>
            <a:endParaRPr spc="-9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25" dirty="0"/>
              <a:t>jahangirabad </a:t>
            </a:r>
            <a:r>
              <a:rPr spc="-15" dirty="0"/>
              <a:t>institute </a:t>
            </a:r>
            <a:r>
              <a:rPr spc="-10" dirty="0"/>
              <a:t>of</a:t>
            </a:r>
            <a:r>
              <a:rPr spc="50" dirty="0"/>
              <a:t> </a:t>
            </a:r>
            <a:r>
              <a:rPr spc="-5" dirty="0"/>
              <a:t>technology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 spc="-105" smtClean="0"/>
              <a:t>12/31/2016</a:t>
            </a:r>
            <a:endParaRPr spc="-105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Georgia"/>
                <a:cs typeface="Georgia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90" dirty="0"/>
              <a:t>‹#›</a:t>
            </a:fld>
            <a:endParaRPr spc="-9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25" dirty="0"/>
              <a:t>jahangirabad </a:t>
            </a:r>
            <a:r>
              <a:rPr spc="-15" dirty="0"/>
              <a:t>institute </a:t>
            </a:r>
            <a:r>
              <a:rPr spc="-10" dirty="0"/>
              <a:t>of</a:t>
            </a:r>
            <a:r>
              <a:rPr spc="50" dirty="0"/>
              <a:t> </a:t>
            </a:r>
            <a:r>
              <a:rPr spc="-5" dirty="0"/>
              <a:t>technology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 spc="-105" smtClean="0"/>
              <a:t>12/31/2016</a:t>
            </a:r>
            <a:endParaRPr spc="-105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Georgia"/>
                <a:cs typeface="Georgia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90" dirty="0"/>
              <a:t>‹#›</a:t>
            </a:fld>
            <a:endParaRPr spc="-9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11120" y="799846"/>
            <a:ext cx="281114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3240" y="1242106"/>
            <a:ext cx="8021955" cy="3021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38042" y="6555895"/>
            <a:ext cx="241046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45C75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25" dirty="0"/>
              <a:t>jahangirabad </a:t>
            </a:r>
            <a:r>
              <a:rPr spc="-15" dirty="0"/>
              <a:t>institute </a:t>
            </a:r>
            <a:r>
              <a:rPr spc="-10" dirty="0"/>
              <a:t>of</a:t>
            </a:r>
            <a:r>
              <a:rPr spc="50" dirty="0"/>
              <a:t> </a:t>
            </a:r>
            <a:r>
              <a:rPr spc="-5" dirty="0"/>
              <a:t>technology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44500" y="6555895"/>
            <a:ext cx="67246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45C75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 spc="-105" smtClean="0"/>
              <a:t>12/31/2016</a:t>
            </a:r>
            <a:endParaRPr spc="-10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94521" y="6555895"/>
            <a:ext cx="23240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45C75"/>
                </a:solidFill>
                <a:latin typeface="Georgia"/>
                <a:cs typeface="Georgia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90" dirty="0"/>
              <a:t>‹#›</a:t>
            </a:fld>
            <a:endParaRPr spc="-9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.png"/><Relationship Id="rId7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590" cy="6858000"/>
            <a:chOff x="-828" y="0"/>
            <a:chExt cx="914559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164336" y="1033272"/>
            <a:ext cx="7251192" cy="14218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590" cy="6858000"/>
            <a:chOff x="-828" y="0"/>
            <a:chExt cx="914559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5940" y="1167130"/>
            <a:ext cx="7996555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Air Refrigeration</a:t>
            </a:r>
            <a:r>
              <a:rPr sz="2000" b="1" spc="-1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cycle</a:t>
            </a:r>
            <a:r>
              <a:rPr sz="2000" dirty="0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latin typeface="Times New Roman"/>
                <a:cs typeface="Times New Roman"/>
              </a:rPr>
              <a:t>Air </a:t>
            </a:r>
            <a:r>
              <a:rPr sz="2000" spc="-5" dirty="0">
                <a:latin typeface="Times New Roman"/>
                <a:cs typeface="Times New Roman"/>
              </a:rPr>
              <a:t>is </a:t>
            </a:r>
            <a:r>
              <a:rPr sz="2000" dirty="0">
                <a:latin typeface="Times New Roman"/>
                <a:cs typeface="Times New Roman"/>
              </a:rPr>
              <a:t>used </a:t>
            </a:r>
            <a:r>
              <a:rPr sz="2000" spc="-5" dirty="0">
                <a:latin typeface="Times New Roman"/>
                <a:cs typeface="Times New Roman"/>
              </a:rPr>
              <a:t>as </a:t>
            </a:r>
            <a:r>
              <a:rPr sz="2000" dirty="0">
                <a:latin typeface="Times New Roman"/>
                <a:cs typeface="Times New Roman"/>
              </a:rPr>
              <a:t>working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fluid.</a:t>
            </a:r>
            <a:endParaRPr sz="20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latin typeface="Times New Roman"/>
                <a:cs typeface="Times New Roman"/>
              </a:rPr>
              <a:t>No change of phase through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out.</a:t>
            </a:r>
            <a:endParaRPr sz="2000">
              <a:latin typeface="Times New Roman"/>
              <a:cs typeface="Times New Roman"/>
            </a:endParaRPr>
          </a:p>
          <a:p>
            <a:pPr marL="469900" marR="508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  <a:tab pos="1090295" algn="l"/>
                <a:tab pos="2074545" algn="l"/>
                <a:tab pos="3383915" algn="l"/>
                <a:tab pos="3737610" algn="l"/>
                <a:tab pos="4144645" algn="l"/>
                <a:tab pos="4452620" algn="l"/>
                <a:tab pos="5042535" algn="l"/>
                <a:tab pos="5729605" algn="l"/>
                <a:tab pos="6871334" algn="l"/>
                <a:tab pos="7463155" algn="l"/>
              </a:tabLst>
            </a:pPr>
            <a:r>
              <a:rPr sz="2000" dirty="0">
                <a:latin typeface="Times New Roman"/>
                <a:cs typeface="Times New Roman"/>
              </a:rPr>
              <a:t>Heat	ca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ry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ng	capac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5" dirty="0">
                <a:latin typeface="Times New Roman"/>
                <a:cs typeface="Times New Roman"/>
              </a:rPr>
              <a:t>y</a:t>
            </a:r>
            <a:r>
              <a:rPr sz="2000" spc="-20" dirty="0">
                <a:latin typeface="Times New Roman"/>
                <a:cs typeface="Times New Roman"/>
              </a:rPr>
              <a:t>/</a:t>
            </a:r>
            <a:r>
              <a:rPr sz="2000" dirty="0">
                <a:latin typeface="Times New Roman"/>
                <a:cs typeface="Times New Roman"/>
              </a:rPr>
              <a:t>kg	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f	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ir	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	v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ry	s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l	co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pa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	wi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	o</a:t>
            </a:r>
            <a:r>
              <a:rPr sz="2000" spc="-1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  refrigerant </a:t>
            </a:r>
            <a:r>
              <a:rPr sz="2000" spc="-5" dirty="0">
                <a:latin typeface="Times New Roman"/>
                <a:cs typeface="Times New Roman"/>
              </a:rPr>
              <a:t>systems. </a:t>
            </a:r>
            <a:r>
              <a:rPr sz="2000" dirty="0">
                <a:latin typeface="Times New Roman"/>
                <a:cs typeface="Times New Roman"/>
              </a:rPr>
              <a:t>High pressure </a:t>
            </a:r>
            <a:r>
              <a:rPr sz="2000" spc="-5" dirty="0">
                <a:latin typeface="Times New Roman"/>
                <a:cs typeface="Times New Roman"/>
              </a:rPr>
              <a:t>air </a:t>
            </a:r>
            <a:r>
              <a:rPr sz="2000" dirty="0">
                <a:latin typeface="Times New Roman"/>
                <a:cs typeface="Times New Roman"/>
              </a:rPr>
              <a:t>readily available </a:t>
            </a:r>
            <a:r>
              <a:rPr sz="2000" spc="-5" dirty="0">
                <a:latin typeface="Times New Roman"/>
                <a:cs typeface="Times New Roman"/>
              </a:rPr>
              <a:t>in </a:t>
            </a:r>
            <a:r>
              <a:rPr sz="2000" dirty="0">
                <a:latin typeface="Times New Roman"/>
                <a:cs typeface="Times New Roman"/>
              </a:rPr>
              <a:t>the Aircraft</a:t>
            </a:r>
            <a:r>
              <a:rPr sz="2000" spc="-2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latin typeface="Times New Roman"/>
                <a:cs typeface="Times New Roman"/>
              </a:rPr>
              <a:t>Low </a:t>
            </a:r>
            <a:r>
              <a:rPr sz="2000" spc="-5" dirty="0">
                <a:latin typeface="Times New Roman"/>
                <a:cs typeface="Times New Roman"/>
              </a:rPr>
              <a:t>equipment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weight.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Times New Roman"/>
                <a:cs typeface="Times New Roman"/>
              </a:rPr>
              <a:t>Basic elements: </a:t>
            </a:r>
            <a:r>
              <a:rPr sz="2000" dirty="0">
                <a:latin typeface="Times New Roman"/>
                <a:cs typeface="Times New Roman"/>
              </a:rPr>
              <a:t>1. </a:t>
            </a:r>
            <a:r>
              <a:rPr sz="2000" spc="-5" dirty="0">
                <a:latin typeface="Times New Roman"/>
                <a:cs typeface="Times New Roman"/>
              </a:rPr>
              <a:t>Compressor </a:t>
            </a:r>
            <a:r>
              <a:rPr sz="2000" dirty="0">
                <a:latin typeface="Times New Roman"/>
                <a:cs typeface="Times New Roman"/>
              </a:rPr>
              <a:t>2. Heat exchanger 3. Expander 4.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Refrigerator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Times New Roman"/>
                <a:cs typeface="Times New Roman"/>
              </a:rPr>
              <a:t>Open system </a:t>
            </a:r>
            <a:r>
              <a:rPr sz="2000" dirty="0">
                <a:latin typeface="Times New Roman"/>
                <a:cs typeface="Times New Roman"/>
              </a:rPr>
              <a:t>: The </a:t>
            </a:r>
            <a:r>
              <a:rPr sz="2000" spc="-5" dirty="0">
                <a:latin typeface="Times New Roman"/>
                <a:cs typeface="Times New Roman"/>
              </a:rPr>
              <a:t>air </a:t>
            </a:r>
            <a:r>
              <a:rPr sz="2000" dirty="0">
                <a:latin typeface="Times New Roman"/>
                <a:cs typeface="Times New Roman"/>
              </a:rPr>
              <a:t>used </a:t>
            </a:r>
            <a:r>
              <a:rPr sz="2000" spc="-5" dirty="0">
                <a:latin typeface="Times New Roman"/>
                <a:cs typeface="Times New Roman"/>
              </a:rPr>
              <a:t>in </a:t>
            </a:r>
            <a:r>
              <a:rPr sz="2000" dirty="0">
                <a:latin typeface="Times New Roman"/>
                <a:cs typeface="Times New Roman"/>
              </a:rPr>
              <a:t>the refrigerator </a:t>
            </a:r>
            <a:r>
              <a:rPr sz="2000" spc="-5" dirty="0">
                <a:latin typeface="Times New Roman"/>
                <a:cs typeface="Times New Roman"/>
              </a:rPr>
              <a:t>is </a:t>
            </a:r>
            <a:r>
              <a:rPr sz="2000" dirty="0">
                <a:latin typeface="Times New Roman"/>
                <a:cs typeface="Times New Roman"/>
              </a:rPr>
              <a:t>thrown into the</a:t>
            </a:r>
            <a:r>
              <a:rPr sz="2000" spc="-1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atmosphere.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590" cy="6858000"/>
            <a:chOff x="-828" y="0"/>
            <a:chExt cx="914559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04519" y="773937"/>
            <a:ext cx="2286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Closed</a:t>
            </a:r>
            <a:r>
              <a:rPr sz="2800" spc="-50" dirty="0"/>
              <a:t> </a:t>
            </a:r>
            <a:r>
              <a:rPr sz="2800" spc="-5" dirty="0"/>
              <a:t>system:</a:t>
            </a:r>
            <a:endParaRPr sz="2800"/>
          </a:p>
        </p:txBody>
      </p:sp>
      <p:sp>
        <p:nvSpPr>
          <p:cNvPr id="10" name="object 10"/>
          <p:cNvSpPr txBox="1"/>
          <p:nvPr/>
        </p:nvSpPr>
        <p:spPr>
          <a:xfrm>
            <a:off x="535940" y="1506867"/>
            <a:ext cx="8046720" cy="118110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1090"/>
              </a:spcBef>
            </a:pPr>
            <a:r>
              <a:rPr sz="1600" spc="-5" dirty="0">
                <a:latin typeface="Times New Roman"/>
                <a:cs typeface="Times New Roman"/>
              </a:rPr>
              <a:t>Air used is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recirculated</a:t>
            </a:r>
            <a:endParaRPr sz="1600" dirty="0">
              <a:latin typeface="Times New Roman"/>
              <a:cs typeface="Times New Roman"/>
            </a:endParaRPr>
          </a:p>
          <a:p>
            <a:pPr marL="182880" indent="-170815">
              <a:lnSpc>
                <a:spcPct val="100000"/>
              </a:lnSpc>
              <a:spcBef>
                <a:spcPts val="994"/>
              </a:spcBef>
              <a:buSzPct val="93750"/>
              <a:buAutoNum type="arabicPlain"/>
              <a:tabLst>
                <a:tab pos="183515" algn="l"/>
              </a:tabLst>
            </a:pPr>
            <a:r>
              <a:rPr sz="1600" spc="-60" dirty="0">
                <a:latin typeface="Times New Roman"/>
                <a:cs typeface="Times New Roman"/>
              </a:rPr>
              <a:t>To </a:t>
            </a:r>
            <a:r>
              <a:rPr sz="1600" spc="-5" dirty="0">
                <a:latin typeface="Times New Roman"/>
                <a:cs typeface="Times New Roman"/>
              </a:rPr>
              <a:t>increase </a:t>
            </a:r>
            <a:r>
              <a:rPr sz="1600" spc="-30" dirty="0">
                <a:latin typeface="Times New Roman"/>
                <a:cs typeface="Times New Roman"/>
              </a:rPr>
              <a:t>C.O.P., </a:t>
            </a:r>
            <a:r>
              <a:rPr sz="1600" spc="-5" dirty="0">
                <a:latin typeface="Times New Roman"/>
                <a:cs typeface="Times New Roman"/>
              </a:rPr>
              <a:t>T2 </a:t>
            </a:r>
            <a:r>
              <a:rPr sz="1600" dirty="0">
                <a:latin typeface="Times New Roman"/>
                <a:cs typeface="Times New Roman"/>
              </a:rPr>
              <a:t>should </a:t>
            </a:r>
            <a:r>
              <a:rPr sz="1600" spc="-5" dirty="0">
                <a:latin typeface="Times New Roman"/>
                <a:cs typeface="Times New Roman"/>
              </a:rPr>
              <a:t>kept </a:t>
            </a:r>
            <a:r>
              <a:rPr sz="1600" spc="-30" dirty="0">
                <a:latin typeface="Times New Roman"/>
                <a:cs typeface="Times New Roman"/>
              </a:rPr>
              <a:t>low. </a:t>
            </a:r>
            <a:r>
              <a:rPr sz="1600" spc="-5" dirty="0">
                <a:latin typeface="Times New Roman"/>
                <a:cs typeface="Times New Roman"/>
              </a:rPr>
              <a:t>But cannot be reduced below </a:t>
            </a:r>
            <a:r>
              <a:rPr sz="1600" dirty="0">
                <a:latin typeface="Times New Roman"/>
                <a:cs typeface="Times New Roman"/>
              </a:rPr>
              <a:t>25ºC </a:t>
            </a:r>
            <a:r>
              <a:rPr sz="1600" spc="-5" dirty="0">
                <a:latin typeface="Times New Roman"/>
                <a:cs typeface="Times New Roman"/>
              </a:rPr>
              <a:t>–Atmospheric</a:t>
            </a:r>
            <a:r>
              <a:rPr sz="1600" spc="270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Temp.</a:t>
            </a:r>
            <a:endParaRPr sz="1600" dirty="0">
              <a:latin typeface="Times New Roman"/>
              <a:cs typeface="Times New Roman"/>
            </a:endParaRPr>
          </a:p>
          <a:p>
            <a:pPr marL="182880" indent="-170815">
              <a:lnSpc>
                <a:spcPct val="100000"/>
              </a:lnSpc>
              <a:spcBef>
                <a:spcPts val="1350"/>
              </a:spcBef>
              <a:buSzPct val="93750"/>
              <a:buAutoNum type="arabicPlain"/>
              <a:tabLst>
                <a:tab pos="183515" algn="l"/>
              </a:tabLst>
            </a:pPr>
            <a:r>
              <a:rPr sz="1600" spc="-5" dirty="0">
                <a:latin typeface="Times New Roman"/>
                <a:cs typeface="Times New Roman"/>
              </a:rPr>
              <a:t>T1 should be kept high. But cannot be increased above </a:t>
            </a:r>
            <a:r>
              <a:rPr sz="1600" dirty="0">
                <a:latin typeface="Times New Roman"/>
                <a:cs typeface="Times New Roman"/>
              </a:rPr>
              <a:t>0ºC. </a:t>
            </a:r>
            <a:r>
              <a:rPr sz="1600" spc="-5" dirty="0">
                <a:latin typeface="Times New Roman"/>
                <a:cs typeface="Times New Roman"/>
              </a:rPr>
              <a:t>It is the required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temperature.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3516248"/>
            <a:ext cx="7632065" cy="2353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23570">
              <a:lnSpc>
                <a:spcPct val="100000"/>
              </a:lnSpc>
              <a:spcBef>
                <a:spcPts val="95"/>
              </a:spcBef>
            </a:pPr>
            <a:r>
              <a:rPr sz="2800" b="1" spc="-65" dirty="0">
                <a:latin typeface="Times New Roman"/>
                <a:cs typeface="Times New Roman"/>
              </a:rPr>
              <a:t>ADVANTAGES </a:t>
            </a:r>
            <a:r>
              <a:rPr sz="2800" b="1" spc="-5" dirty="0">
                <a:latin typeface="Times New Roman"/>
                <a:cs typeface="Times New Roman"/>
              </a:rPr>
              <a:t>OF AIR</a:t>
            </a:r>
            <a:r>
              <a:rPr sz="2800" b="1" spc="-16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–REFRIGERATION  </a:t>
            </a:r>
            <a:r>
              <a:rPr sz="2800" b="1" spc="-5" dirty="0">
                <a:latin typeface="Times New Roman"/>
                <a:cs typeface="Times New Roman"/>
              </a:rPr>
              <a:t>SYSTEMS</a:t>
            </a:r>
            <a:endParaRPr sz="2800">
              <a:latin typeface="Times New Roman"/>
              <a:cs typeface="Times New Roman"/>
            </a:endParaRPr>
          </a:p>
          <a:p>
            <a:pPr marL="192405" indent="-180340">
              <a:lnSpc>
                <a:spcPct val="100000"/>
              </a:lnSpc>
              <a:spcBef>
                <a:spcPts val="990"/>
              </a:spcBef>
              <a:buAutoNum type="arabicPeriod"/>
              <a:tabLst>
                <a:tab pos="193040" algn="l"/>
              </a:tabLst>
            </a:pPr>
            <a:r>
              <a:rPr sz="1500" spc="-5" dirty="0">
                <a:latin typeface="Times New Roman"/>
                <a:cs typeface="Times New Roman"/>
              </a:rPr>
              <a:t>As </a:t>
            </a:r>
            <a:r>
              <a:rPr sz="1500" dirty="0">
                <a:latin typeface="Times New Roman"/>
                <a:cs typeface="Times New Roman"/>
              </a:rPr>
              <a:t>the </a:t>
            </a:r>
            <a:r>
              <a:rPr sz="1500" spc="-5" dirty="0">
                <a:latin typeface="Times New Roman"/>
                <a:cs typeface="Times New Roman"/>
              </a:rPr>
              <a:t>air is easily available compared with </a:t>
            </a:r>
            <a:r>
              <a:rPr sz="1500" dirty="0">
                <a:latin typeface="Times New Roman"/>
                <a:cs typeface="Times New Roman"/>
              </a:rPr>
              <a:t>the </a:t>
            </a:r>
            <a:r>
              <a:rPr sz="1500" spc="-5" dirty="0">
                <a:latin typeface="Times New Roman"/>
                <a:cs typeface="Times New Roman"/>
              </a:rPr>
              <a:t>other </a:t>
            </a:r>
            <a:r>
              <a:rPr sz="1500" dirty="0">
                <a:latin typeface="Times New Roman"/>
                <a:cs typeface="Times New Roman"/>
              </a:rPr>
              <a:t>refrigerant, it </a:t>
            </a:r>
            <a:r>
              <a:rPr sz="1500" spc="-5" dirty="0">
                <a:latin typeface="Times New Roman"/>
                <a:cs typeface="Times New Roman"/>
              </a:rPr>
              <a:t>is</a:t>
            </a:r>
            <a:r>
              <a:rPr sz="1500" spc="-13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cheap.</a:t>
            </a:r>
            <a:endParaRPr sz="1500">
              <a:latin typeface="Times New Roman"/>
              <a:cs typeface="Times New Roman"/>
            </a:endParaRPr>
          </a:p>
          <a:p>
            <a:pPr marL="200025" indent="-187960">
              <a:lnSpc>
                <a:spcPct val="100000"/>
              </a:lnSpc>
              <a:spcBef>
                <a:spcPts val="1255"/>
              </a:spcBef>
              <a:buAutoNum type="arabicPeriod"/>
              <a:tabLst>
                <a:tab pos="200660" algn="l"/>
              </a:tabLst>
            </a:pPr>
            <a:r>
              <a:rPr sz="1500" spc="-5" dirty="0">
                <a:latin typeface="Times New Roman"/>
                <a:cs typeface="Times New Roman"/>
              </a:rPr>
              <a:t>The air used is non-flammable, so there is </a:t>
            </a:r>
            <a:r>
              <a:rPr sz="1500" dirty="0">
                <a:latin typeface="Times New Roman"/>
                <a:cs typeface="Times New Roman"/>
              </a:rPr>
              <a:t>no </a:t>
            </a:r>
            <a:r>
              <a:rPr sz="1500" spc="-5" dirty="0">
                <a:latin typeface="Times New Roman"/>
                <a:cs typeface="Times New Roman"/>
              </a:rPr>
              <a:t>danger </a:t>
            </a:r>
            <a:r>
              <a:rPr sz="1500" dirty="0">
                <a:latin typeface="Times New Roman"/>
                <a:cs typeface="Times New Roman"/>
              </a:rPr>
              <a:t>of fire </a:t>
            </a:r>
            <a:r>
              <a:rPr sz="1500" spc="-10" dirty="0">
                <a:latin typeface="Times New Roman"/>
                <a:cs typeface="Times New Roman"/>
              </a:rPr>
              <a:t>as </a:t>
            </a:r>
            <a:r>
              <a:rPr sz="1500" dirty="0">
                <a:latin typeface="Times New Roman"/>
                <a:cs typeface="Times New Roman"/>
              </a:rPr>
              <a:t>in </a:t>
            </a:r>
            <a:r>
              <a:rPr sz="1500" spc="-5" dirty="0">
                <a:latin typeface="Times New Roman"/>
                <a:cs typeface="Times New Roman"/>
              </a:rPr>
              <a:t>NH3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machine.</a:t>
            </a:r>
            <a:endParaRPr sz="150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  <a:spcBef>
                <a:spcPts val="365"/>
              </a:spcBef>
              <a:buAutoNum type="arabicPeriod"/>
              <a:tabLst>
                <a:tab pos="200660" algn="l"/>
              </a:tabLst>
            </a:pPr>
            <a:r>
              <a:rPr sz="1500" spc="-5" dirty="0">
                <a:latin typeface="Times New Roman"/>
                <a:cs typeface="Times New Roman"/>
              </a:rPr>
              <a:t>The weight </a:t>
            </a:r>
            <a:r>
              <a:rPr sz="1500" dirty="0">
                <a:latin typeface="Times New Roman"/>
                <a:cs typeface="Times New Roman"/>
              </a:rPr>
              <a:t>of the </a:t>
            </a:r>
            <a:r>
              <a:rPr sz="1500" spc="-5" dirty="0">
                <a:latin typeface="Times New Roman"/>
                <a:cs typeface="Times New Roman"/>
              </a:rPr>
              <a:t>air refrigeration system </a:t>
            </a:r>
            <a:r>
              <a:rPr sz="1500" dirty="0">
                <a:latin typeface="Times New Roman"/>
                <a:cs typeface="Times New Roman"/>
              </a:rPr>
              <a:t>/ </a:t>
            </a:r>
            <a:r>
              <a:rPr sz="1500" spc="-40" dirty="0">
                <a:latin typeface="Times New Roman"/>
                <a:cs typeface="Times New Roman"/>
              </a:rPr>
              <a:t>T.R </a:t>
            </a:r>
            <a:r>
              <a:rPr sz="1500" spc="-5" dirty="0">
                <a:latin typeface="Times New Roman"/>
                <a:cs typeface="Times New Roman"/>
              </a:rPr>
              <a:t>is </a:t>
            </a:r>
            <a:r>
              <a:rPr sz="1500" dirty="0">
                <a:latin typeface="Times New Roman"/>
                <a:cs typeface="Times New Roman"/>
              </a:rPr>
              <a:t>quite low </a:t>
            </a:r>
            <a:r>
              <a:rPr sz="1500" spc="-5" dirty="0">
                <a:latin typeface="Times New Roman"/>
                <a:cs typeface="Times New Roman"/>
              </a:rPr>
              <a:t>compared with </a:t>
            </a:r>
            <a:r>
              <a:rPr sz="1500" dirty="0">
                <a:latin typeface="Times New Roman"/>
                <a:cs typeface="Times New Roman"/>
              </a:rPr>
              <a:t>the </a:t>
            </a:r>
            <a:r>
              <a:rPr sz="1500" spc="-5" dirty="0">
                <a:latin typeface="Times New Roman"/>
                <a:cs typeface="Times New Roman"/>
              </a:rPr>
              <a:t>other refrigeration  systems which is </a:t>
            </a:r>
            <a:r>
              <a:rPr sz="1500" dirty="0">
                <a:latin typeface="Times New Roman"/>
                <a:cs typeface="Times New Roman"/>
              </a:rPr>
              <a:t>one of the </a:t>
            </a:r>
            <a:r>
              <a:rPr sz="1500" spc="-5" dirty="0">
                <a:latin typeface="Times New Roman"/>
                <a:cs typeface="Times New Roman"/>
              </a:rPr>
              <a:t>major causes selecting </a:t>
            </a:r>
            <a:r>
              <a:rPr sz="1500" dirty="0">
                <a:latin typeface="Times New Roman"/>
                <a:cs typeface="Times New Roman"/>
              </a:rPr>
              <a:t>this </a:t>
            </a:r>
            <a:r>
              <a:rPr sz="1500" spc="-5" dirty="0">
                <a:latin typeface="Times New Roman"/>
                <a:cs typeface="Times New Roman"/>
              </a:rPr>
              <a:t>system </a:t>
            </a:r>
            <a:r>
              <a:rPr sz="1500" dirty="0">
                <a:latin typeface="Times New Roman"/>
                <a:cs typeface="Times New Roman"/>
              </a:rPr>
              <a:t>in </a:t>
            </a:r>
            <a:r>
              <a:rPr sz="1500" spc="-5" dirty="0">
                <a:latin typeface="Times New Roman"/>
                <a:cs typeface="Times New Roman"/>
              </a:rPr>
              <a:t>air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craft.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590" cy="6858000"/>
            <a:chOff x="-828" y="0"/>
            <a:chExt cx="914559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12140" y="938530"/>
            <a:ext cx="692150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Air Refrigeration System And Bell-Coleman Cycle Or</a:t>
            </a:r>
            <a:r>
              <a:rPr sz="2000" spc="-350" dirty="0"/>
              <a:t> </a:t>
            </a:r>
            <a:r>
              <a:rPr sz="2000" dirty="0"/>
              <a:t>Reversed  Brayton</a:t>
            </a:r>
            <a:r>
              <a:rPr sz="2000" spc="-30" dirty="0"/>
              <a:t> </a:t>
            </a:r>
            <a:r>
              <a:rPr sz="2000" dirty="0"/>
              <a:t>Cycle:</a:t>
            </a:r>
            <a:endParaRPr sz="2000"/>
          </a:p>
        </p:txBody>
      </p:sp>
      <p:sp>
        <p:nvSpPr>
          <p:cNvPr id="10" name="object 10"/>
          <p:cNvSpPr/>
          <p:nvPr/>
        </p:nvSpPr>
        <p:spPr>
          <a:xfrm>
            <a:off x="1962911" y="2057400"/>
            <a:ext cx="5199888" cy="396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590" cy="6858000"/>
            <a:chOff x="-828" y="0"/>
            <a:chExt cx="914559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685800" y="891539"/>
            <a:ext cx="3352800" cy="28422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05400" y="762000"/>
            <a:ext cx="3323844" cy="2895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5940" y="3621760"/>
            <a:ext cx="8074659" cy="231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components of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10" dirty="0">
                <a:latin typeface="Times New Roman"/>
                <a:cs typeface="Times New Roman"/>
              </a:rPr>
              <a:t>air </a:t>
            </a:r>
            <a:r>
              <a:rPr sz="2000" spc="-5" dirty="0">
                <a:latin typeface="Times New Roman"/>
                <a:cs typeface="Times New Roman"/>
              </a:rPr>
              <a:t>refrigeration </a:t>
            </a:r>
            <a:r>
              <a:rPr sz="2000" dirty="0">
                <a:latin typeface="Times New Roman"/>
                <a:cs typeface="Times New Roman"/>
              </a:rPr>
              <a:t>system are shown </a:t>
            </a:r>
            <a:r>
              <a:rPr sz="2000" spc="-5" dirty="0">
                <a:latin typeface="Times New Roman"/>
                <a:cs typeface="Times New Roman"/>
              </a:rPr>
              <a:t>in Fig. In </a:t>
            </a:r>
            <a:r>
              <a:rPr sz="2000" spc="-10" dirty="0">
                <a:latin typeface="Times New Roman"/>
                <a:cs typeface="Times New Roman"/>
              </a:rPr>
              <a:t>this  </a:t>
            </a:r>
            <a:r>
              <a:rPr sz="2000" spc="-5" dirty="0">
                <a:latin typeface="Times New Roman"/>
                <a:cs typeface="Times New Roman"/>
              </a:rPr>
              <a:t>system, air is taken </a:t>
            </a:r>
            <a:r>
              <a:rPr sz="2000" spc="-10" dirty="0">
                <a:latin typeface="Times New Roman"/>
                <a:cs typeface="Times New Roman"/>
              </a:rPr>
              <a:t>into </a:t>
            </a:r>
            <a:r>
              <a:rPr sz="2000" spc="-5" dirty="0">
                <a:latin typeface="Times New Roman"/>
                <a:cs typeface="Times New Roman"/>
              </a:rPr>
              <a:t>the compressor from atmosphere </a:t>
            </a:r>
            <a:r>
              <a:rPr sz="2000" dirty="0">
                <a:latin typeface="Times New Roman"/>
                <a:cs typeface="Times New Roman"/>
              </a:rPr>
              <a:t>and </a:t>
            </a:r>
            <a:r>
              <a:rPr sz="2000" spc="-5" dirty="0">
                <a:latin typeface="Times New Roman"/>
                <a:cs typeface="Times New Roman"/>
              </a:rPr>
              <a:t>compressed. The  </a:t>
            </a:r>
            <a:r>
              <a:rPr sz="2000" dirty="0">
                <a:latin typeface="Times New Roman"/>
                <a:cs typeface="Times New Roman"/>
              </a:rPr>
              <a:t>hot </a:t>
            </a:r>
            <a:r>
              <a:rPr sz="2000" spc="-5" dirty="0">
                <a:latin typeface="Times New Roman"/>
                <a:cs typeface="Times New Roman"/>
              </a:rPr>
              <a:t>compressed air is cooled </a:t>
            </a:r>
            <a:r>
              <a:rPr sz="2000" spc="-10" dirty="0">
                <a:latin typeface="Times New Roman"/>
                <a:cs typeface="Times New Roman"/>
              </a:rPr>
              <a:t>in </a:t>
            </a:r>
            <a:r>
              <a:rPr sz="2000" dirty="0">
                <a:latin typeface="Times New Roman"/>
                <a:cs typeface="Times New Roman"/>
              </a:rPr>
              <a:t>heat </a:t>
            </a:r>
            <a:r>
              <a:rPr sz="2000" spc="-5" dirty="0">
                <a:latin typeface="Times New Roman"/>
                <a:cs typeface="Times New Roman"/>
              </a:rPr>
              <a:t>exchanger </a:t>
            </a:r>
            <a:r>
              <a:rPr sz="2000" dirty="0">
                <a:latin typeface="Times New Roman"/>
                <a:cs typeface="Times New Roman"/>
              </a:rPr>
              <a:t>up </a:t>
            </a:r>
            <a:r>
              <a:rPr sz="2000" spc="-5" dirty="0">
                <a:latin typeface="Times New Roman"/>
                <a:cs typeface="Times New Roman"/>
              </a:rPr>
              <a:t>to the atmospheric  temperature (in ideal conditions). The cooled </a:t>
            </a:r>
            <a:r>
              <a:rPr sz="2000" spc="-10" dirty="0">
                <a:latin typeface="Times New Roman"/>
                <a:cs typeface="Times New Roman"/>
              </a:rPr>
              <a:t>air </a:t>
            </a:r>
            <a:r>
              <a:rPr sz="2000" spc="-5" dirty="0">
                <a:latin typeface="Times New Roman"/>
                <a:cs typeface="Times New Roman"/>
              </a:rPr>
              <a:t>is then expanded </a:t>
            </a:r>
            <a:r>
              <a:rPr sz="2000" spc="-10" dirty="0">
                <a:latin typeface="Times New Roman"/>
                <a:cs typeface="Times New Roman"/>
              </a:rPr>
              <a:t>in </a:t>
            </a:r>
            <a:r>
              <a:rPr sz="2000" spc="-15" dirty="0">
                <a:latin typeface="Times New Roman"/>
                <a:cs typeface="Times New Roman"/>
              </a:rPr>
              <a:t>an  </a:t>
            </a:r>
            <a:r>
              <a:rPr sz="2000" spc="-10" dirty="0">
                <a:latin typeface="Times New Roman"/>
                <a:cs typeface="Times New Roman"/>
              </a:rPr>
              <a:t>expander.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590" cy="6858000"/>
            <a:chOff x="-828" y="0"/>
            <a:chExt cx="914559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12140" y="808075"/>
            <a:ext cx="784542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temperature of the </a:t>
            </a:r>
            <a:r>
              <a:rPr sz="2000" spc="-10" dirty="0">
                <a:latin typeface="Times New Roman"/>
                <a:cs typeface="Times New Roman"/>
              </a:rPr>
              <a:t>air </a:t>
            </a:r>
            <a:r>
              <a:rPr sz="2000" spc="-5" dirty="0">
                <a:latin typeface="Times New Roman"/>
                <a:cs typeface="Times New Roman"/>
              </a:rPr>
              <a:t>coming </a:t>
            </a:r>
            <a:r>
              <a:rPr sz="2000" dirty="0">
                <a:latin typeface="Times New Roman"/>
                <a:cs typeface="Times New Roman"/>
              </a:rPr>
              <a:t>out </a:t>
            </a:r>
            <a:r>
              <a:rPr sz="2000" spc="-5" dirty="0">
                <a:latin typeface="Times New Roman"/>
                <a:cs typeface="Times New Roman"/>
              </a:rPr>
              <a:t>from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expander </a:t>
            </a:r>
            <a:r>
              <a:rPr sz="2000" spc="-10" dirty="0">
                <a:latin typeface="Times New Roman"/>
                <a:cs typeface="Times New Roman"/>
              </a:rPr>
              <a:t>is </a:t>
            </a:r>
            <a:r>
              <a:rPr sz="2000" spc="-5" dirty="0">
                <a:latin typeface="Times New Roman"/>
                <a:cs typeface="Times New Roman"/>
              </a:rPr>
              <a:t>below </a:t>
            </a:r>
            <a:r>
              <a:rPr sz="2000" dirty="0">
                <a:latin typeface="Times New Roman"/>
                <a:cs typeface="Times New Roman"/>
              </a:rPr>
              <a:t>the  </a:t>
            </a:r>
            <a:r>
              <a:rPr sz="2000" spc="-5" dirty="0">
                <a:latin typeface="Times New Roman"/>
                <a:cs typeface="Times New Roman"/>
              </a:rPr>
              <a:t>atmospheric temperature </a:t>
            </a:r>
            <a:r>
              <a:rPr sz="2000" dirty="0">
                <a:latin typeface="Times New Roman"/>
                <a:cs typeface="Times New Roman"/>
              </a:rPr>
              <a:t>due </a:t>
            </a:r>
            <a:r>
              <a:rPr sz="2000" spc="-5" dirty="0">
                <a:latin typeface="Times New Roman"/>
                <a:cs typeface="Times New Roman"/>
              </a:rPr>
              <a:t>to isentropic expansion. The </a:t>
            </a:r>
            <a:r>
              <a:rPr sz="2000" dirty="0">
                <a:latin typeface="Times New Roman"/>
                <a:cs typeface="Times New Roman"/>
              </a:rPr>
              <a:t>low </a:t>
            </a:r>
            <a:r>
              <a:rPr sz="2000" spc="-5" dirty="0">
                <a:latin typeface="Times New Roman"/>
                <a:cs typeface="Times New Roman"/>
              </a:rPr>
              <a:t>temperature  air coming </a:t>
            </a:r>
            <a:r>
              <a:rPr sz="2000" dirty="0">
                <a:latin typeface="Times New Roman"/>
                <a:cs typeface="Times New Roman"/>
              </a:rPr>
              <a:t>out from the expander enters into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000"/>
              </a:lnSpc>
            </a:pPr>
            <a:r>
              <a:rPr sz="2000" spc="-5" dirty="0">
                <a:latin typeface="Times New Roman"/>
                <a:cs typeface="Times New Roman"/>
              </a:rPr>
              <a:t>evaporator and absorbs the heat. The cycle </a:t>
            </a:r>
            <a:r>
              <a:rPr sz="2000" spc="-10" dirty="0">
                <a:latin typeface="Times New Roman"/>
                <a:cs typeface="Times New Roman"/>
              </a:rPr>
              <a:t>is </a:t>
            </a:r>
            <a:r>
              <a:rPr sz="2000" spc="-5" dirty="0">
                <a:latin typeface="Times New Roman"/>
                <a:cs typeface="Times New Roman"/>
              </a:rPr>
              <a:t>repeated again. The working </a:t>
            </a:r>
            <a:r>
              <a:rPr sz="2000" spc="5" dirty="0">
                <a:latin typeface="Times New Roman"/>
                <a:cs typeface="Times New Roman"/>
              </a:rPr>
              <a:t>of  </a:t>
            </a:r>
            <a:r>
              <a:rPr sz="2000" spc="-5" dirty="0">
                <a:latin typeface="Times New Roman"/>
                <a:cs typeface="Times New Roman"/>
              </a:rPr>
              <a:t>air refrigeration cycle is </a:t>
            </a:r>
            <a:r>
              <a:rPr sz="2000" dirty="0">
                <a:latin typeface="Times New Roman"/>
                <a:cs typeface="Times New Roman"/>
              </a:rPr>
              <a:t>represented on p-v and </a:t>
            </a:r>
            <a:r>
              <a:rPr sz="2000" spc="-60" dirty="0">
                <a:latin typeface="Times New Roman"/>
                <a:cs typeface="Times New Roman"/>
              </a:rPr>
              <a:t>T-s </a:t>
            </a:r>
            <a:r>
              <a:rPr sz="2000" spc="-5" dirty="0">
                <a:latin typeface="Times New Roman"/>
                <a:cs typeface="Times New Roman"/>
              </a:rPr>
              <a:t>diagrams in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Fig.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latin typeface="Times New Roman"/>
                <a:cs typeface="Times New Roman"/>
              </a:rPr>
              <a:t>Assumptions: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18654" y="3703701"/>
            <a:ext cx="9385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di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c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2140" y="3551910"/>
            <a:ext cx="676402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buAutoNum type="arabicParenR"/>
              <a:tabLst>
                <a:tab pos="391795" algn="l"/>
                <a:tab pos="393065" algn="l"/>
                <a:tab pos="955675" algn="l"/>
                <a:tab pos="2405380" algn="l"/>
                <a:tab pos="2938780" algn="l"/>
                <a:tab pos="4133850" algn="l"/>
                <a:tab pos="5274310" algn="l"/>
                <a:tab pos="5751195" algn="l"/>
              </a:tabLst>
            </a:pPr>
            <a:r>
              <a:rPr sz="2000" dirty="0">
                <a:latin typeface="Times New Roman"/>
                <a:cs typeface="Times New Roman"/>
              </a:rPr>
              <a:t>The	</a:t>
            </a:r>
            <a:r>
              <a:rPr sz="2000" spc="-1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on	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nd	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x</a:t>
            </a:r>
            <a:r>
              <a:rPr sz="2000" spc="10" dirty="0">
                <a:latin typeface="Times New Roman"/>
                <a:cs typeface="Times New Roman"/>
              </a:rPr>
              <a:t>p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ns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on	pro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esses	are	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rs</a:t>
            </a:r>
            <a:r>
              <a:rPr sz="2000" spc="-1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ble  processes.</a:t>
            </a:r>
            <a:endParaRPr sz="2000">
              <a:latin typeface="Times New Roman"/>
              <a:cs typeface="Times New Roman"/>
            </a:endParaRPr>
          </a:p>
          <a:p>
            <a:pPr marL="346075" indent="-334010">
              <a:lnSpc>
                <a:spcPct val="100000"/>
              </a:lnSpc>
              <a:spcBef>
                <a:spcPts val="1200"/>
              </a:spcBef>
              <a:buAutoNum type="arabicParenR"/>
              <a:tabLst>
                <a:tab pos="346710" algn="l"/>
              </a:tabLst>
            </a:pPr>
            <a:r>
              <a:rPr sz="2000" dirty="0">
                <a:latin typeface="Times New Roman"/>
                <a:cs typeface="Times New Roman"/>
              </a:rPr>
              <a:t>There </a:t>
            </a:r>
            <a:r>
              <a:rPr sz="2000" spc="-5" dirty="0">
                <a:latin typeface="Times New Roman"/>
                <a:cs typeface="Times New Roman"/>
              </a:rPr>
              <a:t>is </a:t>
            </a:r>
            <a:r>
              <a:rPr sz="2000" dirty="0">
                <a:latin typeface="Times New Roman"/>
                <a:cs typeface="Times New Roman"/>
              </a:rPr>
              <a:t>a perfect </a:t>
            </a:r>
            <a:r>
              <a:rPr sz="2000" spc="-5" dirty="0">
                <a:latin typeface="Times New Roman"/>
                <a:cs typeface="Times New Roman"/>
              </a:rPr>
              <a:t>inter-cooling in </a:t>
            </a:r>
            <a:r>
              <a:rPr sz="2000" dirty="0">
                <a:latin typeface="Times New Roman"/>
                <a:cs typeface="Times New Roman"/>
              </a:rPr>
              <a:t>the heat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exchanger.</a:t>
            </a:r>
            <a:endParaRPr sz="2000">
              <a:latin typeface="Times New Roman"/>
              <a:cs typeface="Times New Roman"/>
            </a:endParaRPr>
          </a:p>
          <a:p>
            <a:pPr marL="346075" indent="-334010">
              <a:lnSpc>
                <a:spcPct val="100000"/>
              </a:lnSpc>
              <a:spcBef>
                <a:spcPts val="1200"/>
              </a:spcBef>
              <a:buAutoNum type="arabicParenR"/>
              <a:tabLst>
                <a:tab pos="346710" algn="l"/>
              </a:tabLst>
            </a:pPr>
            <a:r>
              <a:rPr sz="2000" dirty="0">
                <a:latin typeface="Times New Roman"/>
                <a:cs typeface="Times New Roman"/>
              </a:rPr>
              <a:t>There are no pressure losses </a:t>
            </a:r>
            <a:r>
              <a:rPr sz="2000" spc="-5" dirty="0">
                <a:latin typeface="Times New Roman"/>
                <a:cs typeface="Times New Roman"/>
              </a:rPr>
              <a:t>in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system.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590" cy="6858000"/>
            <a:chOff x="-828" y="0"/>
            <a:chExt cx="914559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64540" y="706881"/>
            <a:ext cx="72078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</a:rPr>
              <a:t>AIR Refrigeration System For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</a:rPr>
              <a:t>Aircraft</a:t>
            </a:r>
            <a:r>
              <a:rPr sz="2800" u="heavy" spc="-17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</a:rPr>
              <a:t>Cooling</a:t>
            </a:r>
            <a:endParaRPr sz="2800"/>
          </a:p>
        </p:txBody>
      </p:sp>
      <p:sp>
        <p:nvSpPr>
          <p:cNvPr id="10" name="object 10"/>
          <p:cNvSpPr txBox="1"/>
          <p:nvPr/>
        </p:nvSpPr>
        <p:spPr>
          <a:xfrm>
            <a:off x="1094943" y="1284478"/>
            <a:ext cx="4338320" cy="4491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700" indent="-457834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520065" algn="l"/>
                <a:tab pos="521334" algn="l"/>
              </a:tabLst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Application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Aircraft</a:t>
            </a:r>
            <a:r>
              <a:rPr sz="1800" b="1" u="heavy" spc="-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Refrigeration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Times New Roman"/>
              <a:cs typeface="Times New Roman"/>
            </a:endParaRPr>
          </a:p>
          <a:p>
            <a:pPr marL="520700" indent="-457834">
              <a:lnSpc>
                <a:spcPct val="100000"/>
              </a:lnSpc>
              <a:buFont typeface="Wingdings"/>
              <a:buChar char=""/>
              <a:tabLst>
                <a:tab pos="520065" algn="l"/>
                <a:tab pos="521334" algn="l"/>
              </a:tabLst>
            </a:pPr>
            <a:r>
              <a:rPr sz="1800" dirty="0">
                <a:latin typeface="Times New Roman"/>
                <a:cs typeface="Times New Roman"/>
              </a:rPr>
              <a:t>External heat gain due to solar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radiations.</a:t>
            </a:r>
            <a:endParaRPr sz="1800">
              <a:latin typeface="Times New Roman"/>
              <a:cs typeface="Times New Roman"/>
            </a:endParaRPr>
          </a:p>
          <a:p>
            <a:pPr marL="520700" indent="-457834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520065" algn="l"/>
                <a:tab pos="521334" algn="l"/>
              </a:tabLst>
            </a:pPr>
            <a:r>
              <a:rPr sz="1800" spc="-5" dirty="0">
                <a:latin typeface="Times New Roman"/>
                <a:cs typeface="Times New Roman"/>
              </a:rPr>
              <a:t>Heat </a:t>
            </a:r>
            <a:r>
              <a:rPr sz="1800" dirty="0">
                <a:latin typeface="Times New Roman"/>
                <a:cs typeface="Times New Roman"/>
              </a:rPr>
              <a:t>released by the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occupants.</a:t>
            </a:r>
            <a:endParaRPr sz="1800">
              <a:latin typeface="Times New Roman"/>
              <a:cs typeface="Times New Roman"/>
            </a:endParaRPr>
          </a:p>
          <a:p>
            <a:pPr marL="520700" indent="-457834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520065" algn="l"/>
                <a:tab pos="521334" algn="l"/>
              </a:tabLst>
            </a:pPr>
            <a:r>
              <a:rPr sz="1800" dirty="0">
                <a:latin typeface="Times New Roman"/>
                <a:cs typeface="Times New Roman"/>
              </a:rPr>
              <a:t>Internal heat gain due to electrical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endParaRPr sz="1800">
              <a:latin typeface="Times New Roman"/>
              <a:cs typeface="Times New Roman"/>
            </a:endParaRPr>
          </a:p>
          <a:p>
            <a:pPr marL="520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Times New Roman"/>
                <a:cs typeface="Times New Roman"/>
              </a:rPr>
              <a:t>mechanical equipment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used.</a:t>
            </a:r>
            <a:endParaRPr sz="1800">
              <a:latin typeface="Times New Roman"/>
              <a:cs typeface="Times New Roman"/>
            </a:endParaRPr>
          </a:p>
          <a:p>
            <a:pPr marL="578485" lvl="1" indent="-287020">
              <a:lnSpc>
                <a:spcPct val="100000"/>
              </a:lnSpc>
              <a:spcBef>
                <a:spcPts val="545"/>
              </a:spcBef>
              <a:buFont typeface="Wingdings"/>
              <a:buChar char=""/>
              <a:tabLst>
                <a:tab pos="579120" algn="l"/>
              </a:tabLst>
            </a:pPr>
            <a:r>
              <a:rPr sz="18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Types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Air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Refrigeration</a:t>
            </a:r>
            <a:r>
              <a:rPr sz="1800" b="1" u="heavy" spc="-1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System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1375"/>
              </a:spcBef>
              <a:buFont typeface="Wingdings"/>
              <a:buChar char=""/>
              <a:tabLst>
                <a:tab pos="469265" algn="l"/>
                <a:tab pos="470534" algn="l"/>
              </a:tabLst>
            </a:pPr>
            <a:r>
              <a:rPr sz="1800" spc="-5" dirty="0">
                <a:latin typeface="Times New Roman"/>
                <a:cs typeface="Times New Roman"/>
              </a:rPr>
              <a:t>Simple </a:t>
            </a:r>
            <a:r>
              <a:rPr sz="1800" dirty="0">
                <a:latin typeface="Times New Roman"/>
                <a:cs typeface="Times New Roman"/>
              </a:rPr>
              <a:t>air refrigeration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system.</a:t>
            </a:r>
            <a:endParaRPr sz="18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469265" algn="l"/>
                <a:tab pos="470534" algn="l"/>
              </a:tabLst>
            </a:pPr>
            <a:r>
              <a:rPr sz="1800" dirty="0">
                <a:latin typeface="Times New Roman"/>
                <a:cs typeface="Times New Roman"/>
              </a:rPr>
              <a:t>Bootstrap air refrigeration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system.</a:t>
            </a:r>
            <a:endParaRPr sz="18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469265" algn="l"/>
                <a:tab pos="470534" algn="l"/>
              </a:tabLst>
            </a:pPr>
            <a:r>
              <a:rPr sz="1800" dirty="0">
                <a:latin typeface="Times New Roman"/>
                <a:cs typeface="Times New Roman"/>
              </a:rPr>
              <a:t>Regenerative air refrigeration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system.</a:t>
            </a:r>
            <a:endParaRPr sz="18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469265" algn="l"/>
                <a:tab pos="470534" algn="l"/>
              </a:tabLst>
            </a:pPr>
            <a:r>
              <a:rPr sz="1800" dirty="0">
                <a:latin typeface="Times New Roman"/>
                <a:cs typeface="Times New Roman"/>
              </a:rPr>
              <a:t>Reduced ambient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system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590" cy="6858000"/>
            <a:chOff x="-828" y="0"/>
            <a:chExt cx="914559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450594" y="717296"/>
            <a:ext cx="48704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5" dirty="0">
                <a:solidFill>
                  <a:srgbClr val="05686C"/>
                </a:solidFill>
                <a:uFill>
                  <a:solidFill>
                    <a:srgbClr val="05686C"/>
                  </a:solidFill>
                </a:uFill>
              </a:rPr>
              <a:t>Simple Air</a:t>
            </a:r>
            <a:r>
              <a:rPr u="heavy" spc="-305" dirty="0">
                <a:solidFill>
                  <a:srgbClr val="05686C"/>
                </a:solidFill>
                <a:uFill>
                  <a:solidFill>
                    <a:srgbClr val="05686C"/>
                  </a:solidFill>
                </a:uFill>
              </a:rPr>
              <a:t> </a:t>
            </a:r>
            <a:r>
              <a:rPr u="heavy" dirty="0">
                <a:solidFill>
                  <a:srgbClr val="05686C"/>
                </a:solidFill>
                <a:uFill>
                  <a:solidFill>
                    <a:srgbClr val="05686C"/>
                  </a:solidFill>
                </a:uFill>
              </a:rPr>
              <a:t>Refrigeration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63294" y="1328147"/>
            <a:ext cx="1397635" cy="506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29"/>
              </a:lnSpc>
            </a:pPr>
            <a:r>
              <a:rPr sz="3600" b="1" dirty="0">
                <a:solidFill>
                  <a:srgbClr val="05686C"/>
                </a:solidFill>
                <a:latin typeface="Times New Roman"/>
                <a:cs typeface="Times New Roman"/>
              </a:rPr>
              <a:t>System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371600" y="1447800"/>
            <a:ext cx="6195060" cy="4322445"/>
            <a:chOff x="1371600" y="1447800"/>
            <a:chExt cx="6195060" cy="4322445"/>
          </a:xfrm>
        </p:grpSpPr>
        <p:sp>
          <p:nvSpPr>
            <p:cNvPr id="12" name="object 12"/>
            <p:cNvSpPr/>
            <p:nvPr/>
          </p:nvSpPr>
          <p:spPr>
            <a:xfrm>
              <a:off x="1463039" y="1785874"/>
              <a:ext cx="1397635" cy="44450"/>
            </a:xfrm>
            <a:custGeom>
              <a:avLst/>
              <a:gdLst/>
              <a:ahLst/>
              <a:cxnLst/>
              <a:rect l="l" t="t" r="r" b="b"/>
              <a:pathLst>
                <a:path w="1397635" h="44450">
                  <a:moveTo>
                    <a:pt x="1397508" y="0"/>
                  </a:moveTo>
                  <a:lnTo>
                    <a:pt x="0" y="0"/>
                  </a:lnTo>
                  <a:lnTo>
                    <a:pt x="0" y="44196"/>
                  </a:lnTo>
                  <a:lnTo>
                    <a:pt x="1397508" y="44196"/>
                  </a:lnTo>
                  <a:lnTo>
                    <a:pt x="1397508" y="0"/>
                  </a:lnTo>
                  <a:close/>
                </a:path>
              </a:pathLst>
            </a:custGeom>
            <a:solidFill>
              <a:srgbClr val="0568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71600" y="1447800"/>
              <a:ext cx="6195059" cy="432206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590" cy="6858000"/>
            <a:chOff x="-828" y="0"/>
            <a:chExt cx="914559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5940" y="703834"/>
            <a:ext cx="762380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14" dirty="0"/>
              <a:t>T-S </a:t>
            </a:r>
            <a:r>
              <a:rPr dirty="0"/>
              <a:t>diagram of simple </a:t>
            </a:r>
            <a:r>
              <a:rPr spc="-5" dirty="0"/>
              <a:t>air </a:t>
            </a:r>
            <a:r>
              <a:rPr spc="-10" dirty="0"/>
              <a:t>refrigeration  </a:t>
            </a:r>
            <a:r>
              <a:rPr spc="-5" dirty="0"/>
              <a:t>system</a:t>
            </a:r>
          </a:p>
        </p:txBody>
      </p:sp>
      <p:sp>
        <p:nvSpPr>
          <p:cNvPr id="10" name="object 10"/>
          <p:cNvSpPr/>
          <p:nvPr/>
        </p:nvSpPr>
        <p:spPr>
          <a:xfrm>
            <a:off x="533400" y="1981200"/>
            <a:ext cx="8019288" cy="3429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91436" y="5857443"/>
            <a:ext cx="5641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It </a:t>
            </a:r>
            <a:r>
              <a:rPr sz="1800" spc="-5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used for ground cooling[when the aircraft </a:t>
            </a:r>
            <a:r>
              <a:rPr sz="1800" spc="-5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not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moving</a:t>
            </a:r>
            <a:r>
              <a:rPr sz="1800" spc="-10" dirty="0">
                <a:latin typeface="Georgia"/>
                <a:cs typeface="Georgia"/>
              </a:rPr>
              <a:t>]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590" cy="6858000"/>
            <a:chOff x="-828" y="0"/>
            <a:chExt cx="914559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40739" y="691718"/>
            <a:ext cx="60369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Simple Air Refrigeration</a:t>
            </a:r>
            <a:r>
              <a:rPr b="0" u="heavy" spc="-2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System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12140" y="1928825"/>
            <a:ext cx="7908925" cy="3380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9539" indent="-117475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sz="2000" dirty="0">
                <a:latin typeface="Times New Roman"/>
                <a:cs typeface="Times New Roman"/>
              </a:rPr>
              <a:t>In the </a:t>
            </a:r>
            <a:r>
              <a:rPr sz="2000" spc="-5" dirty="0">
                <a:latin typeface="Times New Roman"/>
                <a:cs typeface="Times New Roman"/>
              </a:rPr>
              <a:t>simple system </a:t>
            </a:r>
            <a:r>
              <a:rPr sz="2000" dirty="0">
                <a:latin typeface="Times New Roman"/>
                <a:cs typeface="Times New Roman"/>
              </a:rPr>
              <a:t>shown in figure the compressed </a:t>
            </a:r>
            <a:r>
              <a:rPr sz="2000" spc="-5" dirty="0">
                <a:latin typeface="Times New Roman"/>
                <a:cs typeface="Times New Roman"/>
              </a:rPr>
              <a:t>air </a:t>
            </a:r>
            <a:r>
              <a:rPr sz="2000" dirty="0">
                <a:latin typeface="Times New Roman"/>
                <a:cs typeface="Times New Roman"/>
              </a:rPr>
              <a:t>after cooling in</a:t>
            </a:r>
            <a:r>
              <a:rPr sz="2000" spc="-2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air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cooler is passed through a cooling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turbine.</a:t>
            </a:r>
            <a:endParaRPr sz="2000">
              <a:latin typeface="Times New Roman"/>
              <a:cs typeface="Times New Roman"/>
            </a:endParaRPr>
          </a:p>
          <a:p>
            <a:pPr marL="12700" marR="239395">
              <a:lnSpc>
                <a:spcPct val="100000"/>
              </a:lnSpc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sz="2000" dirty="0">
                <a:latin typeface="Times New Roman"/>
                <a:cs typeface="Times New Roman"/>
              </a:rPr>
              <a:t>The work of this turbine is to drive a fan which draws cooling </a:t>
            </a:r>
            <a:r>
              <a:rPr sz="2000" spc="-5" dirty="0">
                <a:latin typeface="Times New Roman"/>
                <a:cs typeface="Times New Roman"/>
              </a:rPr>
              <a:t>air </a:t>
            </a:r>
            <a:r>
              <a:rPr sz="2000" dirty="0">
                <a:latin typeface="Times New Roman"/>
                <a:cs typeface="Times New Roman"/>
              </a:rPr>
              <a:t>through  the heat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exchanger.</a:t>
            </a:r>
            <a:endParaRPr sz="2000">
              <a:latin typeface="Times New Roman"/>
              <a:cs typeface="Times New Roman"/>
            </a:endParaRPr>
          </a:p>
          <a:p>
            <a:pPr marL="129539" indent="-117475">
              <a:lnSpc>
                <a:spcPct val="100000"/>
              </a:lnSpc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air </a:t>
            </a:r>
            <a:r>
              <a:rPr sz="2000" dirty="0">
                <a:latin typeface="Times New Roman"/>
                <a:cs typeface="Times New Roman"/>
              </a:rPr>
              <a:t>is </a:t>
            </a:r>
            <a:r>
              <a:rPr sz="2000" spc="-5" dirty="0">
                <a:latin typeface="Times New Roman"/>
                <a:cs typeface="Times New Roman"/>
              </a:rPr>
              <a:t>discharge </a:t>
            </a:r>
            <a:r>
              <a:rPr sz="2000" dirty="0">
                <a:latin typeface="Times New Roman"/>
                <a:cs typeface="Times New Roman"/>
              </a:rPr>
              <a:t>from turbine at a pressure slightly above the</a:t>
            </a:r>
            <a:r>
              <a:rPr sz="2000" spc="-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cabin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pressure.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sz="2000" dirty="0">
                <a:latin typeface="Times New Roman"/>
                <a:cs typeface="Times New Roman"/>
              </a:rPr>
              <a:t>The fan is </a:t>
            </a:r>
            <a:r>
              <a:rPr sz="2000" spc="5" dirty="0">
                <a:latin typeface="Times New Roman"/>
                <a:cs typeface="Times New Roman"/>
              </a:rPr>
              <a:t>put </a:t>
            </a:r>
            <a:r>
              <a:rPr sz="2000" dirty="0">
                <a:latin typeface="Times New Roman"/>
                <a:cs typeface="Times New Roman"/>
              </a:rPr>
              <a:t>on the down stream side thus avoid the additional</a:t>
            </a:r>
            <a:r>
              <a:rPr sz="2000" spc="-229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temperature  </a:t>
            </a:r>
            <a:r>
              <a:rPr sz="2000" dirty="0">
                <a:latin typeface="Times New Roman"/>
                <a:cs typeface="Times New Roman"/>
              </a:rPr>
              <a:t>rise of the cooling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air.</a:t>
            </a:r>
            <a:endParaRPr sz="2000">
              <a:latin typeface="Times New Roman"/>
              <a:cs typeface="Times New Roman"/>
            </a:endParaRPr>
          </a:p>
          <a:p>
            <a:pPr marL="12700" marR="27305">
              <a:lnSpc>
                <a:spcPct val="100000"/>
              </a:lnSpc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sz="2000" dirty="0">
                <a:latin typeface="Times New Roman"/>
                <a:cs typeface="Times New Roman"/>
              </a:rPr>
              <a:t>This system is good for ground cooling since the fan driven by the turbine</a:t>
            </a:r>
            <a:r>
              <a:rPr sz="2000" spc="-2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  a source of providing cooling </a:t>
            </a:r>
            <a:r>
              <a:rPr sz="2000" spc="-5" dirty="0">
                <a:latin typeface="Times New Roman"/>
                <a:cs typeface="Times New Roman"/>
              </a:rPr>
              <a:t>air </a:t>
            </a:r>
            <a:r>
              <a:rPr sz="2000" dirty="0">
                <a:latin typeface="Times New Roman"/>
                <a:cs typeface="Times New Roman"/>
              </a:rPr>
              <a:t>for the heat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exchanger.</a:t>
            </a:r>
            <a:endParaRPr sz="2000">
              <a:latin typeface="Times New Roman"/>
              <a:cs typeface="Times New Roman"/>
            </a:endParaRPr>
          </a:p>
          <a:p>
            <a:pPr marL="129539" indent="-117475">
              <a:lnSpc>
                <a:spcPct val="100000"/>
              </a:lnSpc>
              <a:buSzPct val="95000"/>
              <a:buFont typeface="Wingdings"/>
              <a:buChar char=""/>
              <a:tabLst>
                <a:tab pos="130175" algn="l"/>
              </a:tabLst>
            </a:pPr>
            <a:r>
              <a:rPr sz="2000" dirty="0">
                <a:latin typeface="Times New Roman"/>
                <a:cs typeface="Times New Roman"/>
              </a:rPr>
              <a:t>However the turbine work is not available for the</a:t>
            </a:r>
            <a:r>
              <a:rPr sz="2000" spc="-2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compressor.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590" cy="6858000"/>
            <a:chOff x="-828" y="0"/>
            <a:chExt cx="914559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88340" y="703834"/>
            <a:ext cx="65138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Bootstrap Air Refrigeration</a:t>
            </a:r>
            <a:r>
              <a:rPr b="0" u="heavy" spc="-1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System</a:t>
            </a:r>
          </a:p>
        </p:txBody>
      </p:sp>
      <p:sp>
        <p:nvSpPr>
          <p:cNvPr id="10" name="object 10"/>
          <p:cNvSpPr/>
          <p:nvPr/>
        </p:nvSpPr>
        <p:spPr>
          <a:xfrm>
            <a:off x="685800" y="2057400"/>
            <a:ext cx="7778495" cy="3886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61869" y="5476443"/>
            <a:ext cx="3106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Bootstrap air refrigeration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system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590" cy="6858000"/>
            <a:chOff x="-828" y="0"/>
            <a:chExt cx="914559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81836" y="1237234"/>
            <a:ext cx="6541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latin typeface="Times New Roman"/>
                <a:cs typeface="Times New Roman"/>
              </a:rPr>
              <a:t>Introduction </a:t>
            </a:r>
            <a:r>
              <a:rPr b="0" dirty="0">
                <a:latin typeface="Times New Roman"/>
                <a:cs typeface="Times New Roman"/>
              </a:rPr>
              <a:t>to </a:t>
            </a:r>
            <a:r>
              <a:rPr b="0" spc="-5" dirty="0">
                <a:latin typeface="Times New Roman"/>
                <a:cs typeface="Times New Roman"/>
              </a:rPr>
              <a:t>refrigeration</a:t>
            </a:r>
            <a:r>
              <a:rPr b="0" spc="6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system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83540" y="2219070"/>
            <a:ext cx="8074659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If you were to </a:t>
            </a:r>
            <a:r>
              <a:rPr sz="2000" dirty="0">
                <a:latin typeface="Times New Roman"/>
                <a:cs typeface="Times New Roman"/>
              </a:rPr>
              <a:t>place a hot </a:t>
            </a:r>
            <a:r>
              <a:rPr sz="2000" spc="-5" dirty="0">
                <a:latin typeface="Times New Roman"/>
                <a:cs typeface="Times New Roman"/>
              </a:rPr>
              <a:t>cup of </a:t>
            </a:r>
            <a:r>
              <a:rPr sz="2000" spc="-10" dirty="0">
                <a:latin typeface="Times New Roman"/>
                <a:cs typeface="Times New Roman"/>
              </a:rPr>
              <a:t>coffee </a:t>
            </a:r>
            <a:r>
              <a:rPr sz="2000" spc="-5" dirty="0">
                <a:latin typeface="Times New Roman"/>
                <a:cs typeface="Times New Roman"/>
              </a:rPr>
              <a:t>on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" dirty="0">
                <a:latin typeface="Times New Roman"/>
                <a:cs typeface="Times New Roman"/>
              </a:rPr>
              <a:t>table and leave it </a:t>
            </a:r>
            <a:r>
              <a:rPr sz="2000" dirty="0">
                <a:latin typeface="Times New Roman"/>
                <a:cs typeface="Times New Roman"/>
              </a:rPr>
              <a:t>for a </a:t>
            </a:r>
            <a:r>
              <a:rPr sz="2000" spc="-5" dirty="0">
                <a:latin typeface="Times New Roman"/>
                <a:cs typeface="Times New Roman"/>
              </a:rPr>
              <a:t>while, </a:t>
            </a:r>
            <a:r>
              <a:rPr sz="2000" dirty="0">
                <a:latin typeface="Times New Roman"/>
                <a:cs typeface="Times New Roman"/>
              </a:rPr>
              <a:t>the  heat </a:t>
            </a:r>
            <a:r>
              <a:rPr sz="2000" spc="-5" dirty="0">
                <a:latin typeface="Times New Roman"/>
                <a:cs typeface="Times New Roman"/>
              </a:rPr>
              <a:t>in the </a:t>
            </a:r>
            <a:r>
              <a:rPr sz="2000" spc="-10" dirty="0">
                <a:latin typeface="Times New Roman"/>
                <a:cs typeface="Times New Roman"/>
              </a:rPr>
              <a:t>coffee </a:t>
            </a:r>
            <a:r>
              <a:rPr sz="2000" spc="-5" dirty="0">
                <a:latin typeface="Times New Roman"/>
                <a:cs typeface="Times New Roman"/>
              </a:rPr>
              <a:t>would </a:t>
            </a:r>
            <a:r>
              <a:rPr sz="2000" dirty="0">
                <a:latin typeface="Times New Roman"/>
                <a:cs typeface="Times New Roman"/>
              </a:rPr>
              <a:t>be </a:t>
            </a:r>
            <a:r>
              <a:rPr sz="2000" spc="-5" dirty="0">
                <a:latin typeface="Times New Roman"/>
                <a:cs typeface="Times New Roman"/>
              </a:rPr>
              <a:t>transferred to the </a:t>
            </a:r>
            <a:r>
              <a:rPr sz="2000" spc="-10" dirty="0">
                <a:latin typeface="Times New Roman"/>
                <a:cs typeface="Times New Roman"/>
              </a:rPr>
              <a:t>materials </a:t>
            </a:r>
            <a:r>
              <a:rPr sz="2000" spc="-5" dirty="0">
                <a:latin typeface="Times New Roman"/>
                <a:cs typeface="Times New Roman"/>
              </a:rPr>
              <a:t>in </a:t>
            </a:r>
            <a:r>
              <a:rPr sz="2000" dirty="0">
                <a:latin typeface="Times New Roman"/>
                <a:cs typeface="Times New Roman"/>
              </a:rPr>
              <a:t>contact </a:t>
            </a:r>
            <a:r>
              <a:rPr sz="2000" spc="-5" dirty="0">
                <a:latin typeface="Times New Roman"/>
                <a:cs typeface="Times New Roman"/>
              </a:rPr>
              <a:t>with the  </a:t>
            </a:r>
            <a:r>
              <a:rPr sz="2000" spc="-10" dirty="0">
                <a:latin typeface="Times New Roman"/>
                <a:cs typeface="Times New Roman"/>
              </a:rPr>
              <a:t>coffee, </a:t>
            </a:r>
            <a:r>
              <a:rPr sz="2000" spc="-5" dirty="0">
                <a:latin typeface="Times New Roman"/>
                <a:cs typeface="Times New Roman"/>
              </a:rPr>
              <a:t>i.e. </a:t>
            </a:r>
            <a:r>
              <a:rPr sz="2000" dirty="0">
                <a:latin typeface="Times New Roman"/>
                <a:cs typeface="Times New Roman"/>
              </a:rPr>
              <a:t>the cup, </a:t>
            </a:r>
            <a:r>
              <a:rPr sz="2000" spc="-5" dirty="0">
                <a:latin typeface="Times New Roman"/>
                <a:cs typeface="Times New Roman"/>
              </a:rPr>
              <a:t>the table </a:t>
            </a:r>
            <a:r>
              <a:rPr sz="2000" dirty="0">
                <a:latin typeface="Times New Roman"/>
                <a:cs typeface="Times New Roman"/>
              </a:rPr>
              <a:t>and </a:t>
            </a:r>
            <a:r>
              <a:rPr sz="2000" spc="-5" dirty="0">
                <a:latin typeface="Times New Roman"/>
                <a:cs typeface="Times New Roman"/>
              </a:rPr>
              <a:t>the surrounding </a:t>
            </a:r>
            <a:r>
              <a:rPr sz="2000" spc="-35" dirty="0">
                <a:latin typeface="Times New Roman"/>
                <a:cs typeface="Times New Roman"/>
              </a:rPr>
              <a:t>air. </a:t>
            </a:r>
            <a:r>
              <a:rPr sz="2000" dirty="0">
                <a:latin typeface="Times New Roman"/>
                <a:cs typeface="Times New Roman"/>
              </a:rPr>
              <a:t>As </a:t>
            </a:r>
            <a:r>
              <a:rPr sz="2000" spc="-5" dirty="0">
                <a:latin typeface="Times New Roman"/>
                <a:cs typeface="Times New Roman"/>
              </a:rPr>
              <a:t>the </a:t>
            </a:r>
            <a:r>
              <a:rPr sz="2000" dirty="0">
                <a:latin typeface="Times New Roman"/>
                <a:cs typeface="Times New Roman"/>
              </a:rPr>
              <a:t>heat </a:t>
            </a:r>
            <a:r>
              <a:rPr sz="2000" spc="-5" dirty="0">
                <a:latin typeface="Times New Roman"/>
                <a:cs typeface="Times New Roman"/>
              </a:rPr>
              <a:t>is transferred, 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10" dirty="0">
                <a:latin typeface="Times New Roman"/>
                <a:cs typeface="Times New Roman"/>
              </a:rPr>
              <a:t>coffee </a:t>
            </a:r>
            <a:r>
              <a:rPr sz="2000" spc="-5" dirty="0">
                <a:latin typeface="Times New Roman"/>
                <a:cs typeface="Times New Roman"/>
              </a:rPr>
              <a:t>in </a:t>
            </a:r>
            <a:r>
              <a:rPr sz="2000" spc="-10" dirty="0">
                <a:latin typeface="Times New Roman"/>
                <a:cs typeface="Times New Roman"/>
              </a:rPr>
              <a:t>time </a:t>
            </a:r>
            <a:r>
              <a:rPr sz="2000" spc="-5" dirty="0">
                <a:latin typeface="Times New Roman"/>
                <a:cs typeface="Times New Roman"/>
              </a:rPr>
              <a:t>cools. Using the </a:t>
            </a:r>
            <a:r>
              <a:rPr sz="2000" spc="-10" dirty="0">
                <a:latin typeface="Times New Roman"/>
                <a:cs typeface="Times New Roman"/>
              </a:rPr>
              <a:t>same </a:t>
            </a:r>
            <a:r>
              <a:rPr sz="2000" spc="-5" dirty="0">
                <a:latin typeface="Times New Roman"/>
                <a:cs typeface="Times New Roman"/>
              </a:rPr>
              <a:t>principle, refrigeration works </a:t>
            </a:r>
            <a:r>
              <a:rPr sz="2000" spc="5" dirty="0">
                <a:latin typeface="Times New Roman"/>
                <a:cs typeface="Times New Roman"/>
              </a:rPr>
              <a:t>by  </a:t>
            </a:r>
            <a:r>
              <a:rPr sz="2000" dirty="0">
                <a:latin typeface="Times New Roman"/>
                <a:cs typeface="Times New Roman"/>
              </a:rPr>
              <a:t>removing heat from a product and transferring that heat </a:t>
            </a:r>
            <a:r>
              <a:rPr sz="2000" spc="-5" dirty="0">
                <a:latin typeface="Times New Roman"/>
                <a:cs typeface="Times New Roman"/>
              </a:rPr>
              <a:t>to </a:t>
            </a:r>
            <a:r>
              <a:rPr sz="2000" dirty="0">
                <a:latin typeface="Times New Roman"/>
                <a:cs typeface="Times New Roman"/>
              </a:rPr>
              <a:t>the outside</a:t>
            </a:r>
            <a:r>
              <a:rPr sz="2000" spc="-26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air.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590" cy="6858000"/>
            <a:chOff x="-828" y="0"/>
            <a:chExt cx="914559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74394" y="627634"/>
            <a:ext cx="61556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14" dirty="0">
                <a:latin typeface="Times New Roman"/>
                <a:cs typeface="Times New Roman"/>
              </a:rPr>
              <a:t>T-s </a:t>
            </a:r>
            <a:r>
              <a:rPr b="0" dirty="0">
                <a:latin typeface="Times New Roman"/>
                <a:cs typeface="Times New Roman"/>
              </a:rPr>
              <a:t>Diagram of Bootstrap</a:t>
            </a:r>
            <a:r>
              <a:rPr b="0" spc="60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System</a:t>
            </a:r>
          </a:p>
        </p:txBody>
      </p:sp>
      <p:sp>
        <p:nvSpPr>
          <p:cNvPr id="10" name="object 10"/>
          <p:cNvSpPr/>
          <p:nvPr/>
        </p:nvSpPr>
        <p:spPr>
          <a:xfrm>
            <a:off x="1752600" y="1359408"/>
            <a:ext cx="6195059" cy="4038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910967" y="5476443"/>
            <a:ext cx="3215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It is used in </a:t>
            </a:r>
            <a:r>
              <a:rPr sz="1800" b="1" dirty="0">
                <a:latin typeface="Times New Roman"/>
                <a:cs typeface="Times New Roman"/>
              </a:rPr>
              <a:t>a </a:t>
            </a:r>
            <a:r>
              <a:rPr sz="1800" b="1" spc="-5" dirty="0">
                <a:latin typeface="Times New Roman"/>
                <a:cs typeface="Times New Roman"/>
              </a:rPr>
              <a:t>high speed aircraft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590" cy="6858000"/>
            <a:chOff x="-828" y="0"/>
            <a:chExt cx="914559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69644" y="399034"/>
            <a:ext cx="6962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Bootstrap Air Refrigeration</a:t>
            </a:r>
            <a:r>
              <a:rPr spc="-215" dirty="0"/>
              <a:t> </a:t>
            </a:r>
            <a:r>
              <a:rPr spc="-5" dirty="0"/>
              <a:t>System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9740" y="1115669"/>
            <a:ext cx="8065770" cy="5031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299085" indent="-287020">
              <a:lnSpc>
                <a:spcPct val="15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000" dirty="0">
                <a:latin typeface="Times New Roman"/>
                <a:cs typeface="Times New Roman"/>
              </a:rPr>
              <a:t>The Bootstrap system shown in figure has </a:t>
            </a:r>
            <a:r>
              <a:rPr sz="2000" spc="-5" dirty="0">
                <a:latin typeface="Times New Roman"/>
                <a:cs typeface="Times New Roman"/>
              </a:rPr>
              <a:t>two </a:t>
            </a:r>
            <a:r>
              <a:rPr sz="2000" dirty="0">
                <a:latin typeface="Times New Roman"/>
                <a:cs typeface="Times New Roman"/>
              </a:rPr>
              <a:t>heat exchangers instead</a:t>
            </a:r>
            <a:r>
              <a:rPr sz="2000" spc="-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  </a:t>
            </a:r>
            <a:r>
              <a:rPr sz="2000" spc="5" dirty="0">
                <a:latin typeface="Times New Roman"/>
                <a:cs typeface="Times New Roman"/>
              </a:rPr>
              <a:t>one </a:t>
            </a:r>
            <a:r>
              <a:rPr sz="2000" dirty="0">
                <a:latin typeface="Times New Roman"/>
                <a:cs typeface="Times New Roman"/>
              </a:rPr>
              <a:t>and the expansion turbine drives a compressor rather than a</a:t>
            </a:r>
            <a:r>
              <a:rPr sz="2000" spc="-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fan.</a:t>
            </a:r>
            <a:endParaRPr sz="20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000" dirty="0">
                <a:latin typeface="Times New Roman"/>
                <a:cs typeface="Times New Roman"/>
              </a:rPr>
              <a:t>Thus it cannot be used for ground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cooling.</a:t>
            </a:r>
            <a:endParaRPr sz="20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5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primary </a:t>
            </a:r>
            <a:r>
              <a:rPr sz="2000" dirty="0">
                <a:latin typeface="Times New Roman"/>
                <a:cs typeface="Times New Roman"/>
              </a:rPr>
              <a:t>purpose of Bootstrap system is to provide an additional</a:t>
            </a:r>
            <a:r>
              <a:rPr sz="2000" spc="-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cooling  capacity when the </a:t>
            </a:r>
            <a:r>
              <a:rPr sz="2000" spc="-5" dirty="0">
                <a:latin typeface="Times New Roman"/>
                <a:cs typeface="Times New Roman"/>
              </a:rPr>
              <a:t>primary </a:t>
            </a:r>
            <a:r>
              <a:rPr sz="2000" dirty="0">
                <a:latin typeface="Times New Roman"/>
                <a:cs typeface="Times New Roman"/>
              </a:rPr>
              <a:t>source of </a:t>
            </a:r>
            <a:r>
              <a:rPr sz="2000" spc="-5" dirty="0">
                <a:latin typeface="Times New Roman"/>
                <a:cs typeface="Times New Roman"/>
              </a:rPr>
              <a:t>air </a:t>
            </a:r>
            <a:r>
              <a:rPr sz="2000" dirty="0">
                <a:latin typeface="Times New Roman"/>
                <a:cs typeface="Times New Roman"/>
              </a:rPr>
              <a:t>does </a:t>
            </a:r>
            <a:r>
              <a:rPr sz="2000" spc="5" dirty="0">
                <a:latin typeface="Times New Roman"/>
                <a:cs typeface="Times New Roman"/>
              </a:rPr>
              <a:t>not </a:t>
            </a:r>
            <a:r>
              <a:rPr sz="2000" dirty="0">
                <a:latin typeface="Times New Roman"/>
                <a:cs typeface="Times New Roman"/>
              </a:rPr>
              <a:t>have a </a:t>
            </a:r>
            <a:r>
              <a:rPr sz="2000" spc="-5" dirty="0">
                <a:latin typeface="Times New Roman"/>
                <a:cs typeface="Times New Roman"/>
              </a:rPr>
              <a:t>sufficiently</a:t>
            </a:r>
            <a:r>
              <a:rPr sz="2000" spc="-2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high</a:t>
            </a:r>
            <a:endParaRPr sz="20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1205"/>
              </a:spcBef>
            </a:pPr>
            <a:r>
              <a:rPr sz="2000" dirty="0">
                <a:latin typeface="Times New Roman"/>
                <a:cs typeface="Times New Roman"/>
              </a:rPr>
              <a:t>pressure to provide the </a:t>
            </a:r>
            <a:r>
              <a:rPr sz="2000" spc="-5" dirty="0">
                <a:latin typeface="Times New Roman"/>
                <a:cs typeface="Times New Roman"/>
              </a:rPr>
              <a:t>amount </a:t>
            </a:r>
            <a:r>
              <a:rPr sz="2000" dirty="0">
                <a:latin typeface="Times New Roman"/>
                <a:cs typeface="Times New Roman"/>
              </a:rPr>
              <a:t>of cooling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required.</a:t>
            </a:r>
            <a:endParaRPr sz="2000">
              <a:latin typeface="Times New Roman"/>
              <a:cs typeface="Times New Roman"/>
            </a:endParaRPr>
          </a:p>
          <a:p>
            <a:pPr marL="299085" marR="92710" indent="-287020">
              <a:lnSpc>
                <a:spcPct val="15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000" dirty="0">
                <a:latin typeface="Times New Roman"/>
                <a:cs typeface="Times New Roman"/>
              </a:rPr>
              <a:t>The turbine drives the secondary compressor to rise the pressure of</a:t>
            </a:r>
            <a:r>
              <a:rPr sz="2000" spc="-2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primary  air </a:t>
            </a:r>
            <a:r>
              <a:rPr sz="2000" dirty="0">
                <a:latin typeface="Times New Roman"/>
                <a:cs typeface="Times New Roman"/>
              </a:rPr>
              <a:t>before it enters the turbine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299085" marR="33655" indent="-287020">
              <a:lnSpc>
                <a:spcPct val="146000"/>
              </a:lnSpc>
              <a:spcBef>
                <a:spcPts val="9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2000" dirty="0">
                <a:latin typeface="Times New Roman"/>
                <a:cs typeface="Times New Roman"/>
              </a:rPr>
              <a:t>It is used for high speed aircraft where in the velocity of the aircraft  provides the necessary airflow for the heat exchangers ,as a result a</a:t>
            </a:r>
            <a:r>
              <a:rPr sz="2000" spc="-2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separate  fan is </a:t>
            </a:r>
            <a:r>
              <a:rPr sz="2000" spc="5" dirty="0">
                <a:latin typeface="Times New Roman"/>
                <a:cs typeface="Times New Roman"/>
              </a:rPr>
              <a:t>not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required.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590" cy="6858000"/>
            <a:chOff x="-828" y="0"/>
            <a:chExt cx="914559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88340" y="551434"/>
            <a:ext cx="75984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5" dirty="0">
                <a:uFill>
                  <a:solidFill>
                    <a:srgbClr val="000000"/>
                  </a:solidFill>
                </a:uFill>
              </a:rPr>
              <a:t>Regenerative Air Refrigeration</a:t>
            </a:r>
            <a:r>
              <a:rPr u="heavy" spc="-19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System</a:t>
            </a:r>
          </a:p>
        </p:txBody>
      </p:sp>
      <p:sp>
        <p:nvSpPr>
          <p:cNvPr id="10" name="object 10"/>
          <p:cNvSpPr/>
          <p:nvPr/>
        </p:nvSpPr>
        <p:spPr>
          <a:xfrm>
            <a:off x="1295400" y="1295400"/>
            <a:ext cx="6336792" cy="36972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01644" y="5360619"/>
            <a:ext cx="1925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Regenerative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system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590" cy="6858000"/>
            <a:chOff x="-828" y="0"/>
            <a:chExt cx="914559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64540" y="551434"/>
            <a:ext cx="7221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4" dirty="0"/>
              <a:t>T-S </a:t>
            </a:r>
            <a:r>
              <a:rPr dirty="0"/>
              <a:t>Diagram of Regenerative</a:t>
            </a:r>
            <a:r>
              <a:rPr spc="65" dirty="0"/>
              <a:t> </a:t>
            </a:r>
            <a:r>
              <a:rPr spc="-5" dirty="0"/>
              <a:t>System</a:t>
            </a:r>
          </a:p>
        </p:txBody>
      </p:sp>
      <p:sp>
        <p:nvSpPr>
          <p:cNvPr id="10" name="object 10"/>
          <p:cNvSpPr/>
          <p:nvPr/>
        </p:nvSpPr>
        <p:spPr>
          <a:xfrm>
            <a:off x="752855" y="1295400"/>
            <a:ext cx="7703820" cy="35996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12594" y="5208270"/>
            <a:ext cx="5417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It </a:t>
            </a:r>
            <a:r>
              <a:rPr sz="1800" spc="-5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used for ground cooling </a:t>
            </a:r>
            <a:r>
              <a:rPr sz="1800" spc="-5" dirty="0">
                <a:latin typeface="Times New Roman"/>
                <a:cs typeface="Times New Roman"/>
              </a:rPr>
              <a:t>as </a:t>
            </a:r>
            <a:r>
              <a:rPr sz="1800" dirty="0">
                <a:latin typeface="Times New Roman"/>
                <a:cs typeface="Times New Roman"/>
              </a:rPr>
              <a:t>well </a:t>
            </a:r>
            <a:r>
              <a:rPr sz="1800" spc="-5" dirty="0">
                <a:latin typeface="Times New Roman"/>
                <a:cs typeface="Times New Roman"/>
              </a:rPr>
              <a:t>as </a:t>
            </a:r>
            <a:r>
              <a:rPr sz="1800" dirty="0">
                <a:latin typeface="Times New Roman"/>
                <a:cs typeface="Times New Roman"/>
              </a:rPr>
              <a:t>high </a:t>
            </a:r>
            <a:r>
              <a:rPr sz="1800" spc="-5" dirty="0">
                <a:latin typeface="Times New Roman"/>
                <a:cs typeface="Times New Roman"/>
              </a:rPr>
              <a:t>speed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aircrafts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590" cy="6858000"/>
            <a:chOff x="-828" y="0"/>
            <a:chExt cx="914559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5940" y="627634"/>
            <a:ext cx="75984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Regenerative Air Refrigeration</a:t>
            </a:r>
            <a:r>
              <a:rPr spc="-190" dirty="0"/>
              <a:t> </a:t>
            </a:r>
            <a:r>
              <a:rPr spc="-5" dirty="0"/>
              <a:t>System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35940" y="1189075"/>
            <a:ext cx="8074025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5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regenerative </a:t>
            </a:r>
            <a:r>
              <a:rPr sz="2000" dirty="0">
                <a:latin typeface="Times New Roman"/>
                <a:cs typeface="Times New Roman"/>
              </a:rPr>
              <a:t>system </a:t>
            </a:r>
            <a:r>
              <a:rPr sz="2000" spc="-5" dirty="0">
                <a:latin typeface="Times New Roman"/>
                <a:cs typeface="Times New Roman"/>
              </a:rPr>
              <a:t>shown in figure also has </a:t>
            </a:r>
            <a:r>
              <a:rPr sz="2000" dirty="0">
                <a:latin typeface="Times New Roman"/>
                <a:cs typeface="Times New Roman"/>
              </a:rPr>
              <a:t>two </a:t>
            </a:r>
            <a:r>
              <a:rPr sz="2000" spc="-5" dirty="0">
                <a:latin typeface="Times New Roman"/>
                <a:cs typeface="Times New Roman"/>
              </a:rPr>
              <a:t>heat exchangers </a:t>
            </a:r>
            <a:r>
              <a:rPr sz="2000" dirty="0">
                <a:latin typeface="Times New Roman"/>
                <a:cs typeface="Times New Roman"/>
              </a:rPr>
              <a:t>but  does </a:t>
            </a:r>
            <a:r>
              <a:rPr sz="2000" spc="5" dirty="0">
                <a:latin typeface="Times New Roman"/>
                <a:cs typeface="Times New Roman"/>
              </a:rPr>
              <a:t>not </a:t>
            </a:r>
            <a:r>
              <a:rPr sz="2000" dirty="0">
                <a:latin typeface="Times New Roman"/>
                <a:cs typeface="Times New Roman"/>
              </a:rPr>
              <a:t>required ram </a:t>
            </a:r>
            <a:r>
              <a:rPr sz="2000" spc="-5" dirty="0">
                <a:latin typeface="Times New Roman"/>
                <a:cs typeface="Times New Roman"/>
              </a:rPr>
              <a:t>air </a:t>
            </a:r>
            <a:r>
              <a:rPr sz="2000" dirty="0">
                <a:latin typeface="Times New Roman"/>
                <a:cs typeface="Times New Roman"/>
              </a:rPr>
              <a:t>for cooling the </a:t>
            </a:r>
            <a:r>
              <a:rPr sz="2000" spc="-5" dirty="0">
                <a:latin typeface="Times New Roman"/>
                <a:cs typeface="Times New Roman"/>
              </a:rPr>
              <a:t>air in </a:t>
            </a:r>
            <a:r>
              <a:rPr sz="2000" dirty="0">
                <a:latin typeface="Times New Roman"/>
                <a:cs typeface="Times New Roman"/>
              </a:rPr>
              <a:t>the second heat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exchanger.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000"/>
              </a:lnSpc>
            </a:pPr>
            <a:r>
              <a:rPr sz="2000" dirty="0">
                <a:latin typeface="Times New Roman"/>
                <a:cs typeface="Times New Roman"/>
              </a:rPr>
              <a:t>It </a:t>
            </a:r>
            <a:r>
              <a:rPr sz="2000" spc="-5" dirty="0">
                <a:latin typeface="Times New Roman"/>
                <a:cs typeface="Times New Roman"/>
              </a:rPr>
              <a:t>is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" dirty="0">
                <a:latin typeface="Times New Roman"/>
                <a:cs typeface="Times New Roman"/>
              </a:rPr>
              <a:t>modification of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10" dirty="0">
                <a:latin typeface="Times New Roman"/>
                <a:cs typeface="Times New Roman"/>
              </a:rPr>
              <a:t>simple </a:t>
            </a:r>
            <a:r>
              <a:rPr sz="2000" dirty="0">
                <a:latin typeface="Times New Roman"/>
                <a:cs typeface="Times New Roman"/>
              </a:rPr>
              <a:t>system </a:t>
            </a:r>
            <a:r>
              <a:rPr sz="2000" spc="-5" dirty="0">
                <a:latin typeface="Times New Roman"/>
                <a:cs typeface="Times New Roman"/>
              </a:rPr>
              <a:t>with the addition of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" dirty="0">
                <a:latin typeface="Times New Roman"/>
                <a:cs typeface="Times New Roman"/>
              </a:rPr>
              <a:t>secondary </a:t>
            </a:r>
            <a:r>
              <a:rPr sz="2000" dirty="0">
                <a:latin typeface="Times New Roman"/>
                <a:cs typeface="Times New Roman"/>
              </a:rPr>
              <a:t>heat  </a:t>
            </a:r>
            <a:r>
              <a:rPr sz="2000" spc="-5" dirty="0">
                <a:latin typeface="Times New Roman"/>
                <a:cs typeface="Times New Roman"/>
              </a:rPr>
              <a:t>exchanger in which the </a:t>
            </a:r>
            <a:r>
              <a:rPr sz="2000" spc="-10" dirty="0">
                <a:latin typeface="Times New Roman"/>
                <a:cs typeface="Times New Roman"/>
              </a:rPr>
              <a:t>air </a:t>
            </a:r>
            <a:r>
              <a:rPr sz="2000" dirty="0">
                <a:latin typeface="Times New Roman"/>
                <a:cs typeface="Times New Roman"/>
              </a:rPr>
              <a:t>from the </a:t>
            </a:r>
            <a:r>
              <a:rPr sz="2000" spc="-5" dirty="0">
                <a:latin typeface="Times New Roman"/>
                <a:cs typeface="Times New Roman"/>
              </a:rPr>
              <a:t>primary </a:t>
            </a:r>
            <a:r>
              <a:rPr sz="2000" dirty="0">
                <a:latin typeface="Times New Roman"/>
                <a:cs typeface="Times New Roman"/>
              </a:rPr>
              <a:t>heat </a:t>
            </a:r>
            <a:r>
              <a:rPr sz="2000" spc="-5" dirty="0">
                <a:latin typeface="Times New Roman"/>
                <a:cs typeface="Times New Roman"/>
              </a:rPr>
              <a:t>exchanger is further cooled  </a:t>
            </a:r>
            <a:r>
              <a:rPr sz="2000" dirty="0">
                <a:latin typeface="Times New Roman"/>
                <a:cs typeface="Times New Roman"/>
              </a:rPr>
              <a:t>with a </a:t>
            </a:r>
            <a:r>
              <a:rPr sz="2000" spc="-5" dirty="0">
                <a:latin typeface="Times New Roman"/>
                <a:cs typeface="Times New Roman"/>
              </a:rPr>
              <a:t>portion of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refrigerated </a:t>
            </a:r>
            <a:r>
              <a:rPr sz="2000" spc="-10" dirty="0">
                <a:latin typeface="Times New Roman"/>
                <a:cs typeface="Times New Roman"/>
              </a:rPr>
              <a:t>air </a:t>
            </a:r>
            <a:r>
              <a:rPr sz="2000" spc="-5" dirty="0">
                <a:latin typeface="Times New Roman"/>
                <a:cs typeface="Times New Roman"/>
              </a:rPr>
              <a:t>bled after expansion </a:t>
            </a:r>
            <a:r>
              <a:rPr sz="2000" spc="-10" dirty="0">
                <a:latin typeface="Times New Roman"/>
                <a:cs typeface="Times New Roman"/>
              </a:rPr>
              <a:t>in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turbine </a:t>
            </a:r>
            <a:r>
              <a:rPr sz="2000" spc="-15" dirty="0">
                <a:latin typeface="Times New Roman"/>
                <a:cs typeface="Times New Roman"/>
              </a:rPr>
              <a:t>as  </a:t>
            </a:r>
            <a:r>
              <a:rPr sz="2000" dirty="0">
                <a:latin typeface="Times New Roman"/>
                <a:cs typeface="Times New Roman"/>
              </a:rPr>
              <a:t>shown </a:t>
            </a:r>
            <a:r>
              <a:rPr sz="2000" spc="-5" dirty="0">
                <a:latin typeface="Times New Roman"/>
                <a:cs typeface="Times New Roman"/>
              </a:rPr>
              <a:t>in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figure.</a:t>
            </a:r>
            <a:endParaRPr sz="2000">
              <a:latin typeface="Times New Roman"/>
              <a:cs typeface="Times New Roman"/>
            </a:endParaRPr>
          </a:p>
          <a:p>
            <a:pPr marL="12700" marR="6985" algn="just">
              <a:lnSpc>
                <a:spcPct val="150000"/>
              </a:lnSpc>
            </a:pPr>
            <a:r>
              <a:rPr sz="2000" dirty="0">
                <a:latin typeface="Times New Roman"/>
                <a:cs typeface="Times New Roman"/>
              </a:rPr>
              <a:t>It </a:t>
            </a:r>
            <a:r>
              <a:rPr sz="2000" spc="-5" dirty="0">
                <a:latin typeface="Times New Roman"/>
                <a:cs typeface="Times New Roman"/>
              </a:rPr>
              <a:t>provides lower turbine </a:t>
            </a:r>
            <a:r>
              <a:rPr sz="2000" spc="-10" dirty="0">
                <a:latin typeface="Times New Roman"/>
                <a:cs typeface="Times New Roman"/>
              </a:rPr>
              <a:t>discharge </a:t>
            </a:r>
            <a:r>
              <a:rPr sz="2000" spc="-5" dirty="0">
                <a:latin typeface="Times New Roman"/>
                <a:cs typeface="Times New Roman"/>
              </a:rPr>
              <a:t>temperatures </a:t>
            </a:r>
            <a:r>
              <a:rPr sz="2000" dirty="0">
                <a:latin typeface="Times New Roman"/>
                <a:cs typeface="Times New Roman"/>
              </a:rPr>
              <a:t>but </a:t>
            </a:r>
            <a:r>
              <a:rPr sz="2000" spc="-5" dirty="0">
                <a:latin typeface="Times New Roman"/>
                <a:cs typeface="Times New Roman"/>
              </a:rPr>
              <a:t>at the expense of some  </a:t>
            </a:r>
            <a:r>
              <a:rPr sz="2000" dirty="0">
                <a:latin typeface="Times New Roman"/>
                <a:cs typeface="Times New Roman"/>
              </a:rPr>
              <a:t>weight and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complications.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590" cy="6858000"/>
            <a:chOff x="-828" y="0"/>
            <a:chExt cx="914559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898394" y="706881"/>
            <a:ext cx="39223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Reduced Ambient</a:t>
            </a:r>
            <a:r>
              <a:rPr sz="2800" spc="-155" dirty="0"/>
              <a:t> </a:t>
            </a:r>
            <a:r>
              <a:rPr sz="2800" dirty="0"/>
              <a:t>System</a:t>
            </a:r>
            <a:endParaRPr sz="2800"/>
          </a:p>
        </p:txBody>
      </p:sp>
      <p:sp>
        <p:nvSpPr>
          <p:cNvPr id="10" name="object 10"/>
          <p:cNvSpPr/>
          <p:nvPr/>
        </p:nvSpPr>
        <p:spPr>
          <a:xfrm>
            <a:off x="609600" y="1267967"/>
            <a:ext cx="8065008" cy="36835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425064" y="5474919"/>
            <a:ext cx="4244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Georgia"/>
                <a:cs typeface="Georgia"/>
              </a:rPr>
              <a:t>Reduced </a:t>
            </a:r>
            <a:r>
              <a:rPr sz="1800" spc="-15" dirty="0">
                <a:latin typeface="Georgia"/>
                <a:cs typeface="Georgia"/>
              </a:rPr>
              <a:t>Ambient </a:t>
            </a:r>
            <a:r>
              <a:rPr sz="1800" spc="-25" dirty="0">
                <a:latin typeface="Georgia"/>
                <a:cs typeface="Georgia"/>
              </a:rPr>
              <a:t>Air </a:t>
            </a:r>
            <a:r>
              <a:rPr sz="1800" spc="-40" dirty="0">
                <a:latin typeface="Georgia"/>
                <a:cs typeface="Georgia"/>
              </a:rPr>
              <a:t>Refrigeration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spc="-45" dirty="0">
                <a:latin typeface="Georgia"/>
                <a:cs typeface="Georgia"/>
              </a:rPr>
              <a:t>System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590" cy="6858000"/>
            <a:chOff x="-828" y="0"/>
            <a:chExt cx="914559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601595" y="649046"/>
            <a:ext cx="50311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Reduced Ambient</a:t>
            </a:r>
            <a:r>
              <a:rPr spc="-285" dirty="0"/>
              <a:t> </a:t>
            </a:r>
            <a:r>
              <a:rPr dirty="0"/>
              <a:t>System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83540" y="1395730"/>
            <a:ext cx="43091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60" dirty="0">
                <a:latin typeface="Times New Roman"/>
                <a:cs typeface="Times New Roman"/>
              </a:rPr>
              <a:t>T-S </a:t>
            </a:r>
            <a:r>
              <a:rPr sz="2000" dirty="0">
                <a:latin typeface="Times New Roman"/>
                <a:cs typeface="Times New Roman"/>
              </a:rPr>
              <a:t>Diagram of Reduced </a:t>
            </a:r>
            <a:r>
              <a:rPr sz="2000" spc="-5" dirty="0">
                <a:latin typeface="Times New Roman"/>
                <a:cs typeface="Times New Roman"/>
              </a:rPr>
              <a:t>Ambient</a:t>
            </a:r>
            <a:r>
              <a:rPr sz="2000" spc="-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System</a:t>
            </a:r>
          </a:p>
        </p:txBody>
      </p:sp>
      <p:sp>
        <p:nvSpPr>
          <p:cNvPr id="11" name="object 11"/>
          <p:cNvSpPr/>
          <p:nvPr/>
        </p:nvSpPr>
        <p:spPr>
          <a:xfrm>
            <a:off x="304800" y="1828800"/>
            <a:ext cx="8153400" cy="38877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89530" y="5667552"/>
            <a:ext cx="4115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It </a:t>
            </a:r>
            <a:r>
              <a:rPr sz="1800" spc="-5" dirty="0">
                <a:latin typeface="Times New Roman"/>
                <a:cs typeface="Times New Roman"/>
              </a:rPr>
              <a:t>is </a:t>
            </a:r>
            <a:r>
              <a:rPr sz="1800" dirty="0">
                <a:latin typeface="Times New Roman"/>
                <a:cs typeface="Times New Roman"/>
              </a:rPr>
              <a:t>used in </a:t>
            </a:r>
            <a:r>
              <a:rPr sz="1800" spc="-5" dirty="0">
                <a:latin typeface="Times New Roman"/>
                <a:cs typeface="Times New Roman"/>
              </a:rPr>
              <a:t>Supersonic </a:t>
            </a:r>
            <a:r>
              <a:rPr sz="1800" dirty="0">
                <a:latin typeface="Times New Roman"/>
                <a:cs typeface="Times New Roman"/>
              </a:rPr>
              <a:t>aircraft and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Rockets.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590" cy="6858000"/>
            <a:chOff x="-828" y="0"/>
            <a:chExt cx="914559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695448" y="660653"/>
            <a:ext cx="5029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Reduced Ambient</a:t>
            </a:r>
            <a:r>
              <a:rPr spc="-225" dirty="0"/>
              <a:t> </a:t>
            </a:r>
            <a:r>
              <a:rPr dirty="0"/>
              <a:t>System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04239" y="1413357"/>
            <a:ext cx="7507605" cy="4599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785" marR="17780" indent="-287020">
              <a:lnSpc>
                <a:spcPct val="150100"/>
              </a:lnSpc>
              <a:spcBef>
                <a:spcPts val="100"/>
              </a:spcBef>
              <a:buFont typeface="Wingdings"/>
              <a:buChar char=""/>
              <a:tabLst>
                <a:tab pos="311785" algn="l"/>
                <a:tab pos="312420" algn="l"/>
              </a:tabLst>
            </a:pPr>
            <a:r>
              <a:rPr sz="2000" dirty="0">
                <a:latin typeface="Times New Roman"/>
                <a:cs typeface="Times New Roman"/>
              </a:rPr>
              <a:t>In the reduced </a:t>
            </a:r>
            <a:r>
              <a:rPr sz="2000" spc="-5" dirty="0">
                <a:latin typeface="Times New Roman"/>
                <a:cs typeface="Times New Roman"/>
              </a:rPr>
              <a:t>ambient </a:t>
            </a:r>
            <a:r>
              <a:rPr sz="2000" dirty="0">
                <a:latin typeface="Times New Roman"/>
                <a:cs typeface="Times New Roman"/>
              </a:rPr>
              <a:t>system there are two expansion turbines-one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  the cabin </a:t>
            </a:r>
            <a:r>
              <a:rPr sz="2000" spc="-5" dirty="0">
                <a:latin typeface="Times New Roman"/>
                <a:cs typeface="Times New Roman"/>
              </a:rPr>
              <a:t>air </a:t>
            </a:r>
            <a:r>
              <a:rPr sz="2000" dirty="0">
                <a:latin typeface="Times New Roman"/>
                <a:cs typeface="Times New Roman"/>
              </a:rPr>
              <a:t>stream and the other in the cooling </a:t>
            </a:r>
            <a:r>
              <a:rPr sz="2000" spc="-5" dirty="0">
                <a:latin typeface="Times New Roman"/>
                <a:cs typeface="Times New Roman"/>
              </a:rPr>
              <a:t>air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streams.</a:t>
            </a:r>
            <a:endParaRPr sz="2000">
              <a:latin typeface="Times New Roman"/>
              <a:cs typeface="Times New Roman"/>
            </a:endParaRPr>
          </a:p>
          <a:p>
            <a:pPr marL="311785" marR="78740" indent="-287020">
              <a:lnSpc>
                <a:spcPct val="150000"/>
              </a:lnSpc>
              <a:buFont typeface="Wingdings"/>
              <a:buChar char=""/>
              <a:tabLst>
                <a:tab pos="311785" algn="l"/>
                <a:tab pos="312420" algn="l"/>
              </a:tabLst>
            </a:pPr>
            <a:r>
              <a:rPr sz="2000" dirty="0">
                <a:latin typeface="Times New Roman"/>
                <a:cs typeface="Times New Roman"/>
              </a:rPr>
              <a:t>Both turbines are connected to the shaft driving the fan which</a:t>
            </a:r>
            <a:r>
              <a:rPr sz="2000" spc="-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absorbs  </a:t>
            </a:r>
            <a:r>
              <a:rPr sz="2000" spc="-5" dirty="0">
                <a:latin typeface="Times New Roman"/>
                <a:cs typeface="Times New Roman"/>
              </a:rPr>
              <a:t>all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power.</a:t>
            </a:r>
            <a:endParaRPr sz="2000">
              <a:latin typeface="Times New Roman"/>
              <a:cs typeface="Times New Roman"/>
            </a:endParaRPr>
          </a:p>
          <a:p>
            <a:pPr marL="311785" indent="-28702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311785" algn="l"/>
                <a:tab pos="312420" algn="l"/>
              </a:tabLst>
            </a:pPr>
            <a:r>
              <a:rPr sz="2000" dirty="0">
                <a:latin typeface="Times New Roman"/>
                <a:cs typeface="Times New Roman"/>
              </a:rPr>
              <a:t>The turbine for the ram </a:t>
            </a:r>
            <a:r>
              <a:rPr sz="2000" spc="-5" dirty="0">
                <a:latin typeface="Times New Roman"/>
                <a:cs typeface="Times New Roman"/>
              </a:rPr>
              <a:t>air </a:t>
            </a:r>
            <a:r>
              <a:rPr sz="2000" dirty="0">
                <a:latin typeface="Times New Roman"/>
                <a:cs typeface="Times New Roman"/>
              </a:rPr>
              <a:t>operates from the pressure ratio</a:t>
            </a:r>
            <a:r>
              <a:rPr sz="2000" spc="-2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made</a:t>
            </a:r>
            <a:endParaRPr sz="2000">
              <a:latin typeface="Times New Roman"/>
              <a:cs typeface="Times New Roman"/>
            </a:endParaRPr>
          </a:p>
          <a:p>
            <a:pPr marL="311785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Times New Roman"/>
                <a:cs typeface="Times New Roman"/>
              </a:rPr>
              <a:t>available by the ram air pressure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311785" marR="184785" indent="-287020">
              <a:lnSpc>
                <a:spcPct val="150000"/>
              </a:lnSpc>
              <a:buFont typeface="Wingdings"/>
              <a:buChar char=""/>
              <a:tabLst>
                <a:tab pos="311785" algn="l"/>
                <a:tab pos="312420" algn="l"/>
              </a:tabLst>
            </a:pPr>
            <a:r>
              <a:rPr sz="2000" dirty="0">
                <a:latin typeface="Times New Roman"/>
                <a:cs typeface="Times New Roman"/>
              </a:rPr>
              <a:t>The cooling turbine reduces the </a:t>
            </a:r>
            <a:r>
              <a:rPr sz="2000" spc="-5" dirty="0">
                <a:latin typeface="Times New Roman"/>
                <a:cs typeface="Times New Roman"/>
              </a:rPr>
              <a:t>temperature </a:t>
            </a:r>
            <a:r>
              <a:rPr sz="2000" dirty="0">
                <a:latin typeface="Times New Roman"/>
                <a:cs typeface="Times New Roman"/>
              </a:rPr>
              <a:t>of cooling </a:t>
            </a:r>
            <a:r>
              <a:rPr sz="2000" spc="-5" dirty="0">
                <a:latin typeface="Times New Roman"/>
                <a:cs typeface="Times New Roman"/>
              </a:rPr>
              <a:t>air to level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  </a:t>
            </a:r>
            <a:r>
              <a:rPr sz="2000" spc="-5" dirty="0">
                <a:latin typeface="Times New Roman"/>
                <a:cs typeface="Times New Roman"/>
              </a:rPr>
              <a:t>static temperature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ambient air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311785" marR="80645" indent="-287020">
              <a:lnSpc>
                <a:spcPct val="150000"/>
              </a:lnSpc>
              <a:buFont typeface="Wingdings"/>
              <a:buChar char=""/>
              <a:tabLst>
                <a:tab pos="311785" algn="l"/>
                <a:tab pos="312420" algn="l"/>
              </a:tabLst>
            </a:pPr>
            <a:r>
              <a:rPr sz="2000" dirty="0">
                <a:latin typeface="Times New Roman"/>
                <a:cs typeface="Times New Roman"/>
              </a:rPr>
              <a:t>Thus, </a:t>
            </a:r>
            <a:r>
              <a:rPr sz="2000" spc="-5" dirty="0">
                <a:latin typeface="Times New Roman"/>
                <a:cs typeface="Times New Roman"/>
              </a:rPr>
              <a:t>primary </a:t>
            </a:r>
            <a:r>
              <a:rPr sz="2000" dirty="0">
                <a:latin typeface="Times New Roman"/>
                <a:cs typeface="Times New Roman"/>
              </a:rPr>
              <a:t>compressed </a:t>
            </a:r>
            <a:r>
              <a:rPr sz="2000" spc="-5" dirty="0">
                <a:latin typeface="Times New Roman"/>
                <a:cs typeface="Times New Roman"/>
              </a:rPr>
              <a:t>air can </a:t>
            </a:r>
            <a:r>
              <a:rPr sz="2000" dirty="0">
                <a:latin typeface="Times New Roman"/>
                <a:cs typeface="Times New Roman"/>
              </a:rPr>
              <a:t>be cooled to,say </a:t>
            </a:r>
            <a:r>
              <a:rPr sz="2000" spc="5" dirty="0">
                <a:latin typeface="Times New Roman"/>
                <a:cs typeface="Times New Roman"/>
              </a:rPr>
              <a:t>T</a:t>
            </a:r>
            <a:r>
              <a:rPr sz="1950" spc="7" baseline="-21367" dirty="0">
                <a:latin typeface="Times New Roman"/>
                <a:cs typeface="Times New Roman"/>
              </a:rPr>
              <a:t>4</a:t>
            </a:r>
            <a:r>
              <a:rPr sz="1950" spc="502" baseline="-21367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below the  stagnation </a:t>
            </a:r>
            <a:r>
              <a:rPr sz="2000" spc="-5" dirty="0">
                <a:latin typeface="Times New Roman"/>
                <a:cs typeface="Times New Roman"/>
              </a:rPr>
              <a:t>temperature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1950" spc="15" baseline="-21367" dirty="0">
                <a:latin typeface="Times New Roman"/>
                <a:cs typeface="Times New Roman"/>
              </a:rPr>
              <a:t>2 </a:t>
            </a:r>
            <a:r>
              <a:rPr sz="2000" dirty="0">
                <a:latin typeface="Times New Roman"/>
                <a:cs typeface="Times New Roman"/>
              </a:rPr>
              <a:t>and a </a:t>
            </a:r>
            <a:r>
              <a:rPr sz="2000" spc="-5" dirty="0">
                <a:latin typeface="Times New Roman"/>
                <a:cs typeface="Times New Roman"/>
              </a:rPr>
              <a:t>little </a:t>
            </a:r>
            <a:r>
              <a:rPr sz="2000" dirty="0">
                <a:latin typeface="Times New Roman"/>
                <a:cs typeface="Times New Roman"/>
              </a:rPr>
              <a:t>above the </a:t>
            </a:r>
            <a:r>
              <a:rPr sz="2000" spc="-5" dirty="0">
                <a:latin typeface="Times New Roman"/>
                <a:cs typeface="Times New Roman"/>
              </a:rPr>
              <a:t>static temperature</a:t>
            </a:r>
            <a:r>
              <a:rPr sz="2000" spc="-35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T</a:t>
            </a:r>
            <a:r>
              <a:rPr sz="1950" spc="15" baseline="-21367" dirty="0">
                <a:latin typeface="Times New Roman"/>
                <a:cs typeface="Times New Roman"/>
              </a:rPr>
              <a:t>1.</a:t>
            </a:r>
            <a:endParaRPr sz="1950" baseline="-21367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457200" cy="571500"/>
            </a:xfrm>
            <a:prstGeom prst="rect">
              <a:avLst/>
            </a:prstGeom>
            <a:no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59740" y="1001623"/>
            <a:ext cx="8073390" cy="459549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05"/>
              </a:spcBef>
            </a:pPr>
            <a:r>
              <a:rPr sz="1900" spc="-500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2000" dirty="0">
                <a:latin typeface="Times New Roman"/>
                <a:cs typeface="Times New Roman"/>
              </a:rPr>
              <a:t>Refrigeration System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Components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20000"/>
              </a:lnSpc>
              <a:spcBef>
                <a:spcPts val="229"/>
              </a:spcBef>
            </a:pPr>
            <a:r>
              <a:rPr sz="2000" dirty="0">
                <a:latin typeface="Times New Roman"/>
                <a:cs typeface="Times New Roman"/>
              </a:rPr>
              <a:t>There </a:t>
            </a:r>
            <a:r>
              <a:rPr sz="2000" spc="-5" dirty="0">
                <a:latin typeface="Times New Roman"/>
                <a:cs typeface="Times New Roman"/>
              </a:rPr>
              <a:t>are five basic components of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" dirty="0">
                <a:latin typeface="Times New Roman"/>
                <a:cs typeface="Times New Roman"/>
              </a:rPr>
              <a:t>refrigeration </a:t>
            </a:r>
            <a:r>
              <a:rPr sz="2000" spc="-10" dirty="0">
                <a:latin typeface="Times New Roman"/>
                <a:cs typeface="Times New Roman"/>
              </a:rPr>
              <a:t>system, </a:t>
            </a:r>
            <a:r>
              <a:rPr sz="2000" spc="-5" dirty="0">
                <a:latin typeface="Times New Roman"/>
                <a:cs typeface="Times New Roman"/>
              </a:rPr>
              <a:t>these are: </a:t>
            </a:r>
            <a:r>
              <a:rPr sz="2000" dirty="0">
                <a:latin typeface="Times New Roman"/>
                <a:cs typeface="Times New Roman"/>
              </a:rPr>
              <a:t>-  </a:t>
            </a:r>
            <a:r>
              <a:rPr sz="2000" spc="-5" dirty="0">
                <a:latin typeface="Times New Roman"/>
                <a:cs typeface="Times New Roman"/>
              </a:rPr>
              <a:t>Evaporator </a:t>
            </a:r>
            <a:r>
              <a:rPr sz="2000" dirty="0">
                <a:latin typeface="Times New Roman"/>
                <a:cs typeface="Times New Roman"/>
              </a:rPr>
              <a:t>- </a:t>
            </a:r>
            <a:r>
              <a:rPr sz="2000" spc="-5" dirty="0">
                <a:latin typeface="Times New Roman"/>
                <a:cs typeface="Times New Roman"/>
              </a:rPr>
              <a:t>Compressor </a:t>
            </a:r>
            <a:r>
              <a:rPr sz="2000" dirty="0">
                <a:latin typeface="Times New Roman"/>
                <a:cs typeface="Times New Roman"/>
              </a:rPr>
              <a:t>- </a:t>
            </a:r>
            <a:r>
              <a:rPr sz="2000" spc="-5" dirty="0">
                <a:latin typeface="Times New Roman"/>
                <a:cs typeface="Times New Roman"/>
              </a:rPr>
              <a:t>Condenser </a:t>
            </a:r>
            <a:r>
              <a:rPr sz="2000" dirty="0">
                <a:latin typeface="Times New Roman"/>
                <a:cs typeface="Times New Roman"/>
              </a:rPr>
              <a:t>- </a:t>
            </a:r>
            <a:r>
              <a:rPr sz="2000" spc="-5" dirty="0">
                <a:latin typeface="Times New Roman"/>
                <a:cs typeface="Times New Roman"/>
              </a:rPr>
              <a:t>Expansion </a:t>
            </a:r>
            <a:r>
              <a:rPr sz="2000" spc="-45" dirty="0">
                <a:latin typeface="Times New Roman"/>
                <a:cs typeface="Times New Roman"/>
              </a:rPr>
              <a:t>Valve </a:t>
            </a:r>
            <a:r>
              <a:rPr sz="2000" dirty="0">
                <a:latin typeface="Times New Roman"/>
                <a:cs typeface="Times New Roman"/>
              </a:rPr>
              <a:t>- </a:t>
            </a:r>
            <a:r>
              <a:rPr sz="2000" spc="-5" dirty="0">
                <a:latin typeface="Times New Roman"/>
                <a:cs typeface="Times New Roman"/>
              </a:rPr>
              <a:t>Refrigerant; </a:t>
            </a:r>
            <a:r>
              <a:rPr sz="2000" spc="-20" dirty="0">
                <a:latin typeface="Times New Roman"/>
                <a:cs typeface="Times New Roman"/>
              </a:rPr>
              <a:t>to  </a:t>
            </a:r>
            <a:r>
              <a:rPr sz="2000" dirty="0">
                <a:latin typeface="Times New Roman"/>
                <a:cs typeface="Times New Roman"/>
              </a:rPr>
              <a:t>conduct the </a:t>
            </a:r>
            <a:r>
              <a:rPr sz="2000" spc="-5" dirty="0">
                <a:latin typeface="Times New Roman"/>
                <a:cs typeface="Times New Roman"/>
              </a:rPr>
              <a:t>heat </a:t>
            </a:r>
            <a:r>
              <a:rPr sz="2000" dirty="0">
                <a:latin typeface="Times New Roman"/>
                <a:cs typeface="Times New Roman"/>
              </a:rPr>
              <a:t>from the </a:t>
            </a:r>
            <a:r>
              <a:rPr sz="2000" spc="-5" dirty="0">
                <a:latin typeface="Times New Roman"/>
                <a:cs typeface="Times New Roman"/>
              </a:rPr>
              <a:t>product In order for the refrigeration cycle </a:t>
            </a:r>
            <a:r>
              <a:rPr sz="2000" spc="-10" dirty="0">
                <a:latin typeface="Times New Roman"/>
                <a:cs typeface="Times New Roman"/>
              </a:rPr>
              <a:t>to </a:t>
            </a:r>
            <a:r>
              <a:rPr sz="2000" spc="-5" dirty="0">
                <a:latin typeface="Times New Roman"/>
                <a:cs typeface="Times New Roman"/>
              </a:rPr>
              <a:t>operate  </a:t>
            </a:r>
            <a:r>
              <a:rPr sz="2000" dirty="0">
                <a:latin typeface="Times New Roman"/>
                <a:cs typeface="Times New Roman"/>
              </a:rPr>
              <a:t>successfully </a:t>
            </a:r>
            <a:r>
              <a:rPr sz="2000" spc="-5" dirty="0">
                <a:latin typeface="Times New Roman"/>
                <a:cs typeface="Times New Roman"/>
              </a:rPr>
              <a:t>each </a:t>
            </a:r>
            <a:r>
              <a:rPr sz="2000" dirty="0">
                <a:latin typeface="Times New Roman"/>
                <a:cs typeface="Times New Roman"/>
              </a:rPr>
              <a:t>component </a:t>
            </a:r>
            <a:r>
              <a:rPr sz="2000" spc="-5" dirty="0">
                <a:latin typeface="Times New Roman"/>
                <a:cs typeface="Times New Roman"/>
              </a:rPr>
              <a:t>must </a:t>
            </a:r>
            <a:r>
              <a:rPr sz="2000" dirty="0">
                <a:latin typeface="Times New Roman"/>
                <a:cs typeface="Times New Roman"/>
              </a:rPr>
              <a:t>be present within the refrigeration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system.</a:t>
            </a:r>
            <a:endParaRPr sz="2000">
              <a:latin typeface="Times New Roman"/>
              <a:cs typeface="Times New Roman"/>
            </a:endParaRPr>
          </a:p>
          <a:p>
            <a:pPr marL="469900" indent="-457200" algn="just">
              <a:lnSpc>
                <a:spcPct val="100000"/>
              </a:lnSpc>
              <a:spcBef>
                <a:spcPts val="960"/>
              </a:spcBef>
              <a:buClr>
                <a:srgbClr val="0AD0D9"/>
              </a:buClr>
              <a:buSzPct val="95000"/>
              <a:buFont typeface="Wingdings"/>
              <a:buChar char=""/>
              <a:tabLst>
                <a:tab pos="469900" algn="l"/>
              </a:tabLst>
            </a:pPr>
            <a:r>
              <a:rPr sz="2000" b="1" dirty="0">
                <a:latin typeface="Times New Roman"/>
                <a:cs typeface="Times New Roman"/>
              </a:rPr>
              <a:t>Methods of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Refrigeration: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20000"/>
              </a:lnSpc>
              <a:spcBef>
                <a:spcPts val="480"/>
              </a:spcBef>
            </a:pPr>
            <a:r>
              <a:rPr sz="2000" dirty="0">
                <a:latin typeface="Times New Roman"/>
                <a:cs typeface="Times New Roman"/>
              </a:rPr>
              <a:t>a) </a:t>
            </a:r>
            <a:r>
              <a:rPr sz="2000" spc="-5" dirty="0">
                <a:latin typeface="Times New Roman"/>
                <a:cs typeface="Times New Roman"/>
              </a:rPr>
              <a:t>Natural Method: The natural method includes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utilization of ice or </a:t>
            </a:r>
            <a:r>
              <a:rPr sz="2000" dirty="0">
                <a:latin typeface="Times New Roman"/>
                <a:cs typeface="Times New Roman"/>
              </a:rPr>
              <a:t>snow  </a:t>
            </a:r>
            <a:r>
              <a:rPr sz="2000" spc="-5" dirty="0">
                <a:latin typeface="Times New Roman"/>
                <a:cs typeface="Times New Roman"/>
              </a:rPr>
              <a:t>obtained naturally in cold </a:t>
            </a:r>
            <a:r>
              <a:rPr sz="2000" spc="-10" dirty="0">
                <a:latin typeface="Times New Roman"/>
                <a:cs typeface="Times New Roman"/>
              </a:rPr>
              <a:t>climate. </a:t>
            </a:r>
            <a:r>
              <a:rPr sz="2000" dirty="0">
                <a:latin typeface="Times New Roman"/>
                <a:cs typeface="Times New Roman"/>
              </a:rPr>
              <a:t>Ice </a:t>
            </a:r>
            <a:r>
              <a:rPr sz="2000" spc="-10" dirty="0">
                <a:latin typeface="Times New Roman"/>
                <a:cs typeface="Times New Roman"/>
              </a:rPr>
              <a:t>melts </a:t>
            </a:r>
            <a:r>
              <a:rPr sz="2000" spc="-5" dirty="0">
                <a:latin typeface="Times New Roman"/>
                <a:cs typeface="Times New Roman"/>
              </a:rPr>
              <a:t>at 00 C. </a:t>
            </a:r>
            <a:r>
              <a:rPr sz="2000" dirty="0">
                <a:latin typeface="Times New Roman"/>
                <a:cs typeface="Times New Roman"/>
              </a:rPr>
              <a:t>So when </a:t>
            </a:r>
            <a:r>
              <a:rPr sz="2000" spc="-5" dirty="0">
                <a:latin typeface="Times New Roman"/>
                <a:cs typeface="Times New Roman"/>
              </a:rPr>
              <a:t>it is placed </a:t>
            </a:r>
            <a:r>
              <a:rPr sz="2000" spc="-20" dirty="0">
                <a:latin typeface="Times New Roman"/>
                <a:cs typeface="Times New Roman"/>
              </a:rPr>
              <a:t>in  </a:t>
            </a:r>
            <a:r>
              <a:rPr sz="2000" dirty="0">
                <a:latin typeface="Times New Roman"/>
                <a:cs typeface="Times New Roman"/>
              </a:rPr>
              <a:t>space </a:t>
            </a:r>
            <a:r>
              <a:rPr sz="2000" spc="-5" dirty="0">
                <a:latin typeface="Times New Roman"/>
                <a:cs typeface="Times New Roman"/>
              </a:rPr>
              <a:t>or system warmer </a:t>
            </a:r>
            <a:r>
              <a:rPr sz="2000" dirty="0">
                <a:latin typeface="Times New Roman"/>
                <a:cs typeface="Times New Roman"/>
              </a:rPr>
              <a:t>than 00 </a:t>
            </a:r>
            <a:r>
              <a:rPr sz="2000" spc="-5" dirty="0">
                <a:latin typeface="Times New Roman"/>
                <a:cs typeface="Times New Roman"/>
              </a:rPr>
              <a:t>C, </a:t>
            </a:r>
            <a:r>
              <a:rPr sz="2000" dirty="0">
                <a:latin typeface="Times New Roman"/>
                <a:cs typeface="Times New Roman"/>
              </a:rPr>
              <a:t>heat </a:t>
            </a:r>
            <a:r>
              <a:rPr sz="2000" spc="-5" dirty="0">
                <a:latin typeface="Times New Roman"/>
                <a:cs typeface="Times New Roman"/>
              </a:rPr>
              <a:t>is absorbed </a:t>
            </a:r>
            <a:r>
              <a:rPr sz="2000" dirty="0">
                <a:latin typeface="Times New Roman"/>
                <a:cs typeface="Times New Roman"/>
              </a:rPr>
              <a:t>by the </a:t>
            </a:r>
            <a:r>
              <a:rPr sz="2000" spc="-5" dirty="0">
                <a:latin typeface="Times New Roman"/>
                <a:cs typeface="Times New Roman"/>
              </a:rPr>
              <a:t>ice and the space is  cooled.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10" dirty="0">
                <a:latin typeface="Times New Roman"/>
                <a:cs typeface="Times New Roman"/>
              </a:rPr>
              <a:t>ice </a:t>
            </a:r>
            <a:r>
              <a:rPr sz="2000" spc="-5" dirty="0">
                <a:latin typeface="Times New Roman"/>
                <a:cs typeface="Times New Roman"/>
              </a:rPr>
              <a:t>then </a:t>
            </a:r>
            <a:r>
              <a:rPr sz="2000" spc="-10" dirty="0">
                <a:latin typeface="Times New Roman"/>
                <a:cs typeface="Times New Roman"/>
              </a:rPr>
              <a:t>melts into </a:t>
            </a:r>
            <a:r>
              <a:rPr sz="2000" spc="-5" dirty="0">
                <a:latin typeface="Times New Roman"/>
                <a:cs typeface="Times New Roman"/>
              </a:rPr>
              <a:t>water </a:t>
            </a:r>
            <a:r>
              <a:rPr sz="2000" dirty="0">
                <a:latin typeface="Times New Roman"/>
                <a:cs typeface="Times New Roman"/>
              </a:rPr>
              <a:t>by </a:t>
            </a:r>
            <a:r>
              <a:rPr sz="2000" spc="-5" dirty="0">
                <a:latin typeface="Times New Roman"/>
                <a:cs typeface="Times New Roman"/>
              </a:rPr>
              <a:t>absorbing </a:t>
            </a:r>
            <a:r>
              <a:rPr sz="2000" spc="-10" dirty="0">
                <a:latin typeface="Times New Roman"/>
                <a:cs typeface="Times New Roman"/>
              </a:rPr>
              <a:t>its latent </a:t>
            </a:r>
            <a:r>
              <a:rPr sz="2000" dirty="0">
                <a:latin typeface="Times New Roman"/>
                <a:cs typeface="Times New Roman"/>
              </a:rPr>
              <a:t>heat </a:t>
            </a:r>
            <a:r>
              <a:rPr sz="2000" spc="-5" dirty="0">
                <a:latin typeface="Times New Roman"/>
                <a:cs typeface="Times New Roman"/>
              </a:rPr>
              <a:t>at the rate </a:t>
            </a:r>
            <a:r>
              <a:rPr sz="2000" spc="-10" dirty="0">
                <a:latin typeface="Times New Roman"/>
                <a:cs typeface="Times New Roman"/>
              </a:rPr>
              <a:t>of  </a:t>
            </a:r>
            <a:r>
              <a:rPr sz="2000" dirty="0">
                <a:latin typeface="Times New Roman"/>
                <a:cs typeface="Times New Roman"/>
              </a:rPr>
              <a:t>324 </a:t>
            </a:r>
            <a:r>
              <a:rPr sz="2000" spc="-5" dirty="0">
                <a:latin typeface="Times New Roman"/>
                <a:cs typeface="Times New Roman"/>
              </a:rPr>
              <a:t>kJ/kg. </a:t>
            </a:r>
            <a:r>
              <a:rPr sz="2000" spc="-10" dirty="0">
                <a:latin typeface="Times New Roman"/>
                <a:cs typeface="Times New Roman"/>
              </a:rPr>
              <a:t>But, </a:t>
            </a:r>
            <a:r>
              <a:rPr sz="2000" spc="-5" dirty="0">
                <a:latin typeface="Times New Roman"/>
                <a:cs typeface="Times New Roman"/>
              </a:rPr>
              <a:t>now-a-days, refrigeration requirements have become </a:t>
            </a:r>
            <a:r>
              <a:rPr sz="2000" dirty="0">
                <a:latin typeface="Times New Roman"/>
                <a:cs typeface="Times New Roman"/>
              </a:rPr>
              <a:t>so </a:t>
            </a:r>
            <a:r>
              <a:rPr sz="2000" spc="-5" dirty="0">
                <a:latin typeface="Times New Roman"/>
                <a:cs typeface="Times New Roman"/>
              </a:rPr>
              <a:t>high  </a:t>
            </a:r>
            <a:r>
              <a:rPr sz="2000" dirty="0">
                <a:latin typeface="Times New Roman"/>
                <a:cs typeface="Times New Roman"/>
              </a:rPr>
              <a:t>that the natural </a:t>
            </a:r>
            <a:r>
              <a:rPr sz="2000" spc="-5" dirty="0">
                <a:latin typeface="Times New Roman"/>
                <a:cs typeface="Times New Roman"/>
              </a:rPr>
              <a:t>methods </a:t>
            </a:r>
            <a:r>
              <a:rPr sz="2000" dirty="0">
                <a:latin typeface="Times New Roman"/>
                <a:cs typeface="Times New Roman"/>
              </a:rPr>
              <a:t>are inadequate and therefore</a:t>
            </a:r>
            <a:r>
              <a:rPr sz="2000" spc="-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obsolete.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590" cy="6934200"/>
            <a:chOff x="-828" y="0"/>
            <a:chExt cx="9145590" cy="6934200"/>
          </a:xfrm>
        </p:grpSpPr>
        <p:sp>
          <p:nvSpPr>
            <p:cNvPr id="3" name="object 3"/>
            <p:cNvSpPr/>
            <p:nvPr/>
          </p:nvSpPr>
          <p:spPr>
            <a:xfrm>
              <a:off x="0" y="76200"/>
              <a:ext cx="9144000" cy="6858000"/>
            </a:xfrm>
            <a:prstGeom prst="rect">
              <a:avLst/>
            </a:prstGeom>
            <a:no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457200" cy="571500"/>
            </a:xfrm>
            <a:prstGeom prst="rect">
              <a:avLst/>
            </a:prstGeom>
            <a:no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47320" y="862330"/>
            <a:ext cx="8030845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b) </a:t>
            </a:r>
            <a:r>
              <a:rPr sz="2000" spc="-5" dirty="0">
                <a:latin typeface="Times New Roman"/>
                <a:cs typeface="Times New Roman"/>
              </a:rPr>
              <a:t>Mechanical or Artificial Refrigeration: Atmosphere (Thot) Refrigerated  </a:t>
            </a:r>
            <a:r>
              <a:rPr sz="2000" dirty="0">
                <a:latin typeface="Times New Roman"/>
                <a:cs typeface="Times New Roman"/>
              </a:rPr>
              <a:t>System </a:t>
            </a:r>
            <a:r>
              <a:rPr sz="2000" spc="-25" dirty="0">
                <a:latin typeface="Times New Roman"/>
                <a:cs typeface="Times New Roman"/>
              </a:rPr>
              <a:t>(Tcold) </a:t>
            </a:r>
            <a:r>
              <a:rPr sz="2000" spc="-5" dirty="0">
                <a:latin typeface="Times New Roman"/>
                <a:cs typeface="Times New Roman"/>
              </a:rPr>
              <a:t>δQ1 Refrigerating System </a:t>
            </a:r>
            <a:r>
              <a:rPr sz="2000" dirty="0">
                <a:latin typeface="Times New Roman"/>
                <a:cs typeface="Times New Roman"/>
              </a:rPr>
              <a:t>(R) </a:t>
            </a:r>
            <a:r>
              <a:rPr sz="2000" spc="-5" dirty="0">
                <a:latin typeface="Times New Roman"/>
                <a:cs typeface="Times New Roman"/>
              </a:rPr>
              <a:t>δW δQ2 as shown </a:t>
            </a:r>
            <a:r>
              <a:rPr sz="2000" spc="-10" dirty="0">
                <a:latin typeface="Times New Roman"/>
                <a:cs typeface="Times New Roman"/>
              </a:rPr>
              <a:t>in </a:t>
            </a:r>
            <a:r>
              <a:rPr sz="2000" spc="-5" dirty="0">
                <a:latin typeface="Times New Roman"/>
                <a:cs typeface="Times New Roman"/>
              </a:rPr>
              <a:t>fig.  </a:t>
            </a:r>
            <a:r>
              <a:rPr sz="2000" dirty="0">
                <a:latin typeface="Times New Roman"/>
                <a:cs typeface="Times New Roman"/>
              </a:rPr>
              <a:t>Reversed </a:t>
            </a:r>
            <a:r>
              <a:rPr sz="2000" spc="-5" dirty="0">
                <a:latin typeface="Times New Roman"/>
                <a:cs typeface="Times New Roman"/>
              </a:rPr>
              <a:t>Carnot engine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" dirty="0">
                <a:latin typeface="Times New Roman"/>
                <a:cs typeface="Times New Roman"/>
              </a:rPr>
              <a:t>mechanical refrigeration system </a:t>
            </a:r>
            <a:r>
              <a:rPr sz="2000" dirty="0">
                <a:latin typeface="Times New Roman"/>
                <a:cs typeface="Times New Roman"/>
              </a:rPr>
              <a:t>works </a:t>
            </a:r>
            <a:r>
              <a:rPr sz="2000" spc="-5" dirty="0">
                <a:latin typeface="Times New Roman"/>
                <a:cs typeface="Times New Roman"/>
              </a:rPr>
              <a:t>on the  </a:t>
            </a:r>
            <a:r>
              <a:rPr sz="2000" dirty="0">
                <a:latin typeface="Times New Roman"/>
                <a:cs typeface="Times New Roman"/>
              </a:rPr>
              <a:t>principle of reversed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Carnot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09800" y="2590800"/>
            <a:ext cx="4267200" cy="3124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590" cy="6858000"/>
            <a:chOff x="-828" y="0"/>
            <a:chExt cx="914559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12140" y="2158111"/>
            <a:ext cx="8073390" cy="2885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45" dirty="0">
                <a:latin typeface="Times New Roman"/>
                <a:cs typeface="Times New Roman"/>
              </a:rPr>
              <a:t>Work </a:t>
            </a:r>
            <a:r>
              <a:rPr sz="2000" spc="-5" dirty="0">
                <a:latin typeface="Times New Roman"/>
                <a:cs typeface="Times New Roman"/>
              </a:rPr>
              <a:t>δw </a:t>
            </a:r>
            <a:r>
              <a:rPr sz="2000" spc="-10" dirty="0">
                <a:latin typeface="Times New Roman"/>
                <a:cs typeface="Times New Roman"/>
              </a:rPr>
              <a:t>is </a:t>
            </a:r>
            <a:r>
              <a:rPr sz="2000" spc="-5" dirty="0">
                <a:latin typeface="Times New Roman"/>
                <a:cs typeface="Times New Roman"/>
              </a:rPr>
              <a:t>delivered </a:t>
            </a:r>
            <a:r>
              <a:rPr sz="2000" spc="-10" dirty="0">
                <a:latin typeface="Times New Roman"/>
                <a:cs typeface="Times New Roman"/>
              </a:rPr>
              <a:t>to </a:t>
            </a:r>
            <a:r>
              <a:rPr sz="2000" spc="-5" dirty="0">
                <a:latin typeface="Times New Roman"/>
                <a:cs typeface="Times New Roman"/>
              </a:rPr>
              <a:t>the refrigerating </a:t>
            </a:r>
            <a:r>
              <a:rPr sz="2000" spc="-10" dirty="0">
                <a:latin typeface="Times New Roman"/>
                <a:cs typeface="Times New Roman"/>
              </a:rPr>
              <a:t>system, </a:t>
            </a:r>
            <a:r>
              <a:rPr sz="2000" dirty="0">
                <a:latin typeface="Times New Roman"/>
                <a:cs typeface="Times New Roman"/>
              </a:rPr>
              <a:t>heat </a:t>
            </a:r>
            <a:r>
              <a:rPr sz="2000" spc="-5" dirty="0">
                <a:latin typeface="Times New Roman"/>
                <a:cs typeface="Times New Roman"/>
              </a:rPr>
              <a:t>δQ2 </a:t>
            </a:r>
            <a:r>
              <a:rPr sz="2000" dirty="0">
                <a:latin typeface="Times New Roman"/>
                <a:cs typeface="Times New Roman"/>
              </a:rPr>
              <a:t>from the body </a:t>
            </a:r>
            <a:r>
              <a:rPr sz="2000" spc="-10" dirty="0">
                <a:latin typeface="Times New Roman"/>
                <a:cs typeface="Times New Roman"/>
              </a:rPr>
              <a:t>or  </a:t>
            </a:r>
            <a:r>
              <a:rPr sz="2000" dirty="0">
                <a:latin typeface="Times New Roman"/>
                <a:cs typeface="Times New Roman"/>
              </a:rPr>
              <a:t>system (at </a:t>
            </a:r>
            <a:r>
              <a:rPr sz="2000" spc="-5" dirty="0">
                <a:latin typeface="Times New Roman"/>
                <a:cs typeface="Times New Roman"/>
              </a:rPr>
              <a:t>lower temperature </a:t>
            </a:r>
            <a:r>
              <a:rPr sz="2000" spc="-25" dirty="0">
                <a:latin typeface="Times New Roman"/>
                <a:cs typeface="Times New Roman"/>
              </a:rPr>
              <a:t>Tcold) </a:t>
            </a:r>
            <a:r>
              <a:rPr sz="2000" spc="-5" dirty="0">
                <a:latin typeface="Times New Roman"/>
                <a:cs typeface="Times New Roman"/>
              </a:rPr>
              <a:t>and to deliver </a:t>
            </a:r>
            <a:r>
              <a:rPr sz="2000" spc="-10" dirty="0">
                <a:latin typeface="Times New Roman"/>
                <a:cs typeface="Times New Roman"/>
              </a:rPr>
              <a:t>it </a:t>
            </a:r>
            <a:r>
              <a:rPr sz="2000" spc="-5" dirty="0">
                <a:latin typeface="Times New Roman"/>
                <a:cs typeface="Times New Roman"/>
              </a:rPr>
              <a:t>along with work, </a:t>
            </a:r>
            <a:r>
              <a:rPr sz="2000" spc="-45" dirty="0">
                <a:latin typeface="Times New Roman"/>
                <a:cs typeface="Times New Roman"/>
              </a:rPr>
              <a:t>δw, </a:t>
            </a:r>
            <a:r>
              <a:rPr sz="2000" spc="-20" dirty="0">
                <a:latin typeface="Times New Roman"/>
                <a:cs typeface="Times New Roman"/>
              </a:rPr>
              <a:t>to  </a:t>
            </a:r>
            <a:r>
              <a:rPr sz="2000" spc="-5" dirty="0">
                <a:latin typeface="Times New Roman"/>
                <a:cs typeface="Times New Roman"/>
              </a:rPr>
              <a:t>another </a:t>
            </a:r>
            <a:r>
              <a:rPr sz="2000" dirty="0">
                <a:latin typeface="Times New Roman"/>
                <a:cs typeface="Times New Roman"/>
              </a:rPr>
              <a:t>body </a:t>
            </a:r>
            <a:r>
              <a:rPr sz="2000" spc="-5" dirty="0">
                <a:latin typeface="Times New Roman"/>
                <a:cs typeface="Times New Roman"/>
              </a:rPr>
              <a:t>at higher temperature, Thot, </a:t>
            </a:r>
            <a:r>
              <a:rPr sz="2000" dirty="0">
                <a:latin typeface="Times New Roman"/>
                <a:cs typeface="Times New Roman"/>
              </a:rPr>
              <a:t>so </a:t>
            </a:r>
            <a:r>
              <a:rPr sz="2000" spc="-10" dirty="0">
                <a:latin typeface="Times New Roman"/>
                <a:cs typeface="Times New Roman"/>
              </a:rPr>
              <a:t>that, </a:t>
            </a:r>
            <a:r>
              <a:rPr sz="2000" spc="-5" dirty="0">
                <a:latin typeface="Times New Roman"/>
                <a:cs typeface="Times New Roman"/>
              </a:rPr>
              <a:t>Qcold+ </a:t>
            </a:r>
            <a:r>
              <a:rPr sz="2000" dirty="0">
                <a:latin typeface="Times New Roman"/>
                <a:cs typeface="Times New Roman"/>
              </a:rPr>
              <a:t>δw= </a:t>
            </a:r>
            <a:r>
              <a:rPr sz="2000" spc="-5" dirty="0">
                <a:latin typeface="Times New Roman"/>
                <a:cs typeface="Times New Roman"/>
              </a:rPr>
              <a:t>Qhot. </a:t>
            </a:r>
            <a:r>
              <a:rPr sz="2000" dirty="0">
                <a:latin typeface="Times New Roman"/>
                <a:cs typeface="Times New Roman"/>
              </a:rPr>
              <a:t>There  </a:t>
            </a:r>
            <a:r>
              <a:rPr sz="2000" spc="-5" dirty="0">
                <a:latin typeface="Times New Roman"/>
                <a:cs typeface="Times New Roman"/>
              </a:rPr>
              <a:t>can </a:t>
            </a:r>
            <a:r>
              <a:rPr sz="2000" dirty="0">
                <a:latin typeface="Times New Roman"/>
                <a:cs typeface="Times New Roman"/>
              </a:rPr>
              <a:t>be </a:t>
            </a:r>
            <a:r>
              <a:rPr sz="2000" spc="-5" dirty="0">
                <a:latin typeface="Times New Roman"/>
                <a:cs typeface="Times New Roman"/>
              </a:rPr>
              <a:t>two methods </a:t>
            </a:r>
            <a:r>
              <a:rPr sz="2000" dirty="0">
                <a:latin typeface="Times New Roman"/>
                <a:cs typeface="Times New Roman"/>
              </a:rPr>
              <a:t>by </a:t>
            </a:r>
            <a:r>
              <a:rPr sz="2000" spc="-5" dirty="0">
                <a:latin typeface="Times New Roman"/>
                <a:cs typeface="Times New Roman"/>
              </a:rPr>
              <a:t>which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temperature </a:t>
            </a:r>
            <a:r>
              <a:rPr sz="2000" spc="-10" dirty="0">
                <a:latin typeface="Times New Roman"/>
                <a:cs typeface="Times New Roman"/>
              </a:rPr>
              <a:t>T2 </a:t>
            </a:r>
            <a:r>
              <a:rPr sz="2000" dirty="0">
                <a:latin typeface="Times New Roman"/>
                <a:cs typeface="Times New Roman"/>
              </a:rPr>
              <a:t>&lt; </a:t>
            </a:r>
            <a:r>
              <a:rPr sz="2000" spc="-5" dirty="0">
                <a:latin typeface="Times New Roman"/>
                <a:cs typeface="Times New Roman"/>
              </a:rPr>
              <a:t>T3 </a:t>
            </a:r>
            <a:r>
              <a:rPr sz="2000" spc="-10" dirty="0">
                <a:latin typeface="Times New Roman"/>
                <a:cs typeface="Times New Roman"/>
              </a:rPr>
              <a:t>may </a:t>
            </a:r>
            <a:r>
              <a:rPr sz="2000" dirty="0">
                <a:latin typeface="Times New Roman"/>
                <a:cs typeface="Times New Roman"/>
              </a:rPr>
              <a:t>be </a:t>
            </a:r>
            <a:r>
              <a:rPr sz="2000" spc="-5" dirty="0">
                <a:latin typeface="Times New Roman"/>
                <a:cs typeface="Times New Roman"/>
              </a:rPr>
              <a:t>attained within  </a:t>
            </a:r>
            <a:r>
              <a:rPr sz="2000" dirty="0">
                <a:latin typeface="Times New Roman"/>
                <a:cs typeface="Times New Roman"/>
              </a:rPr>
              <a:t>the refrigerating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system.</a:t>
            </a:r>
            <a:endParaRPr sz="2000">
              <a:latin typeface="Times New Roman"/>
              <a:cs typeface="Times New Roman"/>
            </a:endParaRPr>
          </a:p>
          <a:p>
            <a:pPr marL="12700" marR="5715" indent="63500" algn="just">
              <a:lnSpc>
                <a:spcPct val="100000"/>
              </a:lnSpc>
              <a:spcBef>
                <a:spcPts val="480"/>
              </a:spcBef>
              <a:buAutoNum type="romanLcParenR"/>
              <a:tabLst>
                <a:tab pos="320675" algn="l"/>
              </a:tabLst>
            </a:pPr>
            <a:r>
              <a:rPr sz="2000" spc="-5" dirty="0">
                <a:latin typeface="Times New Roman"/>
                <a:cs typeface="Times New Roman"/>
              </a:rPr>
              <a:t>By lowering the temperature of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working substance in the refrigerating  </a:t>
            </a:r>
            <a:r>
              <a:rPr sz="2000" dirty="0">
                <a:latin typeface="Times New Roman"/>
                <a:cs typeface="Times New Roman"/>
              </a:rPr>
              <a:t>system </a:t>
            </a:r>
            <a:r>
              <a:rPr sz="2000" spc="-5" dirty="0">
                <a:latin typeface="Times New Roman"/>
                <a:cs typeface="Times New Roman"/>
              </a:rPr>
              <a:t>to the level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T2. </a:t>
            </a:r>
            <a:r>
              <a:rPr sz="2000" dirty="0">
                <a:latin typeface="Times New Roman"/>
                <a:cs typeface="Times New Roman"/>
              </a:rPr>
              <a:t>In </a:t>
            </a:r>
            <a:r>
              <a:rPr sz="2000" spc="-5" dirty="0">
                <a:latin typeface="Times New Roman"/>
                <a:cs typeface="Times New Roman"/>
              </a:rPr>
              <a:t>this case, the </a:t>
            </a:r>
            <a:r>
              <a:rPr sz="2000" dirty="0">
                <a:latin typeface="Times New Roman"/>
                <a:cs typeface="Times New Roman"/>
              </a:rPr>
              <a:t>heat will </a:t>
            </a:r>
            <a:r>
              <a:rPr sz="2000" spc="-5" dirty="0">
                <a:latin typeface="Times New Roman"/>
                <a:cs typeface="Times New Roman"/>
              </a:rPr>
              <a:t>be absorbed due </a:t>
            </a:r>
            <a:r>
              <a:rPr sz="2000" spc="-20" dirty="0">
                <a:latin typeface="Times New Roman"/>
                <a:cs typeface="Times New Roman"/>
              </a:rPr>
              <a:t>to  </a:t>
            </a:r>
            <a:r>
              <a:rPr sz="2000" spc="-5" dirty="0">
                <a:latin typeface="Times New Roman"/>
                <a:cs typeface="Times New Roman"/>
              </a:rPr>
              <a:t>temperature difference </a:t>
            </a:r>
            <a:r>
              <a:rPr sz="2000" dirty="0">
                <a:latin typeface="Times New Roman"/>
                <a:cs typeface="Times New Roman"/>
              </a:rPr>
              <a:t>and </a:t>
            </a:r>
            <a:r>
              <a:rPr sz="2000" spc="-5" dirty="0">
                <a:latin typeface="Times New Roman"/>
                <a:cs typeface="Times New Roman"/>
              </a:rPr>
              <a:t>T3 </a:t>
            </a:r>
            <a:r>
              <a:rPr sz="2000" dirty="0">
                <a:latin typeface="Times New Roman"/>
                <a:cs typeface="Times New Roman"/>
              </a:rPr>
              <a:t>will decrease </a:t>
            </a:r>
            <a:r>
              <a:rPr sz="2000" spc="-5" dirty="0">
                <a:latin typeface="Times New Roman"/>
                <a:cs typeface="Times New Roman"/>
              </a:rPr>
              <a:t>as </a:t>
            </a:r>
            <a:r>
              <a:rPr sz="2000" dirty="0">
                <a:latin typeface="Times New Roman"/>
                <a:cs typeface="Times New Roman"/>
              </a:rPr>
              <a:t>heat δQ2 flows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out.</a:t>
            </a:r>
            <a:endParaRPr sz="2000">
              <a:latin typeface="Times New Roman"/>
              <a:cs typeface="Times New Roman"/>
            </a:endParaRPr>
          </a:p>
          <a:p>
            <a:pPr marL="300355" indent="-288290" algn="just">
              <a:lnSpc>
                <a:spcPct val="100000"/>
              </a:lnSpc>
              <a:spcBef>
                <a:spcPts val="430"/>
              </a:spcBef>
              <a:buAutoNum type="romanLcParenR"/>
              <a:tabLst>
                <a:tab pos="300990" algn="l"/>
              </a:tabLst>
            </a:pPr>
            <a:r>
              <a:rPr sz="2000" spc="-5" dirty="0">
                <a:latin typeface="Times New Roman"/>
                <a:cs typeface="Times New Roman"/>
              </a:rPr>
              <a:t>By </a:t>
            </a:r>
            <a:r>
              <a:rPr sz="2000" dirty="0">
                <a:latin typeface="Times New Roman"/>
                <a:cs typeface="Times New Roman"/>
              </a:rPr>
              <a:t>evaporating </a:t>
            </a:r>
            <a:r>
              <a:rPr sz="2000" spc="-5" dirty="0">
                <a:latin typeface="Times New Roman"/>
                <a:cs typeface="Times New Roman"/>
              </a:rPr>
              <a:t>some </a:t>
            </a:r>
            <a:r>
              <a:rPr sz="2000" dirty="0">
                <a:latin typeface="Times New Roman"/>
                <a:cs typeface="Times New Roman"/>
              </a:rPr>
              <a:t>fluid </a:t>
            </a:r>
            <a:r>
              <a:rPr sz="2000" spc="-5" dirty="0">
                <a:latin typeface="Times New Roman"/>
                <a:cs typeface="Times New Roman"/>
              </a:rPr>
              <a:t>at an </a:t>
            </a:r>
            <a:r>
              <a:rPr sz="2000" dirty="0">
                <a:latin typeface="Times New Roman"/>
                <a:cs typeface="Times New Roman"/>
              </a:rPr>
              <a:t>appropriate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pressure.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590" cy="6858000"/>
            <a:chOff x="-828" y="0"/>
            <a:chExt cx="914559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5940" y="938530"/>
            <a:ext cx="8074025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Refrigeration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Cycle: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Heat </a:t>
            </a:r>
            <a:r>
              <a:rPr sz="2000" spc="-5" dirty="0">
                <a:latin typeface="Times New Roman"/>
                <a:cs typeface="Times New Roman"/>
              </a:rPr>
              <a:t>flows in direction of decreasing temperature, i.e., from high-temperature  to low temperature regions.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transfer of </a:t>
            </a:r>
            <a:r>
              <a:rPr sz="2000" dirty="0">
                <a:latin typeface="Times New Roman"/>
                <a:cs typeface="Times New Roman"/>
              </a:rPr>
              <a:t>heat from a </a:t>
            </a:r>
            <a:r>
              <a:rPr sz="2000" spc="-5" dirty="0">
                <a:latin typeface="Times New Roman"/>
                <a:cs typeface="Times New Roman"/>
              </a:rPr>
              <a:t>low-temperature </a:t>
            </a:r>
            <a:r>
              <a:rPr sz="2000" spc="-20" dirty="0">
                <a:latin typeface="Times New Roman"/>
                <a:cs typeface="Times New Roman"/>
              </a:rPr>
              <a:t>to  </a:t>
            </a:r>
            <a:r>
              <a:rPr sz="2000" spc="-5" dirty="0">
                <a:latin typeface="Times New Roman"/>
                <a:cs typeface="Times New Roman"/>
              </a:rPr>
              <a:t>high-temperature requires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" dirty="0">
                <a:latin typeface="Times New Roman"/>
                <a:cs typeface="Times New Roman"/>
              </a:rPr>
              <a:t>refrigerator and/or heat pump. Refrigerators and  </a:t>
            </a:r>
            <a:r>
              <a:rPr sz="2000" dirty="0">
                <a:latin typeface="Times New Roman"/>
                <a:cs typeface="Times New Roman"/>
              </a:rPr>
              <a:t>heat </a:t>
            </a:r>
            <a:r>
              <a:rPr sz="2000" spc="-5" dirty="0">
                <a:latin typeface="Times New Roman"/>
                <a:cs typeface="Times New Roman"/>
              </a:rPr>
              <a:t>pumps </a:t>
            </a:r>
            <a:r>
              <a:rPr sz="2000" dirty="0">
                <a:latin typeface="Times New Roman"/>
                <a:cs typeface="Times New Roman"/>
              </a:rPr>
              <a:t>are </a:t>
            </a:r>
            <a:r>
              <a:rPr sz="2000" spc="-5" dirty="0">
                <a:latin typeface="Times New Roman"/>
                <a:cs typeface="Times New Roman"/>
              </a:rPr>
              <a:t>essentially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same </a:t>
            </a:r>
            <a:r>
              <a:rPr sz="2000" dirty="0">
                <a:latin typeface="Times New Roman"/>
                <a:cs typeface="Times New Roman"/>
              </a:rPr>
              <a:t>device; they only </a:t>
            </a:r>
            <a:r>
              <a:rPr sz="2000" spc="-5" dirty="0">
                <a:latin typeface="Times New Roman"/>
                <a:cs typeface="Times New Roman"/>
              </a:rPr>
              <a:t>differ in </a:t>
            </a:r>
            <a:r>
              <a:rPr sz="2000" dirty="0">
                <a:latin typeface="Times New Roman"/>
                <a:cs typeface="Times New Roman"/>
              </a:rPr>
              <a:t>their objectives.  The </a:t>
            </a:r>
            <a:r>
              <a:rPr sz="2000" spc="-5" dirty="0">
                <a:latin typeface="Times New Roman"/>
                <a:cs typeface="Times New Roman"/>
              </a:rPr>
              <a:t>performance of refrigerators and </a:t>
            </a:r>
            <a:r>
              <a:rPr sz="2000" dirty="0">
                <a:latin typeface="Times New Roman"/>
                <a:cs typeface="Times New Roman"/>
              </a:rPr>
              <a:t>heat </a:t>
            </a:r>
            <a:r>
              <a:rPr sz="2000" spc="-5" dirty="0">
                <a:latin typeface="Times New Roman"/>
                <a:cs typeface="Times New Roman"/>
              </a:rPr>
              <a:t>pumps is expressed </a:t>
            </a:r>
            <a:r>
              <a:rPr sz="2000" spc="-10" dirty="0">
                <a:latin typeface="Times New Roman"/>
                <a:cs typeface="Times New Roman"/>
              </a:rPr>
              <a:t>in terms of  </a:t>
            </a:r>
            <a:r>
              <a:rPr sz="2000" spc="-5" dirty="0">
                <a:latin typeface="Times New Roman"/>
                <a:cs typeface="Times New Roman"/>
              </a:rPr>
              <a:t>coefficient </a:t>
            </a:r>
            <a:r>
              <a:rPr sz="2000" dirty="0">
                <a:latin typeface="Times New Roman"/>
                <a:cs typeface="Times New Roman"/>
              </a:rPr>
              <a:t>of performance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(COP):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(COP)R=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98292" y="4034028"/>
            <a:ext cx="2590800" cy="17571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590" cy="6858000"/>
            <a:chOff x="-828" y="0"/>
            <a:chExt cx="914559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40739" y="710945"/>
            <a:ext cx="776859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The Reversed Carnot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Cycle:</a:t>
            </a:r>
            <a:endParaRPr sz="2000">
              <a:latin typeface="Times New Roman"/>
              <a:cs typeface="Times New Roman"/>
            </a:endParaRPr>
          </a:p>
          <a:p>
            <a:pPr marL="12700" marR="5080" indent="63500" algn="just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Reversing </a:t>
            </a:r>
            <a:r>
              <a:rPr sz="2000" dirty="0">
                <a:latin typeface="Times New Roman"/>
                <a:cs typeface="Times New Roman"/>
              </a:rPr>
              <a:t>the Carnot </a:t>
            </a:r>
            <a:r>
              <a:rPr sz="2000" spc="-5" dirty="0">
                <a:latin typeface="Times New Roman"/>
                <a:cs typeface="Times New Roman"/>
              </a:rPr>
              <a:t>cycle </a:t>
            </a:r>
            <a:r>
              <a:rPr sz="2000" dirty="0">
                <a:latin typeface="Times New Roman"/>
                <a:cs typeface="Times New Roman"/>
              </a:rPr>
              <a:t>does reverse </a:t>
            </a:r>
            <a:r>
              <a:rPr sz="2000" spc="-5" dirty="0">
                <a:latin typeface="Times New Roman"/>
                <a:cs typeface="Times New Roman"/>
              </a:rPr>
              <a:t>the directions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heat and work   interactions.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" dirty="0">
                <a:latin typeface="Times New Roman"/>
                <a:cs typeface="Times New Roman"/>
              </a:rPr>
              <a:t>refrigerator or </a:t>
            </a:r>
            <a:r>
              <a:rPr sz="2000" dirty="0">
                <a:latin typeface="Times New Roman"/>
                <a:cs typeface="Times New Roman"/>
              </a:rPr>
              <a:t>heat </a:t>
            </a:r>
            <a:r>
              <a:rPr sz="2000" spc="-5" dirty="0">
                <a:latin typeface="Times New Roman"/>
                <a:cs typeface="Times New Roman"/>
              </a:rPr>
              <a:t>pump that operates on </a:t>
            </a:r>
            <a:r>
              <a:rPr sz="2000" dirty="0">
                <a:latin typeface="Times New Roman"/>
                <a:cs typeface="Times New Roman"/>
              </a:rPr>
              <a:t>the reversed  Carnot </a:t>
            </a:r>
            <a:r>
              <a:rPr sz="2000" spc="-5" dirty="0">
                <a:latin typeface="Times New Roman"/>
                <a:cs typeface="Times New Roman"/>
              </a:rPr>
              <a:t>cycle is called </a:t>
            </a:r>
            <a:r>
              <a:rPr sz="2000" dirty="0">
                <a:latin typeface="Times New Roman"/>
                <a:cs typeface="Times New Roman"/>
              </a:rPr>
              <a:t>a Carnot </a:t>
            </a:r>
            <a:r>
              <a:rPr sz="2000" spc="-5" dirty="0">
                <a:latin typeface="Times New Roman"/>
                <a:cs typeface="Times New Roman"/>
              </a:rPr>
              <a:t>refrigerator </a:t>
            </a:r>
            <a:r>
              <a:rPr sz="2000" dirty="0">
                <a:latin typeface="Times New Roman"/>
                <a:cs typeface="Times New Roman"/>
              </a:rPr>
              <a:t>or a Carnot heat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pump.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62200" y="2895600"/>
            <a:ext cx="4724400" cy="304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590" cy="6858000"/>
            <a:chOff x="-828" y="0"/>
            <a:chExt cx="914559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90600" y="333756"/>
            <a:ext cx="7162800" cy="5838825"/>
            <a:chOff x="990600" y="333756"/>
            <a:chExt cx="7162800" cy="5838825"/>
          </a:xfrm>
        </p:grpSpPr>
        <p:sp>
          <p:nvSpPr>
            <p:cNvPr id="10" name="object 10"/>
            <p:cNvSpPr/>
            <p:nvPr/>
          </p:nvSpPr>
          <p:spPr>
            <a:xfrm>
              <a:off x="1219200" y="333756"/>
              <a:ext cx="2610612" cy="27614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90600" y="3029711"/>
              <a:ext cx="7162800" cy="314248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14800" y="457200"/>
              <a:ext cx="3029711" cy="25725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590" cy="6858000"/>
            <a:chOff x="-828" y="0"/>
            <a:chExt cx="914559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88340" y="1797868"/>
            <a:ext cx="7997190" cy="2313305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5"/>
              </a:spcBef>
            </a:pPr>
            <a:r>
              <a:rPr sz="2000" b="1" dirty="0">
                <a:latin typeface="Times New Roman"/>
                <a:cs typeface="Times New Roman"/>
              </a:rPr>
              <a:t>Unit of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Refrigeration</a:t>
            </a:r>
            <a:r>
              <a:rPr sz="2000" dirty="0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000"/>
              </a:lnSpc>
            </a:pPr>
            <a:r>
              <a:rPr sz="2000" spc="-5" dirty="0">
                <a:latin typeface="Times New Roman"/>
                <a:cs typeface="Times New Roman"/>
              </a:rPr>
              <a:t>Capacity of refrigeration </a:t>
            </a:r>
            <a:r>
              <a:rPr sz="2000" dirty="0">
                <a:latin typeface="Times New Roman"/>
                <a:cs typeface="Times New Roman"/>
              </a:rPr>
              <a:t>unit </a:t>
            </a:r>
            <a:r>
              <a:rPr sz="2000" spc="-5" dirty="0">
                <a:latin typeface="Times New Roman"/>
                <a:cs typeface="Times New Roman"/>
              </a:rPr>
              <a:t>is generally defined </a:t>
            </a:r>
            <a:r>
              <a:rPr sz="2000" spc="-10" dirty="0">
                <a:latin typeface="Times New Roman"/>
                <a:cs typeface="Times New Roman"/>
              </a:rPr>
              <a:t>in </a:t>
            </a:r>
            <a:r>
              <a:rPr sz="2000" spc="-5" dirty="0">
                <a:latin typeface="Times New Roman"/>
                <a:cs typeface="Times New Roman"/>
              </a:rPr>
              <a:t>ton of refrigeration.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" dirty="0">
                <a:latin typeface="Times New Roman"/>
                <a:cs typeface="Times New Roman"/>
              </a:rPr>
              <a:t>ton 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refrigeration is defined as the quantity of heat </a:t>
            </a:r>
            <a:r>
              <a:rPr sz="2000" spc="-10" dirty="0">
                <a:latin typeface="Times New Roman"/>
                <a:cs typeface="Times New Roman"/>
              </a:rPr>
              <a:t>to </a:t>
            </a:r>
            <a:r>
              <a:rPr sz="2000" dirty="0">
                <a:latin typeface="Times New Roman"/>
                <a:cs typeface="Times New Roman"/>
              </a:rPr>
              <a:t>be </a:t>
            </a:r>
            <a:r>
              <a:rPr sz="2000" spc="-5" dirty="0">
                <a:latin typeface="Times New Roman"/>
                <a:cs typeface="Times New Roman"/>
              </a:rPr>
              <a:t>removed </a:t>
            </a:r>
            <a:r>
              <a:rPr sz="2000" spc="-10" dirty="0">
                <a:latin typeface="Times New Roman"/>
                <a:cs typeface="Times New Roman"/>
              </a:rPr>
              <a:t>in </a:t>
            </a:r>
            <a:r>
              <a:rPr sz="2000" spc="-5" dirty="0">
                <a:latin typeface="Times New Roman"/>
                <a:cs typeface="Times New Roman"/>
              </a:rPr>
              <a:t>order </a:t>
            </a:r>
            <a:r>
              <a:rPr sz="2000" spc="-20" dirty="0">
                <a:latin typeface="Times New Roman"/>
                <a:cs typeface="Times New Roman"/>
              </a:rPr>
              <a:t>to  </a:t>
            </a:r>
            <a:r>
              <a:rPr sz="2000" dirty="0">
                <a:latin typeface="Times New Roman"/>
                <a:cs typeface="Times New Roman"/>
              </a:rPr>
              <a:t>form </a:t>
            </a:r>
            <a:r>
              <a:rPr sz="2000" spc="5" dirty="0">
                <a:latin typeface="Times New Roman"/>
                <a:cs typeface="Times New Roman"/>
              </a:rPr>
              <a:t>one </a:t>
            </a:r>
            <a:r>
              <a:rPr sz="2000" spc="-5" dirty="0">
                <a:latin typeface="Times New Roman"/>
                <a:cs typeface="Times New Roman"/>
              </a:rPr>
              <a:t>ton (1000 kg) of ice at </a:t>
            </a:r>
            <a:r>
              <a:rPr sz="2000" dirty="0">
                <a:latin typeface="Times New Roman"/>
                <a:cs typeface="Times New Roman"/>
              </a:rPr>
              <a:t>0C </a:t>
            </a:r>
            <a:r>
              <a:rPr sz="2000" spc="-5" dirty="0">
                <a:latin typeface="Times New Roman"/>
                <a:cs typeface="Times New Roman"/>
              </a:rPr>
              <a:t>in 24 </a:t>
            </a:r>
            <a:r>
              <a:rPr sz="2000" dirty="0">
                <a:latin typeface="Times New Roman"/>
                <a:cs typeface="Times New Roman"/>
              </a:rPr>
              <a:t>hrs, </a:t>
            </a:r>
            <a:r>
              <a:rPr sz="2000" spc="-5" dirty="0">
                <a:latin typeface="Times New Roman"/>
                <a:cs typeface="Times New Roman"/>
              </a:rPr>
              <a:t>from liquid </a:t>
            </a:r>
            <a:r>
              <a:rPr sz="2000" dirty="0">
                <a:latin typeface="Times New Roman"/>
                <a:cs typeface="Times New Roman"/>
              </a:rPr>
              <a:t>water </a:t>
            </a:r>
            <a:r>
              <a:rPr sz="2000" spc="-5" dirty="0">
                <a:latin typeface="Times New Roman"/>
                <a:cs typeface="Times New Roman"/>
              </a:rPr>
              <a:t>at </a:t>
            </a:r>
            <a:r>
              <a:rPr sz="2000" dirty="0">
                <a:latin typeface="Times New Roman"/>
                <a:cs typeface="Times New Roman"/>
              </a:rPr>
              <a:t>0C. This </a:t>
            </a:r>
            <a:r>
              <a:rPr sz="2000" spc="-20" dirty="0">
                <a:latin typeface="Times New Roman"/>
                <a:cs typeface="Times New Roman"/>
              </a:rPr>
              <a:t>is  </a:t>
            </a:r>
            <a:r>
              <a:rPr sz="2000" dirty="0">
                <a:latin typeface="Times New Roman"/>
                <a:cs typeface="Times New Roman"/>
              </a:rPr>
              <a:t>equivalent </a:t>
            </a:r>
            <a:r>
              <a:rPr sz="2000" spc="-5" dirty="0">
                <a:latin typeface="Times New Roman"/>
                <a:cs typeface="Times New Roman"/>
              </a:rPr>
              <a:t>to </a:t>
            </a:r>
            <a:r>
              <a:rPr sz="2000" dirty="0">
                <a:latin typeface="Times New Roman"/>
                <a:cs typeface="Times New Roman"/>
              </a:rPr>
              <a:t>3.5 kJ/s (3.5 </a:t>
            </a:r>
            <a:r>
              <a:rPr sz="2000" spc="5" dirty="0">
                <a:latin typeface="Times New Roman"/>
                <a:cs typeface="Times New Roman"/>
              </a:rPr>
              <a:t>kW) </a:t>
            </a:r>
            <a:r>
              <a:rPr sz="2000" dirty="0">
                <a:latin typeface="Times New Roman"/>
                <a:cs typeface="Times New Roman"/>
              </a:rPr>
              <a:t>or </a:t>
            </a:r>
            <a:r>
              <a:rPr sz="2000" spc="5" dirty="0">
                <a:latin typeface="Times New Roman"/>
                <a:cs typeface="Times New Roman"/>
              </a:rPr>
              <a:t>210</a:t>
            </a:r>
            <a:r>
              <a:rPr sz="2000" spc="-1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kJ/min.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1442</Words>
  <Application>Microsoft Office PowerPoint</Application>
  <PresentationFormat>On-screen Show (4:3)</PresentationFormat>
  <Paragraphs>103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Georgia</vt:lpstr>
      <vt:lpstr>Times New Roman</vt:lpstr>
      <vt:lpstr>Wingdings</vt:lpstr>
      <vt:lpstr>Office Theme</vt:lpstr>
      <vt:lpstr>PowerPoint Presentation</vt:lpstr>
      <vt:lpstr>Introduction to refrigeration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Closed system:</vt:lpstr>
      <vt:lpstr>Air Refrigeration System And Bell-Coleman Cycle Or Reversed  Brayton Cycle:</vt:lpstr>
      <vt:lpstr>PowerPoint Presentation</vt:lpstr>
      <vt:lpstr>PowerPoint Presentation</vt:lpstr>
      <vt:lpstr>AIR Refrigeration System For Aircraft Cooling</vt:lpstr>
      <vt:lpstr>Simple Air Refrigeration</vt:lpstr>
      <vt:lpstr>T-S diagram of simple air refrigeration  system</vt:lpstr>
      <vt:lpstr>Simple Air Refrigeration System</vt:lpstr>
      <vt:lpstr>Bootstrap Air Refrigeration System</vt:lpstr>
      <vt:lpstr>T-s Diagram of Bootstrap System</vt:lpstr>
      <vt:lpstr>Bootstrap Air Refrigeration System</vt:lpstr>
      <vt:lpstr>Regenerative Air Refrigeration System</vt:lpstr>
      <vt:lpstr>T-S Diagram of Regenerative System</vt:lpstr>
      <vt:lpstr>Regenerative Air Refrigeration System</vt:lpstr>
      <vt:lpstr>Reduced Ambient System</vt:lpstr>
      <vt:lpstr>Reduced Ambient System</vt:lpstr>
      <vt:lpstr>Reduced Ambient System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Muhammad Ashiq</cp:lastModifiedBy>
  <cp:revision>2</cp:revision>
  <dcterms:created xsi:type="dcterms:W3CDTF">2020-03-23T16:46:48Z</dcterms:created>
  <dcterms:modified xsi:type="dcterms:W3CDTF">2020-03-23T18:07:55Z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2016-12-31T00:00:00Z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2020-03-23T00:00:00Z</vt:filetime>
  </property>
</Properties>
</file>