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3" r:id="rId7"/>
    <p:sldId id="264" r:id="rId8"/>
    <p:sldId id="265" r:id="rId9"/>
    <p:sldId id="266" r:id="rId10"/>
    <p:sldId id="296" r:id="rId11"/>
    <p:sldId id="267" r:id="rId12"/>
    <p:sldId id="274" r:id="rId13"/>
    <p:sldId id="275" r:id="rId14"/>
    <p:sldId id="286" r:id="rId15"/>
    <p:sldId id="288" r:id="rId16"/>
    <p:sldId id="291" r:id="rId17"/>
    <p:sldId id="306" r:id="rId18"/>
    <p:sldId id="307" r:id="rId19"/>
    <p:sldId id="308" r:id="rId20"/>
    <p:sldId id="309" r:id="rId21"/>
    <p:sldId id="310" r:id="rId22"/>
    <p:sldId id="311" r:id="rId23"/>
    <p:sldId id="312" r:id="rId24"/>
    <p:sldId id="313" r:id="rId25"/>
    <p:sldId id="314" r:id="rId26"/>
    <p:sldId id="315" r:id="rId27"/>
    <p:sldId id="320" r:id="rId28"/>
    <p:sldId id="277" r:id="rId29"/>
    <p:sldId id="278" r:id="rId30"/>
    <p:sldId id="279" r:id="rId31"/>
    <p:sldId id="280" r:id="rId32"/>
    <p:sldId id="281" r:id="rId33"/>
    <p:sldId id="268" r:id="rId34"/>
    <p:sldId id="270" r:id="rId35"/>
    <p:sldId id="321" r:id="rId36"/>
    <p:sldId id="322" r:id="rId37"/>
    <p:sldId id="273" r:id="rId38"/>
    <p:sldId id="323" r:id="rId39"/>
    <p:sldId id="324" r:id="rId40"/>
    <p:sldId id="325" r:id="rId41"/>
    <p:sldId id="326" r:id="rId42"/>
    <p:sldId id="327" r:id="rId43"/>
    <p:sldId id="328" r:id="rId44"/>
    <p:sldId id="329" r:id="rId45"/>
    <p:sldId id="331" r:id="rId46"/>
    <p:sldId id="334" r:id="rId47"/>
    <p:sldId id="332" r:id="rId48"/>
    <p:sldId id="333" r:id="rId49"/>
    <p:sldId id="336" r:id="rId50"/>
    <p:sldId id="335" r:id="rId51"/>
    <p:sldId id="337" r:id="rId52"/>
    <p:sldId id="272" r:id="rId53"/>
    <p:sldId id="33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2" d="100"/>
          <a:sy n="52" d="100"/>
        </p:scale>
        <p:origin x="-1219" y="-5"/>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4FE1CF-FB3A-4CBD-9936-189D9C907A4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DECC41B9-84BE-45C6-9F9D-3D3DCD61694E}">
      <dgm:prSet phldrT="[Text]" custT="1"/>
      <dgm:spPr>
        <a:blipFill rotWithShape="0">
          <a:blip xmlns:r="http://schemas.openxmlformats.org/officeDocument/2006/relationships" r:embed="rId1"/>
          <a:stretch>
            <a:fillRect/>
          </a:stretch>
        </a:blipFill>
      </dgm:spPr>
      <dgm:t>
        <a:bodyPr/>
        <a:lstStyle/>
        <a:p>
          <a:r>
            <a:rPr lang="en-US" sz="3600" b="1" dirty="0" smtClean="0">
              <a:solidFill>
                <a:schemeClr val="tx1"/>
              </a:solidFill>
            </a:rPr>
            <a:t>CANADA</a:t>
          </a:r>
          <a:endParaRPr lang="en-US" sz="3600" b="1" dirty="0">
            <a:solidFill>
              <a:schemeClr val="tx1"/>
            </a:solidFill>
          </a:endParaRPr>
        </a:p>
      </dgm:t>
    </dgm:pt>
    <dgm:pt modelId="{F0A472BF-C3F8-4FAB-91CC-DC0BC7F554D4}" type="parTrans" cxnId="{0BE8C165-F6CE-4CE6-8975-880D97E44243}">
      <dgm:prSet/>
      <dgm:spPr/>
      <dgm:t>
        <a:bodyPr/>
        <a:lstStyle/>
        <a:p>
          <a:endParaRPr lang="en-US"/>
        </a:p>
      </dgm:t>
    </dgm:pt>
    <dgm:pt modelId="{10264991-2AC5-4AE5-8698-E418E0EFDE60}" type="sibTrans" cxnId="{0BE8C165-F6CE-4CE6-8975-880D97E44243}">
      <dgm:prSet/>
      <dgm:spPr/>
      <dgm:t>
        <a:bodyPr/>
        <a:lstStyle/>
        <a:p>
          <a:endParaRPr lang="en-US"/>
        </a:p>
      </dgm:t>
    </dgm:pt>
    <dgm:pt modelId="{89D68B59-1F10-4857-A7F6-523952B46598}">
      <dgm:prSet phldrT="[Text]" custT="1"/>
      <dgm:spPr>
        <a:blipFill rotWithShape="0">
          <a:blip xmlns:r="http://schemas.openxmlformats.org/officeDocument/2006/relationships" r:embed="rId2"/>
          <a:stretch>
            <a:fillRect/>
          </a:stretch>
        </a:blipFill>
      </dgm:spPr>
      <dgm:t>
        <a:bodyPr/>
        <a:lstStyle/>
        <a:p>
          <a:r>
            <a:rPr lang="en-US" sz="6400" dirty="0" smtClean="0"/>
            <a:t> </a:t>
          </a:r>
          <a:r>
            <a:rPr lang="en-US" sz="3600" b="1" dirty="0" smtClean="0">
              <a:solidFill>
                <a:schemeClr val="tx1"/>
              </a:solidFill>
            </a:rPr>
            <a:t>UNITED STATES</a:t>
          </a:r>
          <a:endParaRPr lang="en-US" sz="3600" b="1" dirty="0">
            <a:solidFill>
              <a:schemeClr val="tx1"/>
            </a:solidFill>
          </a:endParaRPr>
        </a:p>
      </dgm:t>
    </dgm:pt>
    <dgm:pt modelId="{2F22152E-ACDB-4FB1-8A7D-FB2A9FB91C8D}" type="parTrans" cxnId="{0FD03BF7-05B6-4B4D-A93A-A64B7EBF39D5}">
      <dgm:prSet/>
      <dgm:spPr/>
      <dgm:t>
        <a:bodyPr/>
        <a:lstStyle/>
        <a:p>
          <a:endParaRPr lang="en-US"/>
        </a:p>
      </dgm:t>
    </dgm:pt>
    <dgm:pt modelId="{50D4136E-577F-449C-95F4-AFD106CD0168}" type="sibTrans" cxnId="{0FD03BF7-05B6-4B4D-A93A-A64B7EBF39D5}">
      <dgm:prSet/>
      <dgm:spPr/>
      <dgm:t>
        <a:bodyPr/>
        <a:lstStyle/>
        <a:p>
          <a:endParaRPr lang="en-US"/>
        </a:p>
      </dgm:t>
    </dgm:pt>
    <dgm:pt modelId="{6751024A-8339-4B80-96B0-71E72AB8500C}" type="pres">
      <dgm:prSet presAssocID="{BC4FE1CF-FB3A-4CBD-9936-189D9C907A41}" presName="cycle" presStyleCnt="0">
        <dgm:presLayoutVars>
          <dgm:dir/>
          <dgm:resizeHandles val="exact"/>
        </dgm:presLayoutVars>
      </dgm:prSet>
      <dgm:spPr/>
      <dgm:t>
        <a:bodyPr/>
        <a:lstStyle/>
        <a:p>
          <a:endParaRPr lang="en-US"/>
        </a:p>
      </dgm:t>
    </dgm:pt>
    <dgm:pt modelId="{6A4AD25A-F0AC-48B0-AD28-DF58367FAA58}" type="pres">
      <dgm:prSet presAssocID="{DECC41B9-84BE-45C6-9F9D-3D3DCD61694E}" presName="node" presStyleLbl="node1" presStyleIdx="0" presStyleCnt="2" custScaleX="114142" custScaleY="116815">
        <dgm:presLayoutVars>
          <dgm:bulletEnabled val="1"/>
        </dgm:presLayoutVars>
      </dgm:prSet>
      <dgm:spPr/>
      <dgm:t>
        <a:bodyPr/>
        <a:lstStyle/>
        <a:p>
          <a:endParaRPr lang="en-US"/>
        </a:p>
      </dgm:t>
    </dgm:pt>
    <dgm:pt modelId="{AFDBD0AD-4B88-44A2-AACF-5BDDEB0DF707}" type="pres">
      <dgm:prSet presAssocID="{DECC41B9-84BE-45C6-9F9D-3D3DCD61694E}" presName="spNode" presStyleCnt="0"/>
      <dgm:spPr/>
    </dgm:pt>
    <dgm:pt modelId="{B01FCC1D-83B6-4543-ACB1-2C48A1FB210F}" type="pres">
      <dgm:prSet presAssocID="{10264991-2AC5-4AE5-8698-E418E0EFDE60}" presName="sibTrans" presStyleLbl="sibTrans1D1" presStyleIdx="0" presStyleCnt="2"/>
      <dgm:spPr/>
      <dgm:t>
        <a:bodyPr/>
        <a:lstStyle/>
        <a:p>
          <a:endParaRPr lang="en-US"/>
        </a:p>
      </dgm:t>
    </dgm:pt>
    <dgm:pt modelId="{7DD23244-2B48-419A-8576-21D733739873}" type="pres">
      <dgm:prSet presAssocID="{89D68B59-1F10-4857-A7F6-523952B46598}" presName="node" presStyleLbl="node1" presStyleIdx="1" presStyleCnt="2">
        <dgm:presLayoutVars>
          <dgm:bulletEnabled val="1"/>
        </dgm:presLayoutVars>
      </dgm:prSet>
      <dgm:spPr/>
      <dgm:t>
        <a:bodyPr/>
        <a:lstStyle/>
        <a:p>
          <a:endParaRPr lang="en-US"/>
        </a:p>
      </dgm:t>
    </dgm:pt>
    <dgm:pt modelId="{CB2F2D7E-AE6C-42E8-82C0-9CA3A22EED5A}" type="pres">
      <dgm:prSet presAssocID="{89D68B59-1F10-4857-A7F6-523952B46598}" presName="spNode" presStyleCnt="0"/>
      <dgm:spPr/>
    </dgm:pt>
    <dgm:pt modelId="{E47C36CE-48CA-4147-B6E2-5C72B680F52C}" type="pres">
      <dgm:prSet presAssocID="{50D4136E-577F-449C-95F4-AFD106CD0168}" presName="sibTrans" presStyleLbl="sibTrans1D1" presStyleIdx="1" presStyleCnt="2"/>
      <dgm:spPr/>
      <dgm:t>
        <a:bodyPr/>
        <a:lstStyle/>
        <a:p>
          <a:endParaRPr lang="en-US"/>
        </a:p>
      </dgm:t>
    </dgm:pt>
  </dgm:ptLst>
  <dgm:cxnLst>
    <dgm:cxn modelId="{0BE8C165-F6CE-4CE6-8975-880D97E44243}" srcId="{BC4FE1CF-FB3A-4CBD-9936-189D9C907A41}" destId="{DECC41B9-84BE-45C6-9F9D-3D3DCD61694E}" srcOrd="0" destOrd="0" parTransId="{F0A472BF-C3F8-4FAB-91CC-DC0BC7F554D4}" sibTransId="{10264991-2AC5-4AE5-8698-E418E0EFDE60}"/>
    <dgm:cxn modelId="{7CF18FFB-45C7-4803-9118-CF00731637DA}" type="presOf" srcId="{10264991-2AC5-4AE5-8698-E418E0EFDE60}" destId="{B01FCC1D-83B6-4543-ACB1-2C48A1FB210F}" srcOrd="0" destOrd="0" presId="urn:microsoft.com/office/officeart/2005/8/layout/cycle6"/>
    <dgm:cxn modelId="{0FD03BF7-05B6-4B4D-A93A-A64B7EBF39D5}" srcId="{BC4FE1CF-FB3A-4CBD-9936-189D9C907A41}" destId="{89D68B59-1F10-4857-A7F6-523952B46598}" srcOrd="1" destOrd="0" parTransId="{2F22152E-ACDB-4FB1-8A7D-FB2A9FB91C8D}" sibTransId="{50D4136E-577F-449C-95F4-AFD106CD0168}"/>
    <dgm:cxn modelId="{FEA29061-E4C7-4FD9-AE53-6989D66AD73B}" type="presOf" srcId="{89D68B59-1F10-4857-A7F6-523952B46598}" destId="{7DD23244-2B48-419A-8576-21D733739873}" srcOrd="0" destOrd="0" presId="urn:microsoft.com/office/officeart/2005/8/layout/cycle6"/>
    <dgm:cxn modelId="{0A88E9AA-BE6C-444D-8BB9-192CF91CDCEE}" type="presOf" srcId="{50D4136E-577F-449C-95F4-AFD106CD0168}" destId="{E47C36CE-48CA-4147-B6E2-5C72B680F52C}" srcOrd="0" destOrd="0" presId="urn:microsoft.com/office/officeart/2005/8/layout/cycle6"/>
    <dgm:cxn modelId="{2D2B53D8-C36F-4BC6-9F84-6341C3C0C001}" type="presOf" srcId="{DECC41B9-84BE-45C6-9F9D-3D3DCD61694E}" destId="{6A4AD25A-F0AC-48B0-AD28-DF58367FAA58}" srcOrd="0" destOrd="0" presId="urn:microsoft.com/office/officeart/2005/8/layout/cycle6"/>
    <dgm:cxn modelId="{5DE37D99-9BA6-4FE7-9968-B4EBA904BC17}" type="presOf" srcId="{BC4FE1CF-FB3A-4CBD-9936-189D9C907A41}" destId="{6751024A-8339-4B80-96B0-71E72AB8500C}" srcOrd="0" destOrd="0" presId="urn:microsoft.com/office/officeart/2005/8/layout/cycle6"/>
    <dgm:cxn modelId="{2DA92D80-B710-4D3F-B2D5-79965F49BBBD}" type="presParOf" srcId="{6751024A-8339-4B80-96B0-71E72AB8500C}" destId="{6A4AD25A-F0AC-48B0-AD28-DF58367FAA58}" srcOrd="0" destOrd="0" presId="urn:microsoft.com/office/officeart/2005/8/layout/cycle6"/>
    <dgm:cxn modelId="{68478FCE-A81E-4958-ADDB-D3A5F5BACCE6}" type="presParOf" srcId="{6751024A-8339-4B80-96B0-71E72AB8500C}" destId="{AFDBD0AD-4B88-44A2-AACF-5BDDEB0DF707}" srcOrd="1" destOrd="0" presId="urn:microsoft.com/office/officeart/2005/8/layout/cycle6"/>
    <dgm:cxn modelId="{09DD72F9-4231-434C-B6AD-AB4A8318F2D8}" type="presParOf" srcId="{6751024A-8339-4B80-96B0-71E72AB8500C}" destId="{B01FCC1D-83B6-4543-ACB1-2C48A1FB210F}" srcOrd="2" destOrd="0" presId="urn:microsoft.com/office/officeart/2005/8/layout/cycle6"/>
    <dgm:cxn modelId="{CB92B47E-E7E1-4EBD-AFCC-E04B1FCFA118}" type="presParOf" srcId="{6751024A-8339-4B80-96B0-71E72AB8500C}" destId="{7DD23244-2B48-419A-8576-21D733739873}" srcOrd="3" destOrd="0" presId="urn:microsoft.com/office/officeart/2005/8/layout/cycle6"/>
    <dgm:cxn modelId="{0BAF9A16-DEA2-4C4A-B31B-67276A70BF5E}" type="presParOf" srcId="{6751024A-8339-4B80-96B0-71E72AB8500C}" destId="{CB2F2D7E-AE6C-42E8-82C0-9CA3A22EED5A}" srcOrd="4" destOrd="0" presId="urn:microsoft.com/office/officeart/2005/8/layout/cycle6"/>
    <dgm:cxn modelId="{0860B348-5DFD-4444-9FCE-F955E945EB29}" type="presParOf" srcId="{6751024A-8339-4B80-96B0-71E72AB8500C}" destId="{E47C36CE-48CA-4147-B6E2-5C72B680F52C}" srcOrd="5"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A4AD25A-F0AC-48B0-AD28-DF58367FAA58}">
      <dsp:nvSpPr>
        <dsp:cNvPr id="0" name=""/>
        <dsp:cNvSpPr/>
      </dsp:nvSpPr>
      <dsp:spPr>
        <a:xfrm>
          <a:off x="-137958" y="1295399"/>
          <a:ext cx="4467383" cy="2971800"/>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CANADA</a:t>
          </a:r>
          <a:endParaRPr lang="en-US" sz="3600" b="1" kern="1200" dirty="0">
            <a:solidFill>
              <a:schemeClr val="tx1"/>
            </a:solidFill>
          </a:endParaRPr>
        </a:p>
      </dsp:txBody>
      <dsp:txXfrm>
        <a:off x="-137958" y="1295399"/>
        <a:ext cx="4467383" cy="2971800"/>
      </dsp:txXfrm>
    </dsp:sp>
    <dsp:sp modelId="{B01FCC1D-83B6-4543-ACB1-2C48A1FB210F}">
      <dsp:nvSpPr>
        <dsp:cNvPr id="0" name=""/>
        <dsp:cNvSpPr/>
      </dsp:nvSpPr>
      <dsp:spPr>
        <a:xfrm>
          <a:off x="2095733" y="623858"/>
          <a:ext cx="4314883" cy="4314883"/>
        </a:xfrm>
        <a:custGeom>
          <a:avLst/>
          <a:gdLst/>
          <a:ahLst/>
          <a:cxnLst/>
          <a:rect l="0" t="0" r="0" b="0"/>
          <a:pathLst>
            <a:path>
              <a:moveTo>
                <a:pt x="616268" y="647693"/>
              </a:moveTo>
              <a:arcTo wR="2157441" hR="2157441" stAng="13464593" swAng="591492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DD23244-2B48-419A-8576-21D733739873}">
      <dsp:nvSpPr>
        <dsp:cNvPr id="0" name=""/>
        <dsp:cNvSpPr/>
      </dsp:nvSpPr>
      <dsp:spPr>
        <a:xfrm>
          <a:off x="4453676" y="1509288"/>
          <a:ext cx="3913882" cy="2544023"/>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r>
            <a:rPr lang="en-US" sz="6400" kern="1200" dirty="0" smtClean="0"/>
            <a:t> </a:t>
          </a:r>
          <a:r>
            <a:rPr lang="en-US" sz="3600" b="1" kern="1200" dirty="0" smtClean="0">
              <a:solidFill>
                <a:schemeClr val="tx1"/>
              </a:solidFill>
            </a:rPr>
            <a:t>UNITED STATES</a:t>
          </a:r>
          <a:endParaRPr lang="en-US" sz="3600" b="1" kern="1200" dirty="0">
            <a:solidFill>
              <a:schemeClr val="tx1"/>
            </a:solidFill>
          </a:endParaRPr>
        </a:p>
      </dsp:txBody>
      <dsp:txXfrm>
        <a:off x="4453676" y="1509288"/>
        <a:ext cx="3913882" cy="2544023"/>
      </dsp:txXfrm>
    </dsp:sp>
    <dsp:sp modelId="{E47C36CE-48CA-4147-B6E2-5C72B680F52C}">
      <dsp:nvSpPr>
        <dsp:cNvPr id="0" name=""/>
        <dsp:cNvSpPr/>
      </dsp:nvSpPr>
      <dsp:spPr>
        <a:xfrm>
          <a:off x="2095733" y="623858"/>
          <a:ext cx="4314883" cy="4314883"/>
        </a:xfrm>
        <a:custGeom>
          <a:avLst/>
          <a:gdLst/>
          <a:ahLst/>
          <a:cxnLst/>
          <a:rect l="0" t="0" r="0" b="0"/>
          <a:pathLst>
            <a:path>
              <a:moveTo>
                <a:pt x="3880267" y="3456066"/>
              </a:moveTo>
              <a:arcTo wR="2157441" hR="2157441" stAng="2220487" swAng="591492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67443E-E67C-43EC-A8B1-CAC1D747D88E}" type="datetimeFigureOut">
              <a:rPr lang="en-US" smtClean="0"/>
              <a:pPr/>
              <a:t>6/14/2012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901A8A-5F9B-48D9-A230-F6292181422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7443E-E67C-43EC-A8B1-CAC1D747D88E}" type="datetimeFigureOut">
              <a:rPr lang="en-US" smtClean="0"/>
              <a:pPr/>
              <a:t>6/14/2012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01A8A-5F9B-48D9-A230-F6292181422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Canadian_English" TargetMode="External"/><Relationship Id="rId2" Type="http://schemas.openxmlformats.org/officeDocument/2006/relationships/hyperlink" Target="http://en.wikipedia.org/wiki/Ottawa" TargetMode="External"/><Relationship Id="rId1" Type="http://schemas.openxmlformats.org/officeDocument/2006/relationships/slideLayout" Target="../slideLayouts/slideLayout2.xml"/><Relationship Id="rId4" Type="http://schemas.openxmlformats.org/officeDocument/2006/relationships/hyperlink" Target="http://en.wikipedia.org/wiki/Canadian_French"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ce_hockey_at_the_2010_Winter_Olympics" TargetMode="External"/><Relationship Id="rId2" Type="http://schemas.openxmlformats.org/officeDocument/2006/relationships/hyperlink" Target="http://en.wikipedia.org/wiki/Canada_men's_national_ice_hockey_team" TargetMode="Externa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Ecozone" TargetMode="External"/><Relationship Id="rId2" Type="http://schemas.openxmlformats.org/officeDocument/2006/relationships/hyperlink" Target="http://en.wikipedia.org/wiki/Terrestrial_ecoregion"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en.wikipedia.org/wiki/Igneous_roc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ma\Downloads\pics of nearctc\7.jpg"/>
          <p:cNvPicPr>
            <a:picLocks noChangeAspect="1" noChangeArrowheads="1"/>
          </p:cNvPicPr>
          <p:nvPr/>
        </p:nvPicPr>
        <p:blipFill>
          <a:blip r:embed="rId2" cstate="print"/>
          <a:srcRect/>
          <a:stretch>
            <a:fillRect/>
          </a:stretch>
        </p:blipFill>
        <p:spPr bwMode="auto">
          <a:xfrm>
            <a:off x="1371600" y="1066800"/>
            <a:ext cx="6172200" cy="5791200"/>
          </a:xfrm>
          <a:prstGeom prst="rect">
            <a:avLst/>
          </a:prstGeom>
          <a:noFill/>
        </p:spPr>
      </p:pic>
      <p:sp>
        <p:nvSpPr>
          <p:cNvPr id="5" name="Title 4"/>
          <p:cNvSpPr>
            <a:spLocks noGrp="1"/>
          </p:cNvSpPr>
          <p:nvPr>
            <p:ph type="title"/>
          </p:nvPr>
        </p:nvSpPr>
        <p:spPr>
          <a:xfrm>
            <a:off x="228600" y="0"/>
            <a:ext cx="8229600" cy="1752600"/>
          </a:xfrm>
        </p:spPr>
        <p:txBody>
          <a:bodyPr>
            <a:normAutofit/>
          </a:bodyPr>
          <a:lstStyle/>
          <a:p>
            <a:r>
              <a:rPr lang="en-US" sz="6600" b="1" i="1" dirty="0" smtClean="0">
                <a:solidFill>
                  <a:srgbClr val="FF0000"/>
                </a:solidFill>
              </a:rPr>
              <a:t>THE NEARCTIC REGION</a:t>
            </a:r>
            <a:endParaRPr lang="en-US" sz="6600" b="1" i="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images.all-free-download.com/images/graphiclarge/mapel_leaf_4_117124.jpg"/>
          <p:cNvPicPr>
            <a:picLocks noChangeAspect="1" noChangeArrowheads="1"/>
          </p:cNvPicPr>
          <p:nvPr/>
        </p:nvPicPr>
        <p:blipFill>
          <a:blip r:embed="rId2" cstate="print"/>
          <a:srcRect/>
          <a:stretch>
            <a:fillRect/>
          </a:stretch>
        </p:blipFill>
        <p:spPr bwMode="auto">
          <a:xfrm>
            <a:off x="762000" y="381000"/>
            <a:ext cx="7239000" cy="56388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609600" y="0"/>
            <a:ext cx="7924800" cy="2895600"/>
          </a:xfrm>
          <a:prstGeom prst="rect">
            <a:avLst/>
          </a:prstGeom>
          <a:noFill/>
          <a:ln w="9525">
            <a:noFill/>
            <a:miter lim="800000"/>
            <a:headEnd/>
            <a:tailEnd/>
          </a:ln>
        </p:spPr>
      </p:pic>
      <p:graphicFrame>
        <p:nvGraphicFramePr>
          <p:cNvPr id="9217" name="Object 1"/>
          <p:cNvGraphicFramePr>
            <a:graphicFrameLocks noChangeAspect="1"/>
          </p:cNvGraphicFramePr>
          <p:nvPr/>
        </p:nvGraphicFramePr>
        <p:xfrm>
          <a:off x="2438400" y="3733800"/>
          <a:ext cx="3975100" cy="863600"/>
        </p:xfrm>
        <a:graphic>
          <a:graphicData uri="http://schemas.openxmlformats.org/presentationml/2006/ole">
            <p:oleObj spid="_x0000_s9217" name="Packager Shell Object" showAsIcon="1" r:id="rId4" imgW="3975840" imgH="863640" progId="Package">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le:Canada (orthographic projection).svg"/>
          <p:cNvPicPr>
            <a:picLocks noChangeAspect="1" noChangeArrowheads="1"/>
          </p:cNvPicPr>
          <p:nvPr/>
        </p:nvPicPr>
        <p:blipFill>
          <a:blip r:embed="rId2" cstate="print"/>
          <a:srcRect/>
          <a:stretch>
            <a:fillRect/>
          </a:stretch>
        </p:blipFill>
        <p:spPr bwMode="auto">
          <a:xfrm>
            <a:off x="1219200" y="685800"/>
            <a:ext cx="6477000" cy="6172200"/>
          </a:xfrm>
          <a:prstGeom prst="rect">
            <a:avLst/>
          </a:prstGeom>
          <a:noFill/>
        </p:spPr>
      </p:pic>
      <p:sp>
        <p:nvSpPr>
          <p:cNvPr id="3" name="Title 2"/>
          <p:cNvSpPr>
            <a:spLocks noGrp="1"/>
          </p:cNvSpPr>
          <p:nvPr>
            <p:ph type="title"/>
          </p:nvPr>
        </p:nvSpPr>
        <p:spPr/>
        <p:txBody>
          <a:bodyPr/>
          <a:lstStyle/>
          <a:p>
            <a:r>
              <a:rPr lang="en-US" b="1" dirty="0" smtClean="0"/>
              <a:t>LOCATION ON GLOBE</a:t>
            </a:r>
            <a:endParaRPr lang="en-US"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8229600" cy="5715000"/>
          </a:xfrm>
        </p:spPr>
        <p:txBody>
          <a:bodyPr/>
          <a:lstStyle/>
          <a:p>
            <a:pPr>
              <a:buFont typeface="Wingdings" pitchFamily="2" charset="2"/>
              <a:buChar char="Ø"/>
            </a:pPr>
            <a:r>
              <a:rPr lang="en-US" dirty="0" smtClean="0"/>
              <a:t>The name </a:t>
            </a:r>
            <a:r>
              <a:rPr lang="en-US" i="1" dirty="0" smtClean="0"/>
              <a:t>Canada</a:t>
            </a:r>
            <a:r>
              <a:rPr lang="en-US" dirty="0" smtClean="0"/>
              <a:t> comes from  the word </a:t>
            </a:r>
            <a:r>
              <a:rPr lang="en-US" i="1" dirty="0" smtClean="0"/>
              <a:t>Kanata</a:t>
            </a:r>
            <a:r>
              <a:rPr lang="en-US" dirty="0" smtClean="0"/>
              <a:t>, meaning "village" or "settlement“.</a:t>
            </a:r>
          </a:p>
          <a:p>
            <a:pPr>
              <a:buFont typeface="Wingdings" pitchFamily="2" charset="2"/>
              <a:buChar char="Ø"/>
            </a:pPr>
            <a:r>
              <a:rPr lang="en-US" b="1" dirty="0" smtClean="0"/>
              <a:t> Capital:  </a:t>
            </a:r>
            <a:r>
              <a:rPr lang="en-US" dirty="0" smtClean="0">
                <a:hlinkClick r:id="rId2" tooltip="Ottawa"/>
              </a:rPr>
              <a:t>Ottawa</a:t>
            </a:r>
            <a:endParaRPr lang="en-US" dirty="0" smtClean="0"/>
          </a:p>
          <a:p>
            <a:pPr>
              <a:buFont typeface="Wingdings" pitchFamily="2" charset="2"/>
              <a:buChar char="Ø"/>
            </a:pPr>
            <a:r>
              <a:rPr lang="en-US" b="1" dirty="0" smtClean="0"/>
              <a:t>Area</a:t>
            </a:r>
            <a:r>
              <a:rPr lang="en-US" dirty="0" smtClean="0"/>
              <a:t>: 9,984,670 km</a:t>
            </a:r>
            <a:r>
              <a:rPr lang="en-US" baseline="30000" dirty="0" smtClean="0"/>
              <a:t>2</a:t>
            </a:r>
          </a:p>
          <a:p>
            <a:pPr>
              <a:buFont typeface="Wingdings" pitchFamily="2" charset="2"/>
              <a:buChar char="Ø"/>
            </a:pPr>
            <a:r>
              <a:rPr lang="en-US" dirty="0" smtClean="0"/>
              <a:t> Canada is the world's second largest country according to total area.</a:t>
            </a:r>
            <a:endParaRPr lang="en-US" baseline="30000" dirty="0" smtClean="0"/>
          </a:p>
          <a:p>
            <a:pPr>
              <a:buFont typeface="Wingdings" pitchFamily="2" charset="2"/>
              <a:buChar char="Ø"/>
            </a:pPr>
            <a:r>
              <a:rPr lang="en-US" dirty="0" smtClean="0"/>
              <a:t>Official language: </a:t>
            </a:r>
            <a:r>
              <a:rPr lang="en-US" dirty="0" smtClean="0">
                <a:hlinkClick r:id="rId3" tooltip="Canadian English"/>
              </a:rPr>
              <a:t>English</a:t>
            </a:r>
            <a:r>
              <a:rPr lang="en-US" dirty="0" smtClean="0"/>
              <a:t> and </a:t>
            </a:r>
            <a:r>
              <a:rPr lang="en-US" dirty="0" smtClean="0">
                <a:hlinkClick r:id="rId4" tooltip="Canadian French"/>
              </a:rPr>
              <a:t>French</a:t>
            </a:r>
            <a:endParaRPr lang="en-US" dirty="0" smtClean="0"/>
          </a:p>
          <a:p>
            <a:pPr>
              <a:buFont typeface="Wingdings" pitchFamily="2" charset="2"/>
              <a:buChar char="Ø"/>
            </a:pPr>
            <a:r>
              <a:rPr lang="en-US" dirty="0" smtClean="0"/>
              <a:t> Canada has the longest coastline in the world, about 243,000 kilometers in length.</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http://fc09.deviantart.net/fs70/f/2010/146/d/b/Maple_Leaf_WP_by_jsz.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http://fc09.deviantart.net/fs70/f/2010/146/d/b/Maple_Leaf_WP_by_jsz.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62" name="Picture 6" descr="http://upload.wikimedia.org/wikipedia/commons/c/c6/Freeman_maple_leaf.jpg"/>
          <p:cNvPicPr>
            <a:picLocks noChangeAspect="1" noChangeArrowheads="1"/>
          </p:cNvPicPr>
          <p:nvPr/>
        </p:nvPicPr>
        <p:blipFill>
          <a:blip r:embed="rId2" cstate="print"/>
          <a:srcRect/>
          <a:stretch>
            <a:fillRect/>
          </a:stretch>
        </p:blipFill>
        <p:spPr bwMode="auto">
          <a:xfrm>
            <a:off x="-228600" y="-1371600"/>
            <a:ext cx="9372600" cy="8229600"/>
          </a:xfrm>
          <a:prstGeom prst="rect">
            <a:avLst/>
          </a:prstGeom>
          <a:noFill/>
        </p:spPr>
      </p:pic>
      <p:sp>
        <p:nvSpPr>
          <p:cNvPr id="5" name="Rectangle 4"/>
          <p:cNvSpPr/>
          <p:nvPr/>
        </p:nvSpPr>
        <p:spPr>
          <a:xfrm>
            <a:off x="1676400" y="381000"/>
            <a:ext cx="6096000" cy="1446550"/>
          </a:xfrm>
          <a:prstGeom prst="rect">
            <a:avLst/>
          </a:prstGeom>
        </p:spPr>
        <p:txBody>
          <a:bodyPr wrap="square">
            <a:spAutoFit/>
          </a:bodyPr>
          <a:lstStyle/>
          <a:p>
            <a:r>
              <a:rPr lang="en-US" sz="4400" dirty="0" smtClean="0"/>
              <a:t>The national symbol of Canada is the maple leaf</a:t>
            </a:r>
            <a:endParaRPr lang="en-US" sz="4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cbc.ca/sevenwonders/images/pic_wonder_transcanada_highway_l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Rectangle 3"/>
          <p:cNvSpPr/>
          <p:nvPr/>
        </p:nvSpPr>
        <p:spPr>
          <a:xfrm>
            <a:off x="762000" y="457200"/>
            <a:ext cx="8077200" cy="954107"/>
          </a:xfrm>
          <a:prstGeom prst="rect">
            <a:avLst/>
          </a:prstGeom>
        </p:spPr>
        <p:txBody>
          <a:bodyPr wrap="square">
            <a:spAutoFit/>
          </a:bodyPr>
          <a:lstStyle/>
          <a:p>
            <a:r>
              <a:rPr lang="en-US" sz="2800" dirty="0" smtClean="0"/>
              <a:t>The longest highway in the world is the Trans-Canada Highway which is over 7604 kilometers in length.</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harbourfrontcentre.com/images/marine/Toronto_eastview.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685800" y="5410200"/>
            <a:ext cx="8229600" cy="1219200"/>
          </a:xfrm>
        </p:spPr>
        <p:txBody>
          <a:bodyPr>
            <a:normAutofit fontScale="90000"/>
          </a:bodyPr>
          <a:lstStyle/>
          <a:p>
            <a:r>
              <a:rPr lang="en-US" sz="3600" dirty="0" smtClean="0">
                <a:solidFill>
                  <a:schemeClr val="bg1"/>
                </a:solidFill>
              </a:rPr>
              <a:t>Toronto is the largest city of Canada, with a population of more than 5 million people.</a:t>
            </a:r>
            <a:br>
              <a:rPr lang="en-US" sz="3600" dirty="0" smtClean="0">
                <a:solidFill>
                  <a:schemeClr val="bg1"/>
                </a:solidFill>
              </a:rPr>
            </a:b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0"/>
            <a:ext cx="9525000" cy="7435850"/>
          </a:xfrm>
          <a:prstGeom prst="rect">
            <a:avLst/>
          </a:prstGeom>
          <a:noFill/>
          <a:ln w="9525">
            <a:noFill/>
            <a:miter lim="800000"/>
            <a:headEnd/>
            <a:tailEnd/>
          </a:ln>
        </p:spPr>
      </p:pic>
      <p:sp>
        <p:nvSpPr>
          <p:cNvPr id="3" name="Title 2"/>
          <p:cNvSpPr>
            <a:spLocks noGrp="1"/>
          </p:cNvSpPr>
          <p:nvPr>
            <p:ph type="title"/>
          </p:nvPr>
        </p:nvSpPr>
        <p:spPr>
          <a:xfrm>
            <a:off x="914400" y="5715000"/>
            <a:ext cx="8229600" cy="1143000"/>
          </a:xfrm>
        </p:spPr>
        <p:txBody>
          <a:bodyPr>
            <a:normAutofit fontScale="90000"/>
          </a:bodyPr>
          <a:lstStyle/>
          <a:p>
            <a:r>
              <a:rPr lang="en-US" dirty="0" smtClean="0"/>
              <a:t>National game of Canada is ice hockey.</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5791200"/>
            <a:ext cx="8458200" cy="1066800"/>
          </a:xfrm>
        </p:spPr>
        <p:txBody>
          <a:bodyPr>
            <a:noAutofit/>
          </a:bodyPr>
          <a:lstStyle/>
          <a:p>
            <a:r>
              <a:rPr lang="en-US" sz="2800" dirty="0" smtClean="0">
                <a:hlinkClick r:id="rId2" tooltip="w:Canada men's national ice hockey team"/>
              </a:rPr>
              <a:t>The Canadian men's ice hockey team</a:t>
            </a:r>
            <a:r>
              <a:rPr lang="en-US" sz="2800" dirty="0" smtClean="0"/>
              <a:t> celebrates winning the gold medal  during the </a:t>
            </a:r>
            <a:r>
              <a:rPr lang="en-US" sz="2800" dirty="0" smtClean="0">
                <a:hlinkClick r:id="rId3" tooltip="w:Ice hockey at the 2010 Winter Olympics"/>
              </a:rPr>
              <a:t>2010 Winter Olympics</a:t>
            </a:r>
            <a:endParaRPr lang="en-US" sz="2800" dirty="0"/>
          </a:p>
        </p:txBody>
      </p:sp>
      <p:pic>
        <p:nvPicPr>
          <p:cNvPr id="38914" name="Picture 2" descr="File:Canada2010WinterOlympicsOTcelebration.jpg"/>
          <p:cNvPicPr>
            <a:picLocks noGrp="1" noChangeAspect="1" noChangeArrowheads="1"/>
          </p:cNvPicPr>
          <p:nvPr>
            <p:ph type="pic" idx="1"/>
          </p:nvPr>
        </p:nvPicPr>
        <p:blipFill>
          <a:blip r:embed="rId4" cstate="print"/>
          <a:srcRect l="5583" r="5583"/>
          <a:stretch>
            <a:fillRect/>
          </a:stretch>
        </p:blipFill>
        <p:spPr bwMode="auto">
          <a:xfrm>
            <a:off x="0" y="0"/>
            <a:ext cx="9144000" cy="57912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u="sng" dirty="0" smtClean="0"/>
              <a:t>SOME INTERESTING SOCIAL CUSTOMS</a:t>
            </a:r>
            <a:r>
              <a:rPr lang="en-US" dirty="0" smtClean="0"/>
              <a:t>:</a:t>
            </a:r>
            <a:endParaRPr lang="en-US" dirty="0"/>
          </a:p>
        </p:txBody>
      </p:sp>
      <p:sp>
        <p:nvSpPr>
          <p:cNvPr id="3" name="Content Placeholder 2"/>
          <p:cNvSpPr>
            <a:spLocks noGrp="1"/>
          </p:cNvSpPr>
          <p:nvPr>
            <p:ph idx="1"/>
          </p:nvPr>
        </p:nvSpPr>
        <p:spPr>
          <a:xfrm>
            <a:off x="0" y="533400"/>
            <a:ext cx="9144000" cy="6324600"/>
          </a:xfrm>
        </p:spPr>
        <p:txBody>
          <a:bodyPr/>
          <a:lstStyle/>
          <a:p>
            <a:endParaRPr lang="en-US" dirty="0" smtClean="0"/>
          </a:p>
          <a:p>
            <a:pPr>
              <a:buFont typeface="Wingdings" pitchFamily="2" charset="2"/>
              <a:buChar char="Ø"/>
            </a:pPr>
            <a:r>
              <a:rPr lang="en-US" dirty="0" smtClean="0"/>
              <a:t>The most common greeting is the handshake. </a:t>
            </a:r>
          </a:p>
          <a:p>
            <a:pPr>
              <a:buNone/>
            </a:pPr>
            <a:r>
              <a:rPr lang="en-US" dirty="0" smtClean="0"/>
              <a:t> It should be firm and accompanied by direct eye   contact and a sincere smile. </a:t>
            </a:r>
          </a:p>
          <a:p>
            <a:pPr>
              <a:buFont typeface="Wingdings" pitchFamily="2" charset="2"/>
              <a:buChar char="Ø"/>
            </a:pPr>
            <a:r>
              <a:rPr lang="en-US" dirty="0" smtClean="0"/>
              <a:t> Gifts are given to honorable guests which are usually flowers and sweets and interesting thing is this the guest have to open it on the spot.</a:t>
            </a:r>
          </a:p>
          <a:p>
            <a:pPr>
              <a:buFont typeface="Wingdings" pitchFamily="2" charset="2"/>
              <a:buChar char="Ø"/>
            </a:pPr>
            <a:r>
              <a:rPr lang="en-US" dirty="0" smtClean="0"/>
              <a:t> Do not give white lilies as they are used at funerals. Do not give cash or money as a present.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ma\Downloads\pics of nearctc\nearctic_ecozone.gif"/>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1371600" y="0"/>
            <a:ext cx="6172200" cy="6858000"/>
          </a:xfrm>
          <a:prstGeom prst="rect">
            <a:avLst/>
          </a:prstGeom>
          <a:noFill/>
          <a:ln w="9525">
            <a:noFill/>
            <a:miter lim="800000"/>
            <a:headEnd/>
            <a:tailEnd/>
          </a:ln>
        </p:spPr>
      </p:pic>
      <p:sp>
        <p:nvSpPr>
          <p:cNvPr id="3" name="Title 2"/>
          <p:cNvSpPr>
            <a:spLocks noGrp="1"/>
          </p:cNvSpPr>
          <p:nvPr>
            <p:ph type="title"/>
          </p:nvPr>
        </p:nvSpPr>
        <p:spPr>
          <a:xfrm>
            <a:off x="914400" y="5257800"/>
            <a:ext cx="8229600" cy="1143000"/>
          </a:xfrm>
        </p:spPr>
        <p:txBody>
          <a:bodyPr/>
          <a:lstStyle/>
          <a:p>
            <a:r>
              <a:rPr lang="en-US" dirty="0" smtClean="0"/>
              <a:t>A TYPICAL WEDDING DRESS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CANADIAN BRIDE</a:t>
            </a:r>
            <a:endParaRPr lang="en-US" dirty="0"/>
          </a:p>
        </p:txBody>
      </p:sp>
      <p:pic>
        <p:nvPicPr>
          <p:cNvPr id="59394" name="Picture 2"/>
          <p:cNvPicPr>
            <a:picLocks noGrp="1" noChangeAspect="1" noChangeArrowheads="1"/>
          </p:cNvPicPr>
          <p:nvPr>
            <p:ph sz="half" idx="1"/>
          </p:nvPr>
        </p:nvPicPr>
        <p:blipFill>
          <a:blip r:embed="rId2" cstate="print"/>
          <a:srcRect/>
          <a:stretch>
            <a:fillRect/>
          </a:stretch>
        </p:blipFill>
        <p:spPr bwMode="auto">
          <a:xfrm>
            <a:off x="304800" y="838200"/>
            <a:ext cx="4114799" cy="6019800"/>
          </a:xfrm>
          <a:prstGeom prst="rect">
            <a:avLst/>
          </a:prstGeom>
          <a:noFill/>
          <a:ln w="9525">
            <a:noFill/>
            <a:miter lim="800000"/>
            <a:headEnd/>
            <a:tailEnd/>
          </a:ln>
        </p:spPr>
      </p:pic>
      <p:pic>
        <p:nvPicPr>
          <p:cNvPr id="59395" name="Picture 3"/>
          <p:cNvPicPr>
            <a:picLocks noGrp="1" noChangeAspect="1" noChangeArrowheads="1"/>
          </p:cNvPicPr>
          <p:nvPr>
            <p:ph sz="half" idx="2"/>
          </p:nvPr>
        </p:nvPicPr>
        <p:blipFill>
          <a:blip r:embed="rId3" cstate="print"/>
          <a:srcRect/>
          <a:stretch>
            <a:fillRect/>
          </a:stretch>
        </p:blipFill>
        <p:spPr bwMode="auto">
          <a:xfrm>
            <a:off x="4724400" y="1219200"/>
            <a:ext cx="35052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1066800" y="0"/>
            <a:ext cx="6705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914400" y="533400"/>
            <a:ext cx="73914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WEDDING JEWLERY</a:t>
            </a:r>
            <a:endParaRPr lang="en-US" dirty="0"/>
          </a:p>
        </p:txBody>
      </p:sp>
      <p:pic>
        <p:nvPicPr>
          <p:cNvPr id="63490" name="Picture 2"/>
          <p:cNvPicPr>
            <a:picLocks noGrp="1" noChangeAspect="1" noChangeArrowheads="1"/>
          </p:cNvPicPr>
          <p:nvPr>
            <p:ph sz="half" idx="1"/>
          </p:nvPr>
        </p:nvPicPr>
        <p:blipFill>
          <a:blip r:embed="rId2" cstate="print"/>
          <a:srcRect/>
          <a:stretch>
            <a:fillRect/>
          </a:stretch>
        </p:blipFill>
        <p:spPr bwMode="auto">
          <a:xfrm>
            <a:off x="228600" y="2057400"/>
            <a:ext cx="4191000" cy="4114799"/>
          </a:xfrm>
          <a:prstGeom prst="rect">
            <a:avLst/>
          </a:prstGeom>
          <a:noFill/>
          <a:ln w="9525">
            <a:noFill/>
            <a:miter lim="800000"/>
            <a:headEnd/>
            <a:tailEnd/>
          </a:ln>
        </p:spPr>
      </p:pic>
      <p:pic>
        <p:nvPicPr>
          <p:cNvPr id="63491" name="Picture 3"/>
          <p:cNvPicPr>
            <a:picLocks noGrp="1" noChangeAspect="1" noChangeArrowheads="1"/>
          </p:cNvPicPr>
          <p:nvPr>
            <p:ph sz="half" idx="2"/>
          </p:nvPr>
        </p:nvPicPr>
        <p:blipFill>
          <a:blip r:embed="rId3" cstate="print"/>
          <a:srcRect/>
          <a:stretch>
            <a:fillRect/>
          </a:stretch>
        </p:blipFill>
        <p:spPr bwMode="auto">
          <a:xfrm>
            <a:off x="4724400" y="1981200"/>
            <a:ext cx="3886200" cy="4190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1371599" y="1047750"/>
            <a:ext cx="6452387"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Grp="1" noChangeAspect="1" noChangeArrowheads="1"/>
          </p:cNvPicPr>
          <p:nvPr>
            <p:ph sz="half" idx="1"/>
          </p:nvPr>
        </p:nvPicPr>
        <p:blipFill>
          <a:blip r:embed="rId2" cstate="print"/>
          <a:srcRect/>
          <a:stretch>
            <a:fillRect/>
          </a:stretch>
        </p:blipFill>
        <p:spPr bwMode="auto">
          <a:xfrm>
            <a:off x="533400" y="990600"/>
            <a:ext cx="3200400" cy="3139281"/>
          </a:xfrm>
          <a:prstGeom prst="rect">
            <a:avLst/>
          </a:prstGeom>
          <a:noFill/>
          <a:ln w="9525">
            <a:noFill/>
            <a:miter lim="800000"/>
            <a:headEnd/>
            <a:tailEnd/>
          </a:ln>
        </p:spPr>
      </p:pic>
      <p:pic>
        <p:nvPicPr>
          <p:cNvPr id="64515" name="Picture 3"/>
          <p:cNvPicPr>
            <a:picLocks noGrp="1" noChangeAspect="1" noChangeArrowheads="1"/>
          </p:cNvPicPr>
          <p:nvPr>
            <p:ph sz="half" idx="2"/>
          </p:nvPr>
        </p:nvPicPr>
        <p:blipFill>
          <a:blip r:embed="rId3" cstate="print"/>
          <a:srcRect/>
          <a:stretch>
            <a:fillRect/>
          </a:stretch>
        </p:blipFill>
        <p:spPr bwMode="auto">
          <a:xfrm>
            <a:off x="5334000" y="2971800"/>
            <a:ext cx="2731770" cy="32802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1235075" y="1978025"/>
            <a:ext cx="6673850" cy="2901950"/>
          </a:xfrm>
          <a:prstGeom prst="rect">
            <a:avLst/>
          </a:prstGeom>
          <a:noFill/>
          <a:ln w="9525">
            <a:noFill/>
            <a:miter lim="800000"/>
            <a:headEnd/>
            <a:tailEnd/>
          </a:ln>
        </p:spPr>
      </p:pic>
      <p:sp>
        <p:nvSpPr>
          <p:cNvPr id="3" name="Title 2"/>
          <p:cNvSpPr>
            <a:spLocks noGrp="1"/>
          </p:cNvSpPr>
          <p:nvPr>
            <p:ph type="title"/>
          </p:nvPr>
        </p:nvSpPr>
        <p:spPr>
          <a:xfrm>
            <a:off x="304800" y="1600200"/>
            <a:ext cx="8229600" cy="1143000"/>
          </a:xfrm>
        </p:spPr>
        <p:txBody>
          <a:bodyPr/>
          <a:lstStyle/>
          <a:p>
            <a:r>
              <a:rPr lang="en-US" b="1" i="1" dirty="0" smtClean="0">
                <a:solidFill>
                  <a:srgbClr val="C00000"/>
                </a:solidFill>
              </a:rPr>
              <a:t>SOME IMPORTANT PLACES OF</a:t>
            </a:r>
            <a:endParaRPr lang="en-US" b="1" i="1" dirty="0">
              <a:solidFill>
                <a:srgbClr val="C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le:Canadian parliament MAM.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p:txBody>
          <a:bodyPr/>
          <a:lstStyle/>
          <a:p>
            <a:r>
              <a:rPr lang="en-US" dirty="0" smtClean="0"/>
              <a:t>THE CANADIAN PARLIMENT</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descr="http://upload.wikimedia.org/wikipedia/commons/c/c0/Cansenate.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820" name="Picture 4" descr="File:Cansenat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itle 3"/>
          <p:cNvSpPr>
            <a:spLocks noGrp="1"/>
          </p:cNvSpPr>
          <p:nvPr>
            <p:ph type="title"/>
          </p:nvPr>
        </p:nvSpPr>
        <p:spPr/>
        <p:txBody>
          <a:bodyPr/>
          <a:lstStyle/>
          <a:p>
            <a:r>
              <a:rPr lang="en-US" b="1" dirty="0" smtClean="0">
                <a:solidFill>
                  <a:schemeClr val="bg1"/>
                </a:solidFill>
              </a:rPr>
              <a:t>SENATE CHAMBER</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858000"/>
          </a:xfrm>
        </p:spPr>
        <p:txBody>
          <a:bodyPr>
            <a:normAutofit/>
          </a:bodyPr>
          <a:lstStyle/>
          <a:p>
            <a:pPr>
              <a:buFont typeface="Wingdings" pitchFamily="2" charset="2"/>
              <a:buChar char="v"/>
            </a:pPr>
            <a:r>
              <a:rPr lang="en-US" sz="3600" dirty="0" smtClean="0"/>
              <a:t>The </a:t>
            </a:r>
            <a:r>
              <a:rPr lang="en-US" sz="3600" b="1" dirty="0" smtClean="0"/>
              <a:t>Nearctic</a:t>
            </a:r>
            <a:r>
              <a:rPr lang="en-US" sz="3600" dirty="0" smtClean="0"/>
              <a:t> is one of the nine </a:t>
            </a:r>
            <a:r>
              <a:rPr lang="en-US" sz="3600" dirty="0" smtClean="0">
                <a:hlinkClick r:id="rId2" tooltip="Terrestrial ecoregion"/>
              </a:rPr>
              <a:t>terrestrial</a:t>
            </a:r>
            <a:r>
              <a:rPr lang="en-US" sz="3600" dirty="0" smtClean="0"/>
              <a:t> </a:t>
            </a:r>
            <a:r>
              <a:rPr lang="en-US" sz="3600" dirty="0" smtClean="0">
                <a:hlinkClick r:id="rId3" tooltip="Ecozone"/>
              </a:rPr>
              <a:t>ecozones</a:t>
            </a:r>
            <a:r>
              <a:rPr lang="en-US" sz="3600" dirty="0" smtClean="0"/>
              <a:t> dividing the Earth's land surface .</a:t>
            </a:r>
          </a:p>
          <a:p>
            <a:pPr>
              <a:buFont typeface="Wingdings" pitchFamily="2" charset="2"/>
              <a:buChar char="v"/>
            </a:pPr>
            <a:r>
              <a:rPr lang="en-US" sz="3600" dirty="0" smtClean="0"/>
              <a:t>The ecozone is further divided into following ecoregions:</a:t>
            </a:r>
          </a:p>
          <a:p>
            <a:pPr>
              <a:buFont typeface="Wingdings" pitchFamily="2" charset="2"/>
              <a:buChar char="v"/>
            </a:pPr>
            <a:r>
              <a:rPr lang="en-US" sz="3600" b="1" dirty="0" smtClean="0"/>
              <a:t>Canadian Shield</a:t>
            </a:r>
          </a:p>
          <a:p>
            <a:pPr>
              <a:buFont typeface="Wingdings" pitchFamily="2" charset="2"/>
              <a:buChar char="v"/>
            </a:pPr>
            <a:r>
              <a:rPr lang="en-US" sz="3600" dirty="0" smtClean="0"/>
              <a:t> </a:t>
            </a:r>
            <a:r>
              <a:rPr lang="en-US" sz="3600" b="1" dirty="0" smtClean="0"/>
              <a:t>Eastern North America</a:t>
            </a:r>
          </a:p>
          <a:p>
            <a:pPr>
              <a:buFont typeface="Wingdings" pitchFamily="2" charset="2"/>
              <a:buChar char="v"/>
            </a:pPr>
            <a:r>
              <a:rPr lang="en-US" sz="3600" dirty="0" smtClean="0"/>
              <a:t> </a:t>
            </a:r>
            <a:r>
              <a:rPr lang="en-US" sz="3600" b="1" dirty="0" smtClean="0"/>
              <a:t>Western North America</a:t>
            </a:r>
          </a:p>
          <a:p>
            <a:pPr>
              <a:buFont typeface="Wingdings" pitchFamily="2" charset="2"/>
              <a:buChar char="v"/>
            </a:pPr>
            <a:r>
              <a:rPr lang="en-US" sz="3600" dirty="0" smtClean="0"/>
              <a:t> </a:t>
            </a:r>
            <a:r>
              <a:rPr lang="en-US" sz="3600" b="1" dirty="0" smtClean="0"/>
              <a:t>Northern Mexico and Southwestern North America</a:t>
            </a:r>
          </a:p>
          <a:p>
            <a:pPr>
              <a:buNone/>
            </a:pPr>
            <a:endParaRPr lang="en-US"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le:Ottawa - ON - Oberster Gerichtshof von Kanad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p:txBody>
          <a:bodyPr/>
          <a:lstStyle/>
          <a:p>
            <a:r>
              <a:rPr lang="en-US" b="1" dirty="0" smtClean="0"/>
              <a:t>SUPREME COURT OF CANADA</a:t>
            </a:r>
            <a:endParaRPr lang="en-US"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le:Supreme Court of Canada from Ottawa Riv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p:txBody>
          <a:bodyPr>
            <a:normAutofit fontScale="90000"/>
          </a:bodyPr>
          <a:lstStyle/>
          <a:p>
            <a:r>
              <a:rPr lang="en-US" dirty="0" smtClean="0"/>
              <a:t>VIEW OF SUPREME COURT AT OTAWA RIVER</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le:Barack Obama meets Stephen Harp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274638"/>
            <a:ext cx="8229600" cy="868362"/>
          </a:xfrm>
        </p:spPr>
        <p:txBody>
          <a:bodyPr>
            <a:noAutofit/>
          </a:bodyPr>
          <a:lstStyle/>
          <a:p>
            <a:r>
              <a:rPr lang="en-US" sz="3600" b="1" dirty="0" smtClean="0">
                <a:solidFill>
                  <a:schemeClr val="bg1"/>
                </a:solidFill>
              </a:rPr>
              <a:t>P.M STEPHEN HERPER MEETING U.S PRESIDENT OBAMA</a:t>
            </a:r>
            <a:endParaRPr lang="en-US" sz="36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09600" y="838200"/>
            <a:ext cx="7772400" cy="5257800"/>
          </a:xfrm>
          <a:prstGeom prst="rect">
            <a:avLst/>
          </a:prstGeom>
          <a:noFill/>
          <a:ln w="9525">
            <a:noFill/>
            <a:miter lim="800000"/>
            <a:headEnd/>
            <a:tailEnd/>
          </a:ln>
        </p:spPr>
      </p:pic>
      <p:sp>
        <p:nvSpPr>
          <p:cNvPr id="3" name="Title 2"/>
          <p:cNvSpPr>
            <a:spLocks noGrp="1"/>
          </p:cNvSpPr>
          <p:nvPr>
            <p:ph type="title"/>
          </p:nvPr>
        </p:nvSpPr>
        <p:spPr>
          <a:xfrm>
            <a:off x="381000" y="2057400"/>
            <a:ext cx="8229600" cy="2133600"/>
          </a:xfrm>
        </p:spPr>
        <p:txBody>
          <a:bodyPr>
            <a:noAutofit/>
          </a:bodyPr>
          <a:lstStyle/>
          <a:p>
            <a:r>
              <a:rPr lang="en-US" sz="6600" dirty="0" smtClean="0">
                <a:solidFill>
                  <a:schemeClr val="bg1"/>
                </a:solidFill>
              </a:rPr>
              <a:t>SOME BEAUTIFUL PLACES TO VISIT IN CANADA</a:t>
            </a:r>
            <a:endParaRPr lang="en-US" sz="66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990600"/>
            <a:ext cx="7239000" cy="3785652"/>
          </a:xfrm>
          <a:prstGeom prst="rect">
            <a:avLst/>
          </a:prstGeom>
        </p:spPr>
        <p:txBody>
          <a:bodyPr wrap="square">
            <a:spAutoFit/>
          </a:bodyPr>
          <a:lstStyle/>
          <a:p>
            <a:r>
              <a:rPr lang="en-US" sz="4000" b="1" i="1" u="sng" dirty="0" smtClean="0"/>
              <a:t>NIAGARA WATERFALL:</a:t>
            </a:r>
            <a:r>
              <a:rPr lang="en-US" sz="4000" dirty="0" smtClean="0"/>
              <a:t/>
            </a:r>
            <a:br>
              <a:rPr lang="en-US" sz="4000" dirty="0" smtClean="0"/>
            </a:br>
            <a:r>
              <a:rPr lang="en-US" sz="4000" dirty="0" smtClean="0"/>
              <a:t>The Niagara falls are one of the most beautiful waterfalls in the world. Among the top ten places to visit in Canada, this waterfall is probably the most beautiful one.</a:t>
            </a:r>
            <a:endParaRPr lang="en-US" sz="4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914400" y="685800"/>
            <a:ext cx="7467599"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2"/>
          <p:cNvSpPr>
            <a:spLocks noGrp="1"/>
          </p:cNvSpPr>
          <p:nvPr>
            <p:ph type="title"/>
          </p:nvPr>
        </p:nvSpPr>
        <p:spPr>
          <a:xfrm>
            <a:off x="533400" y="5715000"/>
            <a:ext cx="8229600" cy="1143000"/>
          </a:xfrm>
        </p:spPr>
        <p:txBody>
          <a:bodyPr/>
          <a:lstStyle/>
          <a:p>
            <a:r>
              <a:rPr lang="en-US" dirty="0" smtClean="0">
                <a:solidFill>
                  <a:schemeClr val="bg1"/>
                </a:solidFill>
              </a:rPr>
              <a:t>NIAGRA FALLS AT NIGHT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990600"/>
            <a:ext cx="6705600" cy="4154984"/>
          </a:xfrm>
          <a:prstGeom prst="rect">
            <a:avLst/>
          </a:prstGeom>
        </p:spPr>
        <p:txBody>
          <a:bodyPr wrap="square">
            <a:spAutoFit/>
          </a:bodyPr>
          <a:lstStyle/>
          <a:p>
            <a:r>
              <a:rPr lang="en-US" sz="4400" b="1" i="1" dirty="0" smtClean="0"/>
              <a:t>Vancouver:</a:t>
            </a:r>
            <a:r>
              <a:rPr lang="en-US" sz="4400" dirty="0" smtClean="0"/>
              <a:t/>
            </a:r>
            <a:br>
              <a:rPr lang="en-US" sz="4400" dirty="0" smtClean="0"/>
            </a:br>
            <a:r>
              <a:rPr lang="en-US" sz="4400" dirty="0" smtClean="0"/>
              <a:t>Vancouver is one of the largest multi-cultural cities in the Canadian province. It is another beautiful attraction of Canada. </a:t>
            </a:r>
            <a:endParaRPr lang="en-US" sz="4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b="1" i="1" dirty="0" smtClean="0"/>
              <a:t>VANCOUVER MUSEUM</a:t>
            </a:r>
            <a:endParaRPr lang="en-US" b="1" i="1" dirty="0"/>
          </a:p>
        </p:txBody>
      </p:sp>
      <p:pic>
        <p:nvPicPr>
          <p:cNvPr id="69635" name="Picture 3"/>
          <p:cNvPicPr>
            <a:picLocks noChangeAspect="1" noChangeArrowheads="1"/>
          </p:cNvPicPr>
          <p:nvPr/>
        </p:nvPicPr>
        <p:blipFill>
          <a:blip r:embed="rId2" cstate="print"/>
          <a:srcRect/>
          <a:stretch>
            <a:fillRect/>
          </a:stretch>
        </p:blipFill>
        <p:spPr bwMode="auto">
          <a:xfrm>
            <a:off x="914400" y="990600"/>
            <a:ext cx="75438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Grp="1" noChangeAspect="1" noChangeArrowheads="1"/>
          </p:cNvPicPr>
          <p:nvPr>
            <p:ph sz="half" idx="2"/>
          </p:nvPr>
        </p:nvPicPr>
        <p:blipFill>
          <a:blip r:embed="rId2" cstate="print"/>
          <a:srcRect/>
          <a:stretch>
            <a:fillRect/>
          </a:stretch>
        </p:blipFill>
        <p:spPr bwMode="auto">
          <a:xfrm>
            <a:off x="304800" y="381000"/>
            <a:ext cx="3810000" cy="6096000"/>
          </a:xfrm>
          <a:prstGeom prst="rect">
            <a:avLst/>
          </a:prstGeom>
          <a:noFill/>
          <a:ln w="9525">
            <a:noFill/>
            <a:miter lim="800000"/>
            <a:headEnd/>
            <a:tailEnd/>
          </a:ln>
        </p:spPr>
      </p:pic>
      <p:pic>
        <p:nvPicPr>
          <p:cNvPr id="70659" name="Picture 3"/>
          <p:cNvPicPr>
            <a:picLocks noGrp="1" noChangeAspect="1" noChangeArrowheads="1"/>
          </p:cNvPicPr>
          <p:nvPr>
            <p:ph sz="quarter" idx="4"/>
          </p:nvPr>
        </p:nvPicPr>
        <p:blipFill>
          <a:blip r:embed="rId3" cstate="print"/>
          <a:srcRect/>
          <a:stretch>
            <a:fillRect/>
          </a:stretch>
        </p:blipFill>
        <p:spPr bwMode="auto">
          <a:xfrm>
            <a:off x="4572000" y="381000"/>
            <a:ext cx="4038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4"/>
          </p:nvPr>
        </p:nvPicPr>
        <p:blipFill>
          <a:blip r:embed="rId2" cstate="print"/>
          <a:srcRect/>
          <a:stretch>
            <a:fillRect/>
          </a:stretch>
        </p:blipFill>
        <p:spPr bwMode="auto">
          <a:xfrm>
            <a:off x="4572000" y="1143000"/>
            <a:ext cx="4343400" cy="4724400"/>
          </a:xfrm>
          <a:prstGeom prst="rect">
            <a:avLst/>
          </a:prstGeom>
          <a:noFill/>
          <a:ln w="9525">
            <a:noFill/>
            <a:miter lim="800000"/>
            <a:headEnd/>
            <a:tailEnd/>
          </a:ln>
        </p:spPr>
      </p:pic>
      <p:pic>
        <p:nvPicPr>
          <p:cNvPr id="3075" name="Picture 3"/>
          <p:cNvPicPr>
            <a:picLocks noGrp="1" noChangeAspect="1" noChangeArrowheads="1"/>
          </p:cNvPicPr>
          <p:nvPr>
            <p:ph sz="half" idx="2"/>
          </p:nvPr>
        </p:nvPicPr>
        <p:blipFill>
          <a:blip r:embed="rId3" cstate="print"/>
          <a:srcRect/>
          <a:stretch>
            <a:fillRect/>
          </a:stretch>
        </p:blipFill>
        <p:spPr bwMode="auto">
          <a:xfrm>
            <a:off x="0" y="1066800"/>
            <a:ext cx="45720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609600" y="457200"/>
            <a:ext cx="8001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3.bp.blogspot.com/_dXDZmgVew5A/R5uEsd9AU_I/AAAAAAAAAxU/VoIFJkGsa3A/s400/quebec+ice+house.jpg"/>
          <p:cNvPicPr>
            <a:picLocks noChangeAspect="1" noChangeArrowheads="1"/>
          </p:cNvPicPr>
          <p:nvPr/>
        </p:nvPicPr>
        <p:blipFill>
          <a:blip r:embed="rId2" cstate="print"/>
          <a:srcRect/>
          <a:stretch>
            <a:fillRect/>
          </a:stretch>
        </p:blipFill>
        <p:spPr bwMode="auto">
          <a:xfrm>
            <a:off x="609600" y="304800"/>
            <a:ext cx="7848600" cy="2286000"/>
          </a:xfrm>
          <a:prstGeom prst="rect">
            <a:avLst/>
          </a:prstGeom>
          <a:noFill/>
        </p:spPr>
      </p:pic>
      <p:sp>
        <p:nvSpPr>
          <p:cNvPr id="3" name="Title 2"/>
          <p:cNvSpPr>
            <a:spLocks noGrp="1"/>
          </p:cNvSpPr>
          <p:nvPr>
            <p:ph type="title"/>
          </p:nvPr>
        </p:nvSpPr>
        <p:spPr>
          <a:xfrm>
            <a:off x="381000" y="3581400"/>
            <a:ext cx="8229600" cy="1143000"/>
          </a:xfrm>
        </p:spPr>
        <p:txBody>
          <a:bodyPr>
            <a:normAutofit fontScale="90000"/>
          </a:bodyPr>
          <a:lstStyle/>
          <a:p>
            <a:r>
              <a:rPr lang="en-US" dirty="0" smtClean="0"/>
              <a:t>The Ice Hotel in Quebec, known as </a:t>
            </a:r>
            <a:r>
              <a:rPr lang="en-US" i="1" dirty="0" smtClean="0"/>
              <a:t>Hotel de Glace</a:t>
            </a:r>
            <a:r>
              <a:rPr lang="en-US" dirty="0" smtClean="0"/>
              <a:t> is created every year using 400 tons of ice and 12,000 tons of snow. It melts away every summer and is recreated every winter.</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1.bp.blogspot.com/_TahXQ2WiF0s/SJ93VLhbWgI/AAAAAAAACMo/C5-lKgbFmgg/s400/Ice+Hotel+Glace+Quebec+in+Canada+03.jpg"/>
          <p:cNvPicPr>
            <a:picLocks noChangeAspect="1" noChangeArrowheads="1"/>
          </p:cNvPicPr>
          <p:nvPr/>
        </p:nvPicPr>
        <p:blipFill>
          <a:blip r:embed="rId2" cstate="print"/>
          <a:srcRect/>
          <a:stretch>
            <a:fillRect/>
          </a:stretch>
        </p:blipFill>
        <p:spPr bwMode="auto">
          <a:xfrm>
            <a:off x="685800" y="609600"/>
            <a:ext cx="7543800" cy="5715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bna-art.s3.amazonaws.com/www.bootsnall.com/articles/wp-content/uploads/2009/04/Ice-Hotel.jpg"/>
          <p:cNvPicPr>
            <a:picLocks noChangeAspect="1" noChangeArrowheads="1"/>
          </p:cNvPicPr>
          <p:nvPr/>
        </p:nvPicPr>
        <p:blipFill>
          <a:blip r:embed="rId2" cstate="print"/>
          <a:srcRect/>
          <a:stretch>
            <a:fillRect/>
          </a:stretch>
        </p:blipFill>
        <p:spPr bwMode="auto">
          <a:xfrm>
            <a:off x="533400" y="685800"/>
            <a:ext cx="8077200" cy="57912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badcontrol.net/wp-content/uploads/2011/09/Ice-hotel.jpg"/>
          <p:cNvPicPr>
            <a:picLocks noChangeAspect="1" noChangeArrowheads="1"/>
          </p:cNvPicPr>
          <p:nvPr/>
        </p:nvPicPr>
        <p:blipFill>
          <a:blip r:embed="rId2" cstate="print"/>
          <a:srcRect/>
          <a:stretch>
            <a:fillRect/>
          </a:stretch>
        </p:blipFill>
        <p:spPr bwMode="auto">
          <a:xfrm>
            <a:off x="533400" y="304800"/>
            <a:ext cx="8153400" cy="61722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609600"/>
            <a:ext cx="8229600" cy="4525963"/>
          </a:xfrm>
        </p:spPr>
        <p:txBody>
          <a:bodyPr/>
          <a:lstStyle/>
          <a:p>
            <a:endParaRPr lang="en-US" b="1" dirty="0" smtClean="0"/>
          </a:p>
          <a:p>
            <a:pPr>
              <a:buNone/>
            </a:pPr>
            <a:r>
              <a:rPr lang="en-US" b="1" dirty="0" smtClean="0"/>
              <a:t>   LAKE LOUISE</a:t>
            </a:r>
            <a:r>
              <a:rPr lang="en-US" dirty="0" smtClean="0"/>
              <a:t> a large turquoise lake trickles from the thousands year old glacier in the distance. It is one of most beautiful place to visit and feel nature.</a:t>
            </a:r>
          </a:p>
          <a:p>
            <a:pPr>
              <a:buNone/>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10287000" cy="7747000"/>
          </a:xfrm>
          <a:prstGeom prst="rect">
            <a:avLst/>
          </a:prstGeom>
          <a:noFill/>
          <a:ln w="9525">
            <a:noFill/>
            <a:miter lim="800000"/>
            <a:headEnd/>
            <a:tailEnd/>
          </a:ln>
        </p:spPr>
      </p:pic>
      <p:sp>
        <p:nvSpPr>
          <p:cNvPr id="3" name="Title 2"/>
          <p:cNvSpPr>
            <a:spLocks noGrp="1"/>
          </p:cNvSpPr>
          <p:nvPr>
            <p:ph type="title"/>
          </p:nvPr>
        </p:nvSpPr>
        <p:spPr>
          <a:xfrm>
            <a:off x="1295400" y="685800"/>
            <a:ext cx="8229600" cy="1143000"/>
          </a:xfrm>
        </p:spPr>
        <p:txBody>
          <a:bodyPr/>
          <a:lstStyle/>
          <a:p>
            <a:r>
              <a:rPr lang="en-US" dirty="0" smtClean="0"/>
              <a:t>LAKE LOUISE</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457200" y="457200"/>
            <a:ext cx="8001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62000" y="533400"/>
            <a:ext cx="76962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85800"/>
            <a:ext cx="7391400" cy="4524315"/>
          </a:xfrm>
          <a:prstGeom prst="rect">
            <a:avLst/>
          </a:prstGeom>
        </p:spPr>
        <p:txBody>
          <a:bodyPr wrap="square">
            <a:spAutoFit/>
          </a:bodyPr>
          <a:lstStyle/>
          <a:p>
            <a:r>
              <a:rPr lang="en-US" sz="3600" b="1" dirty="0" smtClean="0"/>
              <a:t>Kelowna, British Columbia:</a:t>
            </a:r>
          </a:p>
          <a:p>
            <a:r>
              <a:rPr lang="en-US" sz="3600" dirty="0" smtClean="0"/>
              <a:t>Kelowna, </a:t>
            </a:r>
            <a:r>
              <a:rPr lang="en-US" sz="3600" dirty="0" smtClean="0"/>
              <a:t>BC is </a:t>
            </a:r>
            <a:r>
              <a:rPr lang="en-US" sz="3600" dirty="0" smtClean="0"/>
              <a:t>i</a:t>
            </a:r>
            <a:r>
              <a:rPr lang="en-US" sz="3600" dirty="0" smtClean="0"/>
              <a:t>n </a:t>
            </a:r>
            <a:r>
              <a:rPr lang="en-US" sz="3600" dirty="0" smtClean="0"/>
              <a:t>the heart of the Canadian Rockies. It is a beautiful river-valley that has some of Canada's best weather. Warm in the summer and mild in the winter. The valley produces Canada's world famous apples.</a:t>
            </a:r>
            <a:endParaRPr lang="en-US" sz="3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62000" y="685800"/>
            <a:ext cx="7772400" cy="5486400"/>
          </a:xfrm>
          <a:prstGeom prst="rect">
            <a:avLst/>
          </a:prstGeom>
          <a:noFill/>
          <a:ln w="9525">
            <a:noFill/>
            <a:miter lim="800000"/>
            <a:headEnd/>
            <a:tailEnd/>
          </a:ln>
        </p:spPr>
      </p:pic>
      <p:sp>
        <p:nvSpPr>
          <p:cNvPr id="3" name="Title 2"/>
          <p:cNvSpPr>
            <a:spLocks noGrp="1"/>
          </p:cNvSpPr>
          <p:nvPr>
            <p:ph type="title"/>
          </p:nvPr>
        </p:nvSpPr>
        <p:spPr>
          <a:xfrm>
            <a:off x="685800" y="2514600"/>
            <a:ext cx="8229600" cy="1143000"/>
          </a:xfrm>
        </p:spPr>
        <p:txBody>
          <a:bodyPr/>
          <a:lstStyle/>
          <a:p>
            <a:r>
              <a:rPr lang="en-US" sz="6600" b="1" dirty="0" smtClean="0"/>
              <a:t>THE CANADIAN SHIELD</a:t>
            </a:r>
            <a:endParaRPr lang="en-US" sz="66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travelerswonder.com/wp-content/uploads/2011/11/British-Columbia-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457200" y="762001"/>
            <a:ext cx="81534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906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229600" cy="5257800"/>
          </a:xfrm>
        </p:spPr>
        <p:txBody>
          <a:bodyPr>
            <a:noAutofit/>
          </a:bodyPr>
          <a:lstStyle/>
          <a:p>
            <a:pPr>
              <a:buFont typeface="Wingdings" pitchFamily="2" charset="2"/>
              <a:buChar char="Ø"/>
            </a:pPr>
            <a:r>
              <a:rPr lang="en-US" sz="4400" dirty="0" smtClean="0"/>
              <a:t>The </a:t>
            </a:r>
            <a:r>
              <a:rPr lang="en-US" sz="4400" b="1" dirty="0" smtClean="0"/>
              <a:t>Canadian Shield</a:t>
            </a:r>
            <a:r>
              <a:rPr lang="en-US" sz="4400" dirty="0" smtClean="0"/>
              <a:t>, also called the </a:t>
            </a:r>
            <a:r>
              <a:rPr lang="en-US" sz="4400" b="1" dirty="0" smtClean="0"/>
              <a:t>Laurentian Plateau</a:t>
            </a:r>
            <a:r>
              <a:rPr lang="en-US" sz="4400" dirty="0" smtClean="0"/>
              <a:t>, or </a:t>
            </a:r>
            <a:r>
              <a:rPr lang="en-US" sz="4400" b="1" dirty="0" smtClean="0"/>
              <a:t>Bouclier Canadien</a:t>
            </a:r>
            <a:r>
              <a:rPr lang="en-US" sz="4400" dirty="0" smtClean="0"/>
              <a:t> in French.</a:t>
            </a:r>
          </a:p>
          <a:p>
            <a:pPr>
              <a:buFont typeface="Wingdings" pitchFamily="2" charset="2"/>
              <a:buChar char="Ø"/>
            </a:pPr>
            <a:r>
              <a:rPr lang="en-US" sz="4400" dirty="0"/>
              <a:t> </a:t>
            </a:r>
            <a:r>
              <a:rPr lang="en-US" sz="4400" dirty="0" smtClean="0"/>
              <a:t>Area is 8 000 000 km </a:t>
            </a:r>
          </a:p>
          <a:p>
            <a:pPr>
              <a:buFont typeface="Wingdings" pitchFamily="2" charset="2"/>
              <a:buChar char="Ø"/>
            </a:pPr>
            <a:r>
              <a:rPr lang="en-US" sz="4400" dirty="0"/>
              <a:t> </a:t>
            </a:r>
            <a:r>
              <a:rPr lang="en-US" sz="4400" dirty="0" smtClean="0"/>
              <a:t>It is an area mostly composed of </a:t>
            </a:r>
            <a:r>
              <a:rPr lang="en-US" sz="4400" dirty="0" smtClean="0">
                <a:hlinkClick r:id="rId2" tooltip="Igneous rock"/>
              </a:rPr>
              <a:t>igneous rock</a:t>
            </a:r>
            <a:r>
              <a:rPr lang="en-US" sz="4400" dirty="0" smtClean="0"/>
              <a:t> which relates to its long volcanic history. </a:t>
            </a:r>
          </a:p>
          <a:p>
            <a:pPr>
              <a:buNone/>
            </a:pPr>
            <a:endParaRPr lang="en-US" sz="4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My Documents\MY ASSIGNMT ZOOGEO\ClickHandler.ashx.png"/>
          <p:cNvPicPr>
            <a:picLocks noChangeAspect="1" noChangeArrowheads="1"/>
          </p:cNvPicPr>
          <p:nvPr/>
        </p:nvPicPr>
        <p:blipFill>
          <a:blip r:embed="rId2" cstate="print"/>
          <a:srcRect/>
          <a:stretch>
            <a:fillRect/>
          </a:stretch>
        </p:blipFill>
        <p:spPr bwMode="auto">
          <a:xfrm>
            <a:off x="990601" y="152400"/>
            <a:ext cx="7391400" cy="6172199"/>
          </a:xfrm>
          <a:prstGeom prst="rect">
            <a:avLst/>
          </a:prstGeom>
          <a:noFill/>
        </p:spPr>
      </p:pic>
      <p:sp>
        <p:nvSpPr>
          <p:cNvPr id="3" name="Title 2"/>
          <p:cNvSpPr>
            <a:spLocks noGrp="1"/>
          </p:cNvSpPr>
          <p:nvPr>
            <p:ph type="title"/>
          </p:nvPr>
        </p:nvSpPr>
        <p:spPr>
          <a:xfrm>
            <a:off x="609600" y="2209800"/>
            <a:ext cx="8229600" cy="1143000"/>
          </a:xfrm>
        </p:spPr>
        <p:txBody>
          <a:bodyPr>
            <a:normAutofit fontScale="90000"/>
          </a:bodyPr>
          <a:lstStyle/>
          <a:p>
            <a:r>
              <a:rPr lang="en-US" sz="6600" b="1" u="sng" dirty="0" smtClean="0"/>
              <a:t>COUNTRIES INCLUDED IN CANADIAN SHIELD</a:t>
            </a:r>
            <a:endParaRPr lang="en-US" sz="6600" b="1" u="sng"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304800"/>
          <a:ext cx="8229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TotalTime>
  <Words>412</Words>
  <Application>Microsoft Office PowerPoint</Application>
  <PresentationFormat>On-screen Show (4:3)</PresentationFormat>
  <Paragraphs>52</Paragraphs>
  <Slides>53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Packager Shell Object</vt:lpstr>
      <vt:lpstr>THE NEARCTIC REGION</vt:lpstr>
      <vt:lpstr>Slide 2</vt:lpstr>
      <vt:lpstr>Slide 3</vt:lpstr>
      <vt:lpstr>Slide 4</vt:lpstr>
      <vt:lpstr>THE CANADIAN SHIELD</vt:lpstr>
      <vt:lpstr>Slide 6</vt:lpstr>
      <vt:lpstr>Slide 7</vt:lpstr>
      <vt:lpstr>COUNTRIES INCLUDED IN CANADIAN SHIELD</vt:lpstr>
      <vt:lpstr>Slide 9</vt:lpstr>
      <vt:lpstr>Slide 10</vt:lpstr>
      <vt:lpstr>Slide 11</vt:lpstr>
      <vt:lpstr>LOCATION ON GLOBE</vt:lpstr>
      <vt:lpstr>Slide 13</vt:lpstr>
      <vt:lpstr>Slide 14</vt:lpstr>
      <vt:lpstr>Slide 15</vt:lpstr>
      <vt:lpstr>Toronto is the largest city of Canada, with a population of more than 5 million people. </vt:lpstr>
      <vt:lpstr>National game of Canada is ice hockey.</vt:lpstr>
      <vt:lpstr>Slide 18</vt:lpstr>
      <vt:lpstr>SOME INTERESTING SOCIAL CUSTOMS:</vt:lpstr>
      <vt:lpstr>A TYPICAL WEDDING DRESS</vt:lpstr>
      <vt:lpstr>CANADIAN BRIDE</vt:lpstr>
      <vt:lpstr>Slide 22</vt:lpstr>
      <vt:lpstr>Slide 23</vt:lpstr>
      <vt:lpstr>WEDDING JEWLERY</vt:lpstr>
      <vt:lpstr>Slide 25</vt:lpstr>
      <vt:lpstr>Slide 26</vt:lpstr>
      <vt:lpstr>SOME IMPORTANT PLACES OF</vt:lpstr>
      <vt:lpstr>THE CANADIAN PARLIMENT</vt:lpstr>
      <vt:lpstr>SENATE CHAMBER</vt:lpstr>
      <vt:lpstr>SUPREME COURT OF CANADA</vt:lpstr>
      <vt:lpstr>VIEW OF SUPREME COURT AT OTAWA RIVER</vt:lpstr>
      <vt:lpstr>P.M STEPHEN HERPER MEETING U.S PRESIDENT OBAMA</vt:lpstr>
      <vt:lpstr>SOME BEAUTIFUL PLACES TO VISIT IN CANADA</vt:lpstr>
      <vt:lpstr>Slide 34</vt:lpstr>
      <vt:lpstr>Slide 35</vt:lpstr>
      <vt:lpstr>NIAGRA FALLS AT NIGHT</vt:lpstr>
      <vt:lpstr>Slide 37</vt:lpstr>
      <vt:lpstr>VANCOUVER MUSEUM</vt:lpstr>
      <vt:lpstr>Slide 39</vt:lpstr>
      <vt:lpstr>Slide 40</vt:lpstr>
      <vt:lpstr>The Ice Hotel in Quebec, known as Hotel de Glace is created every year using 400 tons of ice and 12,000 tons of snow. It melts away every summer and is recreated every winter.</vt:lpstr>
      <vt:lpstr>Slide 42</vt:lpstr>
      <vt:lpstr>Slide 43</vt:lpstr>
      <vt:lpstr>Slide 44</vt:lpstr>
      <vt:lpstr>Slide 45</vt:lpstr>
      <vt:lpstr>LAKE LOUISE</vt:lpstr>
      <vt:lpstr>Slide 47</vt:lpstr>
      <vt:lpstr>Slide 48</vt:lpstr>
      <vt:lpstr>Slide 49</vt:lpstr>
      <vt:lpstr>Slide 50</vt:lpstr>
      <vt:lpstr>Slide 51</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NEARCTIC REGION</dc:title>
  <dc:creator>Asma</dc:creator>
  <cp:lastModifiedBy>Asma</cp:lastModifiedBy>
  <cp:revision>51</cp:revision>
  <dcterms:created xsi:type="dcterms:W3CDTF">2012-06-02T06:56:46Z</dcterms:created>
  <dcterms:modified xsi:type="dcterms:W3CDTF">2012-06-14T05:56:13Z</dcterms:modified>
</cp:coreProperties>
</file>