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3"/>
  </p:notesMasterIdLst>
  <p:sldIdLst>
    <p:sldId id="256" r:id="rId2"/>
    <p:sldId id="257" r:id="rId3"/>
    <p:sldId id="258" r:id="rId4"/>
    <p:sldId id="259" r:id="rId5"/>
    <p:sldId id="279" r:id="rId6"/>
    <p:sldId id="280" r:id="rId7"/>
    <p:sldId id="269" r:id="rId8"/>
    <p:sldId id="260" r:id="rId9"/>
    <p:sldId id="261" r:id="rId10"/>
    <p:sldId id="272" r:id="rId11"/>
    <p:sldId id="277"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186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8486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048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1614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Rural 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7</a:t>
            </a:r>
            <a:r>
              <a:rPr lang="en-US" sz="2500" b="1" baseline="30000" dirty="0"/>
              <a:t>th</a:t>
            </a:r>
            <a:br>
              <a:rPr lang="en-US" sz="2500" b="1" baseline="30000" dirty="0"/>
            </a:br>
            <a:r>
              <a:rPr lang="en-US" sz="2500" b="1" baseline="30000" dirty="0"/>
              <a:t>Lecture No. 03</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5862"/>
            <a:ext cx="8724275" cy="6863862"/>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p>
          <a:p>
            <a:pPr marL="0" marR="0" lvl="0" indent="79375" algn="l" rtl="0">
              <a:lnSpc>
                <a:spcPct val="100000"/>
              </a:lnSpc>
              <a:spcBef>
                <a:spcPts val="600"/>
              </a:spcBef>
              <a:spcAft>
                <a:spcPts val="0"/>
              </a:spcAft>
              <a:buClr>
                <a:schemeClr val="dk2"/>
              </a:buClr>
              <a:buSzPts val="1250"/>
              <a:buFont typeface="Arial"/>
              <a:buNone/>
            </a:pPr>
            <a:endParaRPr lang="en-US" b="1" dirty="0"/>
          </a:p>
          <a:p>
            <a:pPr marL="0" marR="0" lvl="0" indent="79375" algn="just" rtl="0">
              <a:lnSpc>
                <a:spcPct val="100000"/>
              </a:lnSpc>
              <a:spcBef>
                <a:spcPts val="600"/>
              </a:spcBef>
              <a:spcAft>
                <a:spcPts val="0"/>
              </a:spcAft>
              <a:buClr>
                <a:schemeClr val="dk2"/>
              </a:buClr>
              <a:buSzPts val="1250"/>
              <a:buFont typeface="Arial"/>
              <a:buNone/>
            </a:pPr>
            <a:endParaRPr lang="en-US" sz="3000" b="1" i="0" u="none" strike="noStrike" cap="none" dirty="0">
              <a:solidFill>
                <a:schemeClr val="dk1"/>
              </a:solidFill>
              <a:latin typeface="Lato"/>
              <a:sym typeface="Arial"/>
            </a:endParaRPr>
          </a:p>
          <a:p>
            <a:pPr marL="0" indent="79375" algn="just">
              <a:buSzPts val="1250"/>
              <a:buNone/>
            </a:pPr>
            <a:r>
              <a:rPr kumimoji="0" lang="LID4096" altLang="LID4096" sz="2800" b="0" i="0" u="none" strike="noStrike" cap="none" normalizeH="0" baseline="0" dirty="0">
                <a:ln>
                  <a:noFill/>
                </a:ln>
                <a:solidFill>
                  <a:schemeClr val="tx1"/>
                </a:solidFill>
                <a:effectLst/>
                <a:latin typeface="Lato"/>
              </a:rPr>
              <a:t>It is very difficult to study the nature of rural sociology. But on the whole the conclusions drawn by rural sociologists are based upon empirical realities. The sociologists are also in a status to give certain true predictions about the future prospects of rural sociology. Therefore, no doubt, it can definitely be a good branch of science having its own methodology and subject matter.</a:t>
            </a: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81374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0"/>
            <a:ext cx="8915400" cy="8008937"/>
          </a:xfrm>
          <a:prstGeom prst="rect">
            <a:avLst/>
          </a:prstGeom>
          <a:noFill/>
          <a:ln>
            <a:noFill/>
          </a:ln>
        </p:spPr>
        <p:txBody>
          <a:bodyPr spcFirstLastPara="1" wrap="square" lIns="91425" tIns="45700" rIns="91425" bIns="45700" anchor="t" anchorCtr="0">
            <a:noAutofit/>
          </a:bodyPr>
          <a:lstStyle/>
          <a:p>
            <a:pPr marL="0" marR="0" lvl="0" indent="342900" algn="l" rtl="0">
              <a:lnSpc>
                <a:spcPct val="100000"/>
              </a:lnSpc>
              <a:spcBef>
                <a:spcPts val="0"/>
              </a:spcBef>
              <a:spcAft>
                <a:spcPts val="0"/>
              </a:spcAft>
              <a:buClr>
                <a:schemeClr val="dk1"/>
              </a:buClr>
              <a:buFont typeface="Arial"/>
              <a:buNone/>
            </a:pPr>
            <a:r>
              <a:rPr lang="en-US" sz="2800" b="1" dirty="0">
                <a:solidFill>
                  <a:srgbClr val="000066"/>
                </a:solidFill>
                <a:latin typeface="Lato"/>
              </a:rPr>
              <a:t>Rural Sociology as a Science</a:t>
            </a:r>
            <a:r>
              <a:rPr lang="en-US" sz="2800" b="1" i="0" u="none" strike="noStrike" cap="none" dirty="0">
                <a:solidFill>
                  <a:srgbClr val="000066"/>
                </a:solidFill>
                <a:latin typeface="Lato"/>
                <a:sym typeface="Arial"/>
              </a:rPr>
              <a:t>?</a:t>
            </a: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342900" marR="0" lvl="0" indent="-342900" algn="just" rtl="0">
              <a:lnSpc>
                <a:spcPct val="100000"/>
              </a:lnSpc>
              <a:spcBef>
                <a:spcPts val="0"/>
              </a:spcBef>
              <a:spcAft>
                <a:spcPts val="0"/>
              </a:spcAft>
              <a:buFont typeface="Arial" panose="020B0604020202020204" pitchFamily="34" charset="0"/>
              <a:buChar char="•"/>
            </a:pPr>
            <a:r>
              <a:rPr lang="en-US" sz="2800" dirty="0">
                <a:solidFill>
                  <a:schemeClr val="tx1"/>
                </a:solidFill>
                <a:latin typeface="Lato"/>
              </a:rPr>
              <a:t>T</a:t>
            </a:r>
            <a:r>
              <a:rPr lang="en-US" sz="2800" i="0" dirty="0">
                <a:solidFill>
                  <a:schemeClr val="tx1"/>
                </a:solidFill>
                <a:effectLst/>
                <a:latin typeface="Lato"/>
              </a:rPr>
              <a:t>he eight reasons advanced for rural sociology being a science. The reasons are: 1. Methodology 2. Objectivity 3. Generalization 4. Verification 5. Predictability 6. Formulation of Hypothesis 7. Classification 8. Analysis of a Data.</a:t>
            </a:r>
          </a:p>
          <a:p>
            <a:pPr algn="l" fontAlgn="base"/>
            <a:r>
              <a:rPr lang="en-US" sz="3200" b="1" dirty="0">
                <a:solidFill>
                  <a:srgbClr val="000000"/>
                </a:solidFill>
                <a:effectLst/>
                <a:latin typeface="Georgia" panose="02040502050405020303" pitchFamily="18" charset="0"/>
              </a:rPr>
              <a:t>Reason # 1. Methodology:</a:t>
            </a:r>
          </a:p>
          <a:p>
            <a:pPr marL="342900" indent="-342900" algn="just" fontAlgn="base">
              <a:buFont typeface="Arial" panose="020B0604020202020204" pitchFamily="34" charset="0"/>
              <a:buChar char="•"/>
            </a:pPr>
            <a:r>
              <a:rPr lang="en-US" sz="2800" b="0" dirty="0">
                <a:solidFill>
                  <a:schemeClr val="tx1"/>
                </a:solidFill>
                <a:effectLst/>
                <a:latin typeface="Lato"/>
              </a:rPr>
              <a:t>Science gives more emphasis on methods than the subject matter. Methods help science in acquiring knowledge about a particular subject.</a:t>
            </a:r>
          </a:p>
          <a:p>
            <a:pPr marL="342900" indent="-342900" algn="just" fontAlgn="base">
              <a:buFont typeface="Arial" panose="020B0604020202020204" pitchFamily="34" charset="0"/>
              <a:buChar char="•"/>
            </a:pPr>
            <a:r>
              <a:rPr lang="en-US" sz="2800" b="0" dirty="0">
                <a:solidFill>
                  <a:schemeClr val="tx1"/>
                </a:solidFill>
                <a:effectLst/>
                <a:latin typeface="Lato"/>
              </a:rPr>
              <a:t>Similarly rural sociology also gives emphasis on the methods for systematic investigation than the subject matter. </a:t>
            </a:r>
            <a:r>
              <a:rPr lang="en-US" sz="2800" b="0" i="0" dirty="0">
                <a:solidFill>
                  <a:schemeClr val="tx1"/>
                </a:solidFill>
                <a:effectLst/>
                <a:latin typeface="Lato"/>
              </a:rPr>
              <a:t>It uses methods like schedule, questionnaire, observation and key-study.</a:t>
            </a:r>
            <a:endParaRPr lang="en-US" sz="2800" b="0" dirty="0">
              <a:solidFill>
                <a:schemeClr val="tx1"/>
              </a:solidFill>
              <a:effectLst/>
              <a:latin typeface="Lato"/>
            </a:endParaRPr>
          </a:p>
          <a:p>
            <a:pPr marL="0" marR="0" lvl="0" indent="0" algn="l" rtl="0">
              <a:lnSpc>
                <a:spcPct val="100000"/>
              </a:lnSpc>
              <a:spcBef>
                <a:spcPts val="0"/>
              </a:spcBef>
              <a:spcAft>
                <a:spcPts val="0"/>
              </a:spcAft>
              <a:buNone/>
            </a:pPr>
            <a:endParaRPr lang="en-US" sz="2400" b="1" i="0" dirty="0">
              <a:solidFill>
                <a:srgbClr val="424142"/>
              </a:solidFill>
              <a:effectLst/>
              <a:latin typeface="Lato"/>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0"/>
            <a:ext cx="9144000" cy="7465102"/>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 2. </a:t>
            </a:r>
            <a:r>
              <a:rPr lang="en-US" sz="3000" b="1" i="0" u="none" strike="noStrike" cap="none">
                <a:solidFill>
                  <a:schemeClr val="dk1"/>
                </a:solidFill>
                <a:latin typeface="Arial"/>
                <a:ea typeface="Arial"/>
                <a:cs typeface="Arial"/>
                <a:sym typeface="Arial"/>
              </a:rPr>
              <a:t>Objectivity </a:t>
            </a:r>
            <a:endParaRPr lang="en-US" sz="3000" b="1" i="0" u="none" strike="noStrike" cap="none" dirty="0">
              <a:solidFill>
                <a:schemeClr val="dk1"/>
              </a:solidFill>
              <a:latin typeface="Arial"/>
              <a:ea typeface="Arial"/>
              <a:cs typeface="Arial"/>
              <a:sym typeface="Arial"/>
            </a:endParaRPr>
          </a:p>
          <a:p>
            <a:pPr indent="-457200" algn="just">
              <a:buSzPts val="1250"/>
            </a:pPr>
            <a:r>
              <a:rPr lang="en-US" sz="2800" dirty="0">
                <a:solidFill>
                  <a:schemeClr val="tx1"/>
                </a:solidFill>
                <a:latin typeface="Lato"/>
              </a:rPr>
              <a:t>Scientific study is so that the whole problem should be studied objectively. The main criticism against rural sociology as a science is that, it lacks objectivity. Generalization can be drawn on the basis of objectivity. In rural sociology, the scientists use objectivity at the time of collection of data. But subjectivity come either directly or indirectly.</a:t>
            </a:r>
            <a:endParaRPr lang="en-US" sz="2800" b="1" dirty="0">
              <a:solidFill>
                <a:schemeClr val="tx1"/>
              </a:solidFill>
              <a:latin typeface="Lato"/>
            </a:endParaRPr>
          </a:p>
          <a:p>
            <a:pPr indent="-457200" algn="just">
              <a:buSzPts val="1250"/>
            </a:pPr>
            <a:r>
              <a:rPr lang="en-US" sz="2800" b="0" i="0" dirty="0">
                <a:solidFill>
                  <a:schemeClr val="tx1"/>
                </a:solidFill>
                <a:effectLst/>
                <a:latin typeface="Lato"/>
              </a:rPr>
              <a:t>It is very essentially needed that subjectivity should be avoided and it may lead to wrong conclusion. So there should be a healthy negotiation between the subjective consciousness and the objective reality. The social scientists, in their research, should make a fine combination of his subjectivity, objective reality and the prevailing ideology.</a:t>
            </a:r>
            <a:endParaRPr lang="en-US" sz="2800" b="1" dirty="0">
              <a:solidFill>
                <a:schemeClr val="tx1"/>
              </a:solidFill>
              <a:latin typeface="Lato"/>
            </a:endParaRPr>
          </a:p>
          <a:p>
            <a:pPr marL="0" marR="0" lvl="0" indent="79375" algn="l" rtl="0">
              <a:lnSpc>
                <a:spcPct val="100000"/>
              </a:lnSpc>
              <a:spcBef>
                <a:spcPts val="600"/>
              </a:spcBef>
              <a:spcAft>
                <a:spcPts val="0"/>
              </a:spcAft>
              <a:buClr>
                <a:schemeClr val="dk2"/>
              </a:buClr>
              <a:buSzPts val="1250"/>
              <a:buFont typeface="Arial"/>
              <a:buNone/>
            </a:pPr>
            <a:br>
              <a:rPr lang="en-US" dirty="0"/>
            </a:b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a:p>
            <a:pPr algn="l" fontAlgn="base"/>
            <a:r>
              <a:rPr lang="en-US" sz="2800" b="1" dirty="0">
                <a:solidFill>
                  <a:srgbClr val="000000"/>
                </a:solidFill>
                <a:effectLst/>
                <a:latin typeface="Lato"/>
              </a:rPr>
              <a:t>Reason # 3. Generalization:</a:t>
            </a:r>
          </a:p>
          <a:p>
            <a:pPr algn="l" fontAlgn="base"/>
            <a:r>
              <a:rPr lang="en-US" sz="2800" b="0" dirty="0">
                <a:solidFill>
                  <a:schemeClr val="tx1"/>
                </a:solidFill>
                <a:effectLst/>
                <a:latin typeface="Lato"/>
              </a:rPr>
              <a:t>In science, it is very necessary to use generalization when anybody wants to experiment any findings that can be done without any difficulty. The conclusions drawn can be applicable without any consideration of place and time.</a:t>
            </a:r>
          </a:p>
          <a:p>
            <a:pPr algn="just"/>
            <a:r>
              <a:rPr lang="en-US" sz="2800" b="0" dirty="0">
                <a:solidFill>
                  <a:schemeClr val="tx1"/>
                </a:solidFill>
                <a:effectLst/>
                <a:latin typeface="Lato"/>
              </a:rPr>
              <a:t>It also happens in case of rural sociology. But it is difficult to do it in rural sociology. Because the conditions of rural people all over are not the same, their economic, social and political conditions vary from village to village.</a:t>
            </a:r>
            <a:endParaRPr lang="en-US" sz="2800" b="0" i="0" dirty="0">
              <a:solidFill>
                <a:schemeClr val="tx1"/>
              </a:solidFill>
              <a:effectLst/>
              <a:latin typeface="Lato"/>
            </a:endParaRP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algn="just" fontAlgn="base"/>
            <a:r>
              <a:rPr lang="en-US" sz="2800" b="1" dirty="0">
                <a:solidFill>
                  <a:schemeClr val="tx1"/>
                </a:solidFill>
                <a:effectLst/>
                <a:latin typeface="Lato"/>
              </a:rPr>
              <a:t>Reason # 4. Verification:</a:t>
            </a:r>
          </a:p>
          <a:p>
            <a:pPr algn="just" fontAlgn="base"/>
            <a:r>
              <a:rPr lang="en-US" sz="2800" b="0" dirty="0">
                <a:solidFill>
                  <a:schemeClr val="tx1"/>
                </a:solidFill>
                <a:effectLst/>
                <a:latin typeface="Lato"/>
              </a:rPr>
              <a:t>Any Information which cannot be verified and tested is not treated as a science. It is the most important aspect of social science; that anyone can verily the findings of a scientist. Rural sociologists demand that they have fulfilled this type of task.</a:t>
            </a:r>
          </a:p>
          <a:p>
            <a:pPr algn="just" fontAlgn="base"/>
            <a:r>
              <a:rPr lang="en-US" sz="2800" b="1" dirty="0">
                <a:solidFill>
                  <a:schemeClr val="tx1"/>
                </a:solidFill>
                <a:effectLst/>
                <a:latin typeface="Lato"/>
              </a:rPr>
              <a:t>Reason # 5. Predictability:</a:t>
            </a:r>
          </a:p>
          <a:p>
            <a:pPr algn="just" fontAlgn="base"/>
            <a:r>
              <a:rPr lang="en-US" sz="2800" b="0" dirty="0">
                <a:solidFill>
                  <a:schemeClr val="tx1"/>
                </a:solidFill>
                <a:effectLst/>
                <a:latin typeface="Lato"/>
              </a:rPr>
              <a:t>In science, the scientists can predict the future with the help of logical reasoning and scientific Inferences. By that they can establish causal relationship in between cause and effect. Rural sociologists also demand that they can find out causal relationship with the help of findings.</a:t>
            </a: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99751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a:p>
            <a:pPr algn="just" fontAlgn="base"/>
            <a:r>
              <a:rPr lang="en-US" sz="2800" b="0" dirty="0">
                <a:solidFill>
                  <a:schemeClr val="tx1"/>
                </a:solidFill>
                <a:effectLst/>
                <a:latin typeface="Lato"/>
              </a:rPr>
              <a:t>They can also predict the future on the basis of logical reasoning and inferences. In such case, the scientists accumulate knowledge through different stages. Rural sociologists also do the same thing.</a:t>
            </a: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43145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0" y="0"/>
            <a:ext cx="8834988" cy="8115300"/>
          </a:xfrm>
          <a:prstGeom prst="rect">
            <a:avLst/>
          </a:prstGeom>
          <a:noFill/>
          <a:ln>
            <a:noFill/>
          </a:ln>
        </p:spPr>
        <p:txBody>
          <a:bodyPr spcFirstLastPara="1" wrap="square" lIns="91425" tIns="45700" rIns="91425" bIns="45700" anchor="t" anchorCtr="0">
            <a:noAutofit/>
          </a:bodyPr>
          <a:lstStyle/>
          <a:p>
            <a:pPr algn="l" fontAlgn="base"/>
            <a:r>
              <a:rPr lang="en-US" sz="3200" b="1" dirty="0">
                <a:solidFill>
                  <a:srgbClr val="000000"/>
                </a:solidFill>
                <a:effectLst/>
                <a:latin typeface="Georgia" panose="02040502050405020303" pitchFamily="18" charset="0"/>
              </a:rPr>
              <a:t>Reason # 6. Formulation of Hypothesis:</a:t>
            </a:r>
          </a:p>
          <a:p>
            <a:pPr algn="just" fontAlgn="base"/>
            <a:r>
              <a:rPr lang="en-US" sz="2800" b="0" dirty="0">
                <a:solidFill>
                  <a:schemeClr val="tx1"/>
                </a:solidFill>
                <a:effectLst/>
                <a:latin typeface="Lato"/>
              </a:rPr>
              <a:t>A clear hypothesis should be formulated so that the basic assumptions in form of hypothesis are proposed to be tested. Rural sociologists formulate the hypothesis to make the study systematic. But it is very important that the hypothesis should be clear and only limited aspects should be covered in that study.</a:t>
            </a:r>
            <a:endParaRPr lang="en-US" sz="2800" b="1" dirty="0">
              <a:solidFill>
                <a:schemeClr val="tx1"/>
              </a:solidFill>
              <a:effectLst/>
              <a:latin typeface="Lato"/>
            </a:endParaRPr>
          </a:p>
          <a:p>
            <a:pPr algn="l" fontAlgn="base"/>
            <a:r>
              <a:rPr lang="en-US" b="1" dirty="0">
                <a:solidFill>
                  <a:srgbClr val="000000"/>
                </a:solidFill>
                <a:effectLst/>
                <a:latin typeface="Georgia" panose="02040502050405020303" pitchFamily="18" charset="0"/>
              </a:rPr>
              <a:t>Reason # 7. Classification:</a:t>
            </a:r>
          </a:p>
          <a:p>
            <a:pPr algn="just" fontAlgn="base"/>
            <a:r>
              <a:rPr lang="en-US" sz="2800" b="0" dirty="0">
                <a:solidFill>
                  <a:schemeClr val="tx1"/>
                </a:solidFill>
                <a:effectLst/>
                <a:latin typeface="Lato"/>
              </a:rPr>
              <a:t>As the scientists classify data into different categories, the social scientists also do the same thing. They classify the data on the basis of different important areas, like social, economic, political, religious, cultural etc.</a:t>
            </a:r>
          </a:p>
          <a:p>
            <a:pPr marL="0" marR="0" lvl="0" indent="79375" algn="l" rtl="0">
              <a:lnSpc>
                <a:spcPct val="100000"/>
              </a:lnSpc>
              <a:spcBef>
                <a:spcPts val="600"/>
              </a:spcBef>
              <a:spcAft>
                <a:spcPts val="0"/>
              </a:spcAft>
              <a:buClr>
                <a:schemeClr val="dk2"/>
              </a:buClr>
              <a:buSzPts val="1250"/>
              <a:buFont typeface="Arial"/>
              <a:buNone/>
            </a:pPr>
            <a:endParaRPr lang="en-US" sz="3000" b="1" i="0" u="sng" strike="noStrike" cap="none" dirty="0">
              <a:solidFill>
                <a:schemeClr val="dk1"/>
              </a:solidFill>
              <a:latin typeface="Arial"/>
              <a:ea typeface="Arial"/>
              <a:cs typeface="Arial"/>
              <a:sym typeface="Arial"/>
            </a:endParaRPr>
          </a:p>
          <a:p>
            <a:pPr marL="342900" indent="-342900">
              <a:buSzPts val="1250"/>
            </a:pPr>
            <a:endParaRPr lang="en-US" sz="2400" i="0" u="sng" strike="noStrike" cap="none" dirty="0">
              <a:solidFill>
                <a:schemeClr val="dk1"/>
              </a:solidFill>
              <a:latin typeface="Lato"/>
              <a:sym typeface="Arial"/>
            </a:endParaRPr>
          </a:p>
        </p:txBody>
      </p:sp>
    </p:spTree>
    <p:extLst>
      <p:ext uri="{BB962C8B-B14F-4D97-AF65-F5344CB8AC3E}">
        <p14:creationId xmlns:p14="http://schemas.microsoft.com/office/powerpoint/2010/main" val="745432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400"/>
            <a:ext cx="9144000" cy="6705600"/>
          </a:xfrm>
          <a:prstGeom prst="rect">
            <a:avLst/>
          </a:prstGeom>
          <a:noFill/>
          <a:ln>
            <a:noFill/>
          </a:ln>
        </p:spPr>
        <p:txBody>
          <a:bodyPr spcFirstLastPara="1" wrap="square" lIns="91425" tIns="45700" rIns="91425" bIns="45700" anchor="t" anchorCtr="0">
            <a:noAutofit/>
          </a:bodyPr>
          <a:lstStyle/>
          <a:p>
            <a:pPr algn="l" fontAlgn="base"/>
            <a:r>
              <a:rPr lang="en-US" sz="2800" b="1" dirty="0">
                <a:solidFill>
                  <a:srgbClr val="000000"/>
                </a:solidFill>
                <a:effectLst/>
                <a:latin typeface="Georgia" panose="02040502050405020303" pitchFamily="18" charset="0"/>
              </a:rPr>
              <a:t>Reason # 8. Analysis of Data:</a:t>
            </a:r>
          </a:p>
          <a:p>
            <a:pPr algn="l" fontAlgn="base"/>
            <a:endParaRPr lang="en-US" sz="2400" b="1">
              <a:solidFill>
                <a:srgbClr val="000000"/>
              </a:solidFill>
              <a:effectLst/>
              <a:latin typeface="Georgia" panose="02040502050405020303" pitchFamily="18" charset="0"/>
            </a:endParaRPr>
          </a:p>
          <a:p>
            <a:pPr algn="l" fontAlgn="base"/>
            <a:endParaRPr lang="en-US" sz="2400" b="1" dirty="0">
              <a:solidFill>
                <a:srgbClr val="000000"/>
              </a:solidFill>
              <a:effectLst/>
              <a:latin typeface="Georgia" panose="02040502050405020303" pitchFamily="18" charset="0"/>
            </a:endParaRPr>
          </a:p>
          <a:p>
            <a:pPr algn="just" fontAlgn="base"/>
            <a:r>
              <a:rPr lang="en-US" sz="2800" dirty="0">
                <a:solidFill>
                  <a:schemeClr val="tx1"/>
                </a:solidFill>
                <a:effectLst/>
                <a:latin typeface="Lato"/>
              </a:rPr>
              <a:t>Analysis of data is very much essential in scientific study. In case of rural sociology, the various data which are collected from the rural areas to study rural sociology must be analyzed in a proper way.</a:t>
            </a:r>
          </a:p>
          <a:p>
            <a:pPr algn="just" fontAlgn="base"/>
            <a:r>
              <a:rPr lang="en-US" sz="2800" dirty="0">
                <a:solidFill>
                  <a:schemeClr val="tx1"/>
                </a:solidFill>
                <a:effectLst/>
                <a:latin typeface="Lato"/>
              </a:rPr>
              <a:t>Besides the reasons advanced for rural sociology being a science, taking into consideration two main factors, the nature of rural sociology has been described as below:</a:t>
            </a:r>
          </a:p>
          <a:p>
            <a:pPr algn="just" fontAlgn="base"/>
            <a:r>
              <a:rPr lang="en-US" sz="2800" dirty="0">
                <a:solidFill>
                  <a:schemeClr val="tx1"/>
                </a:solidFill>
                <a:effectLst/>
                <a:latin typeface="Lato"/>
              </a:rPr>
              <a:t>The first one is related with the characteristic feature of rural sociology as a distinct subject.</a:t>
            </a:r>
          </a:p>
          <a:p>
            <a:pPr marL="0" marR="0" lvl="0" indent="79375" algn="l" rtl="0">
              <a:lnSpc>
                <a:spcPct val="100000"/>
              </a:lnSpc>
              <a:spcBef>
                <a:spcPts val="600"/>
              </a:spcBef>
              <a:spcAft>
                <a:spcPts val="0"/>
              </a:spcAft>
              <a:buClr>
                <a:schemeClr val="dk2"/>
              </a:buClr>
              <a:buSzPts val="1250"/>
              <a:buFont typeface="Arial"/>
              <a:buNone/>
            </a:pPr>
            <a:endParaRPr sz="2400" b="0" i="0" u="none" strike="noStrike" cap="none" dirty="0">
              <a:solidFill>
                <a:schemeClr val="tx1"/>
              </a:solidFill>
              <a:latin typeface="Lato"/>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0"/>
            <a:ext cx="8534400" cy="5955323"/>
          </a:xfrm>
          <a:prstGeom prst="rect">
            <a:avLst/>
          </a:prstGeom>
          <a:noFill/>
          <a:ln>
            <a:noFill/>
          </a:ln>
        </p:spPr>
        <p:txBody>
          <a:bodyPr spcFirstLastPara="1" wrap="square" lIns="91425" tIns="45700" rIns="91425" bIns="45700" anchor="t" anchorCtr="0">
            <a:no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LID4096" sz="2800" b="1" dirty="0">
                <a:solidFill>
                  <a:schemeClr val="tx1"/>
                </a:solidFill>
                <a:latin typeface="Lato"/>
              </a:rPr>
              <a:t>Continue…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LID4096" sz="2800" b="0" i="0" u="none" strike="noStrike" cap="none" normalizeH="0" baseline="0" dirty="0">
              <a:ln>
                <a:noFill/>
              </a:ln>
              <a:solidFill>
                <a:schemeClr val="tx1"/>
              </a:solidFill>
              <a:effectLst/>
              <a:latin typeface="Lat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0" i="0" u="none" strike="noStrike" cap="none" normalizeH="0" baseline="0" dirty="0">
                <a:ln>
                  <a:noFill/>
                </a:ln>
                <a:solidFill>
                  <a:schemeClr val="tx1"/>
                </a:solidFill>
                <a:effectLst/>
                <a:latin typeface="Lato"/>
              </a:rPr>
              <a:t>The first one is related with the characteristic feature of rural sociology as a distinct subject.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1" i="0" u="none" strike="noStrike" cap="none" normalizeH="0" baseline="0" dirty="0">
                <a:ln>
                  <a:noFill/>
                </a:ln>
                <a:solidFill>
                  <a:schemeClr val="tx1"/>
                </a:solidFill>
                <a:effectLst/>
                <a:latin typeface="Lato"/>
              </a:rPr>
              <a:t>The second one is the scientific status given to rural sociology:</a:t>
            </a:r>
            <a:endParaRPr kumimoji="0" lang="LID4096" altLang="LID4096" sz="2800" b="0" i="0" u="none" strike="noStrike" cap="none" normalizeH="0" baseline="0" dirty="0">
              <a:ln>
                <a:noFill/>
              </a:ln>
              <a:solidFill>
                <a:schemeClr val="tx1"/>
              </a:solidFill>
              <a:effectLst/>
              <a:latin typeface="Lat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0" i="0" u="none" strike="noStrike" cap="none" normalizeH="0" baseline="0" dirty="0">
                <a:ln>
                  <a:noFill/>
                </a:ln>
                <a:solidFill>
                  <a:schemeClr val="tx1"/>
                </a:solidFill>
                <a:effectLst/>
                <a:latin typeface="Lato"/>
              </a:rPr>
              <a:t>1. Rural sociology is an empirical discipline.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0" i="0" u="none" strike="noStrike" cap="none" normalizeH="0" baseline="0" dirty="0">
                <a:ln>
                  <a:noFill/>
                </a:ln>
                <a:solidFill>
                  <a:schemeClr val="tx1"/>
                </a:solidFill>
                <a:effectLst/>
                <a:latin typeface="Lato"/>
              </a:rPr>
              <a:t>2. It is concerned with comparative study.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0" i="0" u="none" strike="noStrike" cap="none" normalizeH="0" baseline="0" dirty="0">
                <a:ln>
                  <a:noFill/>
                </a:ln>
                <a:solidFill>
                  <a:schemeClr val="tx1"/>
                </a:solidFill>
                <a:effectLst/>
                <a:latin typeface="Lato"/>
              </a:rPr>
              <a:t>3. In rural sociology the rural studies are conducted with the prime Intention of solving rural social problems.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LID4096" altLang="LID4096" sz="2800" b="0" i="0" u="none" strike="noStrike" cap="none" normalizeH="0" baseline="0" dirty="0">
                <a:ln>
                  <a:noFill/>
                </a:ln>
                <a:solidFill>
                  <a:schemeClr val="tx1"/>
                </a:solidFill>
                <a:effectLst/>
                <a:latin typeface="Lato"/>
              </a:rPr>
              <a:t>4. Rural sociology is non-ethical in nature. It is not influenced by any ideological orientation.</a:t>
            </a:r>
          </a:p>
          <a:p>
            <a:pPr marL="0" marR="0" lvl="0" indent="79375" algn="l" rtl="0">
              <a:lnSpc>
                <a:spcPct val="100000"/>
              </a:lnSpc>
              <a:spcBef>
                <a:spcPts val="600"/>
              </a:spcBef>
              <a:spcAft>
                <a:spcPts val="0"/>
              </a:spcAft>
              <a:buClr>
                <a:schemeClr val="dk2"/>
              </a:buClr>
              <a:buSzPts val="1250"/>
              <a:buFont typeface="Arial"/>
              <a:buNone/>
            </a:pPr>
            <a:endParaRPr sz="2400" i="0" u="none" strike="noStrike" cap="none" dirty="0">
              <a:solidFill>
                <a:schemeClr val="tx1"/>
              </a:solidFill>
              <a:latin typeface="Lato"/>
              <a:sym typeface="Arial"/>
            </a:endParaRPr>
          </a:p>
        </p:txBody>
      </p:sp>
    </p:spTree>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870</Words>
  <Application>Microsoft Office PowerPoint</Application>
  <PresentationFormat>On-screen Show (4:3)</PresentationFormat>
  <Paragraphs>53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Georgia</vt:lpstr>
      <vt:lpstr>Lato</vt:lpstr>
      <vt:lpstr>Custom</vt:lpstr>
      <vt:lpstr>Rural Sociology   BS Sociology Semester: 7th Lecture No. 03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125</cp:revision>
  <dcterms:modified xsi:type="dcterms:W3CDTF">2020-10-19T03:31:57Z</dcterms:modified>
</cp:coreProperties>
</file>