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3333F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3333F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34274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622291" y="635507"/>
            <a:ext cx="329184" cy="137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892040" y="646937"/>
            <a:ext cx="224154" cy="5080"/>
          </a:xfrm>
          <a:custGeom>
            <a:avLst/>
            <a:gdLst/>
            <a:ahLst/>
            <a:cxnLst/>
            <a:rect l="l" t="t" r="r" b="b"/>
            <a:pathLst>
              <a:path w="224154" h="5079">
                <a:moveTo>
                  <a:pt x="0" y="0"/>
                </a:moveTo>
                <a:lnTo>
                  <a:pt x="169163" y="0"/>
                </a:lnTo>
              </a:path>
              <a:path w="224154" h="5079">
                <a:moveTo>
                  <a:pt x="54863" y="4571"/>
                </a:moveTo>
                <a:lnTo>
                  <a:pt x="224027" y="4571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144" y="635507"/>
            <a:ext cx="745236" cy="4114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001767" y="656081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5">
                <a:moveTo>
                  <a:pt x="0" y="0"/>
                </a:moveTo>
                <a:lnTo>
                  <a:pt x="169163" y="0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5911596" y="635507"/>
            <a:ext cx="1842516" cy="5486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5056632" y="660653"/>
            <a:ext cx="302260" cy="9525"/>
          </a:xfrm>
          <a:custGeom>
            <a:avLst/>
            <a:gdLst/>
            <a:ahLst/>
            <a:cxnLst/>
            <a:rect l="l" t="t" r="r" b="b"/>
            <a:pathLst>
              <a:path w="302260" h="9525">
                <a:moveTo>
                  <a:pt x="0" y="0"/>
                </a:moveTo>
                <a:lnTo>
                  <a:pt x="178308" y="0"/>
                </a:lnTo>
              </a:path>
              <a:path w="302260" h="9525">
                <a:moveTo>
                  <a:pt x="54863" y="4572"/>
                </a:moveTo>
                <a:lnTo>
                  <a:pt x="237743" y="4572"/>
                </a:lnTo>
              </a:path>
              <a:path w="302260" h="9525">
                <a:moveTo>
                  <a:pt x="109727" y="9143"/>
                </a:moveTo>
                <a:lnTo>
                  <a:pt x="301751" y="9143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969263" y="635507"/>
            <a:ext cx="589788" cy="822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5230367" y="674369"/>
            <a:ext cx="1385570" cy="18415"/>
          </a:xfrm>
          <a:custGeom>
            <a:avLst/>
            <a:gdLst/>
            <a:ahLst/>
            <a:cxnLst/>
            <a:rect l="l" t="t" r="r" b="b"/>
            <a:pathLst>
              <a:path w="1385570" h="18415">
                <a:moveTo>
                  <a:pt x="0" y="0"/>
                </a:moveTo>
                <a:lnTo>
                  <a:pt x="196596" y="0"/>
                </a:lnTo>
              </a:path>
              <a:path w="1385570" h="18415">
                <a:moveTo>
                  <a:pt x="64008" y="4572"/>
                </a:moveTo>
                <a:lnTo>
                  <a:pt x="265175" y="4572"/>
                </a:lnTo>
              </a:path>
              <a:path w="1385570" h="18415">
                <a:moveTo>
                  <a:pt x="123444" y="9144"/>
                </a:moveTo>
                <a:lnTo>
                  <a:pt x="342900" y="9144"/>
                </a:lnTo>
              </a:path>
              <a:path w="1385570" h="18415">
                <a:moveTo>
                  <a:pt x="260604" y="13715"/>
                </a:moveTo>
                <a:lnTo>
                  <a:pt x="516636" y="13715"/>
                </a:lnTo>
              </a:path>
              <a:path w="1385570" h="18415">
                <a:moveTo>
                  <a:pt x="338328" y="18287"/>
                </a:moveTo>
                <a:lnTo>
                  <a:pt x="644652" y="18287"/>
                </a:lnTo>
              </a:path>
              <a:path w="1385570" h="18415">
                <a:moveTo>
                  <a:pt x="1165860" y="18287"/>
                </a:moveTo>
                <a:lnTo>
                  <a:pt x="1385315" y="18287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9144" y="676655"/>
            <a:ext cx="649224" cy="4114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5655564" y="697229"/>
            <a:ext cx="905510" cy="13970"/>
          </a:xfrm>
          <a:custGeom>
            <a:avLst/>
            <a:gdLst/>
            <a:ahLst/>
            <a:cxnLst/>
            <a:rect l="l" t="t" r="r" b="b"/>
            <a:pathLst>
              <a:path w="905509" h="13970">
                <a:moveTo>
                  <a:pt x="0" y="0"/>
                </a:moveTo>
                <a:lnTo>
                  <a:pt x="438912" y="0"/>
                </a:lnTo>
              </a:path>
              <a:path w="905509" h="13970">
                <a:moveTo>
                  <a:pt x="576072" y="0"/>
                </a:moveTo>
                <a:lnTo>
                  <a:pt x="905256" y="0"/>
                </a:lnTo>
              </a:path>
              <a:path w="905509" h="13970">
                <a:moveTo>
                  <a:pt x="91439" y="4572"/>
                </a:moveTo>
                <a:lnTo>
                  <a:pt x="836676" y="4572"/>
                </a:lnTo>
              </a:path>
              <a:path w="905509" h="13970">
                <a:moveTo>
                  <a:pt x="210312" y="9144"/>
                </a:moveTo>
                <a:lnTo>
                  <a:pt x="749808" y="9144"/>
                </a:lnTo>
              </a:path>
              <a:path w="905509" h="13970">
                <a:moveTo>
                  <a:pt x="411480" y="13715"/>
                </a:moveTo>
                <a:lnTo>
                  <a:pt x="589788" y="13715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777740" y="649223"/>
            <a:ext cx="2130552" cy="10058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955547" y="720089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291" y="0"/>
                </a:lnTo>
              </a:path>
            </a:pathLst>
          </a:custGeom>
          <a:ln w="4572">
            <a:solidFill>
              <a:srgbClr val="28B8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9144" y="717803"/>
            <a:ext cx="557784" cy="4114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9144" y="758951"/>
            <a:ext cx="475488" cy="4114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361188" y="717803"/>
            <a:ext cx="749807" cy="15544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9144" y="800099"/>
            <a:ext cx="393192" cy="4114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9144" y="841247"/>
            <a:ext cx="315468" cy="4572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292608" y="875537"/>
            <a:ext cx="105410" cy="13970"/>
          </a:xfrm>
          <a:custGeom>
            <a:avLst/>
            <a:gdLst/>
            <a:ahLst/>
            <a:cxnLst/>
            <a:rect l="l" t="t" r="r" b="b"/>
            <a:pathLst>
              <a:path w="105410" h="13969">
                <a:moveTo>
                  <a:pt x="50292" y="0"/>
                </a:moveTo>
                <a:lnTo>
                  <a:pt x="105156" y="0"/>
                </a:lnTo>
              </a:path>
              <a:path w="105410" h="13969">
                <a:moveTo>
                  <a:pt x="32003" y="4571"/>
                </a:moveTo>
                <a:lnTo>
                  <a:pt x="91439" y="4571"/>
                </a:lnTo>
              </a:path>
              <a:path w="105410" h="13969">
                <a:moveTo>
                  <a:pt x="13716" y="9143"/>
                </a:moveTo>
                <a:lnTo>
                  <a:pt x="73152" y="9143"/>
                </a:lnTo>
              </a:path>
              <a:path w="105410" h="13969">
                <a:moveTo>
                  <a:pt x="0" y="13715"/>
                </a:moveTo>
                <a:lnTo>
                  <a:pt x="50292" y="13715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9144" y="886967"/>
            <a:ext cx="237744" cy="13715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233172" y="893825"/>
            <a:ext cx="96520" cy="5080"/>
          </a:xfrm>
          <a:custGeom>
            <a:avLst/>
            <a:gdLst/>
            <a:ahLst/>
            <a:cxnLst/>
            <a:rect l="l" t="t" r="r" b="b"/>
            <a:pathLst>
              <a:path w="96520" h="5080">
                <a:moveTo>
                  <a:pt x="36575" y="0"/>
                </a:moveTo>
                <a:lnTo>
                  <a:pt x="96011" y="0"/>
                </a:lnTo>
              </a:path>
              <a:path w="96520" h="5080">
                <a:moveTo>
                  <a:pt x="0" y="4571"/>
                </a:moveTo>
                <a:lnTo>
                  <a:pt x="59436" y="4571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9144" y="873251"/>
            <a:ext cx="438912" cy="15087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11429" y="1024127"/>
            <a:ext cx="0" cy="5080"/>
          </a:xfrm>
          <a:custGeom>
            <a:avLst/>
            <a:gdLst/>
            <a:ahLst/>
            <a:cxnLst/>
            <a:rect l="l" t="t" r="r" b="b"/>
            <a:pathLst>
              <a:path h="5080">
                <a:moveTo>
                  <a:pt x="-2286" y="2286"/>
                </a:moveTo>
                <a:lnTo>
                  <a:pt x="2286" y="2286"/>
                </a:lnTo>
              </a:path>
            </a:pathLst>
          </a:custGeom>
          <a:ln w="4572">
            <a:solidFill>
              <a:srgbClr val="71F1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3333F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34274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622291" y="635507"/>
            <a:ext cx="329184" cy="1371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892040" y="646937"/>
            <a:ext cx="224154" cy="5080"/>
          </a:xfrm>
          <a:custGeom>
            <a:avLst/>
            <a:gdLst/>
            <a:ahLst/>
            <a:cxnLst/>
            <a:rect l="l" t="t" r="r" b="b"/>
            <a:pathLst>
              <a:path w="224154" h="5079">
                <a:moveTo>
                  <a:pt x="0" y="0"/>
                </a:moveTo>
                <a:lnTo>
                  <a:pt x="169163" y="0"/>
                </a:lnTo>
              </a:path>
              <a:path w="224154" h="5079">
                <a:moveTo>
                  <a:pt x="54863" y="4571"/>
                </a:moveTo>
                <a:lnTo>
                  <a:pt x="224027" y="4571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9144" y="635507"/>
            <a:ext cx="745236" cy="4114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001767" y="656081"/>
            <a:ext cx="169545" cy="0"/>
          </a:xfrm>
          <a:custGeom>
            <a:avLst/>
            <a:gdLst/>
            <a:ahLst/>
            <a:cxnLst/>
            <a:rect l="l" t="t" r="r" b="b"/>
            <a:pathLst>
              <a:path w="169545">
                <a:moveTo>
                  <a:pt x="0" y="0"/>
                </a:moveTo>
                <a:lnTo>
                  <a:pt x="169163" y="0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5911596" y="635507"/>
            <a:ext cx="1842516" cy="5486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5056632" y="660653"/>
            <a:ext cx="302260" cy="9525"/>
          </a:xfrm>
          <a:custGeom>
            <a:avLst/>
            <a:gdLst/>
            <a:ahLst/>
            <a:cxnLst/>
            <a:rect l="l" t="t" r="r" b="b"/>
            <a:pathLst>
              <a:path w="302260" h="9525">
                <a:moveTo>
                  <a:pt x="0" y="0"/>
                </a:moveTo>
                <a:lnTo>
                  <a:pt x="178308" y="0"/>
                </a:lnTo>
              </a:path>
              <a:path w="302260" h="9525">
                <a:moveTo>
                  <a:pt x="54863" y="4572"/>
                </a:moveTo>
                <a:lnTo>
                  <a:pt x="237743" y="4572"/>
                </a:lnTo>
              </a:path>
              <a:path w="302260" h="9525">
                <a:moveTo>
                  <a:pt x="109727" y="9143"/>
                </a:moveTo>
                <a:lnTo>
                  <a:pt x="301751" y="9143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969263" y="635507"/>
            <a:ext cx="589788" cy="8229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5230367" y="674369"/>
            <a:ext cx="1385570" cy="18415"/>
          </a:xfrm>
          <a:custGeom>
            <a:avLst/>
            <a:gdLst/>
            <a:ahLst/>
            <a:cxnLst/>
            <a:rect l="l" t="t" r="r" b="b"/>
            <a:pathLst>
              <a:path w="1385570" h="18415">
                <a:moveTo>
                  <a:pt x="0" y="0"/>
                </a:moveTo>
                <a:lnTo>
                  <a:pt x="196596" y="0"/>
                </a:lnTo>
              </a:path>
              <a:path w="1385570" h="18415">
                <a:moveTo>
                  <a:pt x="64008" y="4572"/>
                </a:moveTo>
                <a:lnTo>
                  <a:pt x="265175" y="4572"/>
                </a:lnTo>
              </a:path>
              <a:path w="1385570" h="18415">
                <a:moveTo>
                  <a:pt x="123444" y="9144"/>
                </a:moveTo>
                <a:lnTo>
                  <a:pt x="342900" y="9144"/>
                </a:lnTo>
              </a:path>
              <a:path w="1385570" h="18415">
                <a:moveTo>
                  <a:pt x="260604" y="13715"/>
                </a:moveTo>
                <a:lnTo>
                  <a:pt x="516636" y="13715"/>
                </a:lnTo>
              </a:path>
              <a:path w="1385570" h="18415">
                <a:moveTo>
                  <a:pt x="338328" y="18287"/>
                </a:moveTo>
                <a:lnTo>
                  <a:pt x="644652" y="18287"/>
                </a:lnTo>
              </a:path>
              <a:path w="1385570" h="18415">
                <a:moveTo>
                  <a:pt x="1165860" y="18287"/>
                </a:moveTo>
                <a:lnTo>
                  <a:pt x="1385315" y="18287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9144" y="676655"/>
            <a:ext cx="649224" cy="41148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5655564" y="697229"/>
            <a:ext cx="905510" cy="13970"/>
          </a:xfrm>
          <a:custGeom>
            <a:avLst/>
            <a:gdLst/>
            <a:ahLst/>
            <a:cxnLst/>
            <a:rect l="l" t="t" r="r" b="b"/>
            <a:pathLst>
              <a:path w="905509" h="13970">
                <a:moveTo>
                  <a:pt x="0" y="0"/>
                </a:moveTo>
                <a:lnTo>
                  <a:pt x="438912" y="0"/>
                </a:lnTo>
              </a:path>
              <a:path w="905509" h="13970">
                <a:moveTo>
                  <a:pt x="576072" y="0"/>
                </a:moveTo>
                <a:lnTo>
                  <a:pt x="905256" y="0"/>
                </a:lnTo>
              </a:path>
              <a:path w="905509" h="13970">
                <a:moveTo>
                  <a:pt x="91439" y="4572"/>
                </a:moveTo>
                <a:lnTo>
                  <a:pt x="836676" y="4572"/>
                </a:lnTo>
              </a:path>
              <a:path w="905509" h="13970">
                <a:moveTo>
                  <a:pt x="210312" y="9144"/>
                </a:moveTo>
                <a:lnTo>
                  <a:pt x="749808" y="9144"/>
                </a:lnTo>
              </a:path>
              <a:path w="905509" h="13970">
                <a:moveTo>
                  <a:pt x="411480" y="13715"/>
                </a:moveTo>
                <a:lnTo>
                  <a:pt x="589788" y="13715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777740" y="649223"/>
            <a:ext cx="2130552" cy="10058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955547" y="720089"/>
            <a:ext cx="50800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291" y="0"/>
                </a:lnTo>
              </a:path>
            </a:pathLst>
          </a:custGeom>
          <a:ln w="4572">
            <a:solidFill>
              <a:srgbClr val="28B8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9144" y="717803"/>
            <a:ext cx="557784" cy="41148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9144" y="758951"/>
            <a:ext cx="475488" cy="41148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361188" y="717803"/>
            <a:ext cx="749807" cy="155448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9144" y="800099"/>
            <a:ext cx="393192" cy="41148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9144" y="841247"/>
            <a:ext cx="315468" cy="4572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292608" y="875537"/>
            <a:ext cx="105410" cy="13970"/>
          </a:xfrm>
          <a:custGeom>
            <a:avLst/>
            <a:gdLst/>
            <a:ahLst/>
            <a:cxnLst/>
            <a:rect l="l" t="t" r="r" b="b"/>
            <a:pathLst>
              <a:path w="105410" h="13969">
                <a:moveTo>
                  <a:pt x="50292" y="0"/>
                </a:moveTo>
                <a:lnTo>
                  <a:pt x="105156" y="0"/>
                </a:lnTo>
              </a:path>
              <a:path w="105410" h="13969">
                <a:moveTo>
                  <a:pt x="32003" y="4571"/>
                </a:moveTo>
                <a:lnTo>
                  <a:pt x="91439" y="4571"/>
                </a:lnTo>
              </a:path>
              <a:path w="105410" h="13969">
                <a:moveTo>
                  <a:pt x="13716" y="9143"/>
                </a:moveTo>
                <a:lnTo>
                  <a:pt x="73152" y="9143"/>
                </a:lnTo>
              </a:path>
              <a:path w="105410" h="13969">
                <a:moveTo>
                  <a:pt x="0" y="13715"/>
                </a:moveTo>
                <a:lnTo>
                  <a:pt x="50292" y="13715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9144" y="886967"/>
            <a:ext cx="237744" cy="13715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233172" y="893825"/>
            <a:ext cx="96520" cy="5080"/>
          </a:xfrm>
          <a:custGeom>
            <a:avLst/>
            <a:gdLst/>
            <a:ahLst/>
            <a:cxnLst/>
            <a:rect l="l" t="t" r="r" b="b"/>
            <a:pathLst>
              <a:path w="96520" h="5080">
                <a:moveTo>
                  <a:pt x="36575" y="0"/>
                </a:moveTo>
                <a:lnTo>
                  <a:pt x="96011" y="0"/>
                </a:lnTo>
              </a:path>
              <a:path w="96520" h="5080">
                <a:moveTo>
                  <a:pt x="0" y="4571"/>
                </a:moveTo>
                <a:lnTo>
                  <a:pt x="59436" y="4571"/>
                </a:lnTo>
              </a:path>
            </a:pathLst>
          </a:custGeom>
          <a:ln w="4572">
            <a:solidFill>
              <a:srgbClr val="0FCE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9144" y="873251"/>
            <a:ext cx="438912" cy="150875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11429" y="1024127"/>
            <a:ext cx="0" cy="5080"/>
          </a:xfrm>
          <a:custGeom>
            <a:avLst/>
            <a:gdLst/>
            <a:ahLst/>
            <a:cxnLst/>
            <a:rect l="l" t="t" r="r" b="b"/>
            <a:pathLst>
              <a:path h="5080">
                <a:moveTo>
                  <a:pt x="-2286" y="2286"/>
                </a:moveTo>
                <a:lnTo>
                  <a:pt x="2286" y="2286"/>
                </a:lnTo>
              </a:path>
            </a:pathLst>
          </a:custGeom>
          <a:ln w="4572">
            <a:solidFill>
              <a:srgbClr val="71F1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725" y="555789"/>
            <a:ext cx="8366549" cy="10013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3333F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43811" y="3134867"/>
            <a:ext cx="6356350" cy="14528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7.jp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6122" y="679081"/>
            <a:ext cx="350964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30" dirty="0"/>
              <a:t>Logical</a:t>
            </a:r>
            <a:r>
              <a:rPr spc="-70" dirty="0"/>
              <a:t> </a:t>
            </a:r>
            <a:r>
              <a:rPr spc="70" dirty="0"/>
              <a:t>Equivalence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51459" y="691895"/>
            <a:ext cx="8425180" cy="862965"/>
            <a:chOff x="251459" y="691895"/>
            <a:chExt cx="8425180" cy="862965"/>
          </a:xfrm>
        </p:grpSpPr>
        <p:sp>
          <p:nvSpPr>
            <p:cNvPr id="4" name="object 4"/>
            <p:cNvSpPr/>
            <p:nvPr/>
          </p:nvSpPr>
          <p:spPr>
            <a:xfrm>
              <a:off x="251460" y="691895"/>
              <a:ext cx="8425180" cy="862965"/>
            </a:xfrm>
            <a:custGeom>
              <a:avLst/>
              <a:gdLst/>
              <a:ahLst/>
              <a:cxnLst/>
              <a:rect l="l" t="t" r="r" b="b"/>
              <a:pathLst>
                <a:path w="8425179" h="862965">
                  <a:moveTo>
                    <a:pt x="8424672" y="556260"/>
                  </a:moveTo>
                  <a:lnTo>
                    <a:pt x="8209788" y="556260"/>
                  </a:lnTo>
                  <a:lnTo>
                    <a:pt x="307848" y="556260"/>
                  </a:lnTo>
                  <a:lnTo>
                    <a:pt x="307848" y="0"/>
                  </a:lnTo>
                  <a:lnTo>
                    <a:pt x="269748" y="0"/>
                  </a:lnTo>
                  <a:lnTo>
                    <a:pt x="269748" y="556260"/>
                  </a:lnTo>
                  <a:lnTo>
                    <a:pt x="0" y="556260"/>
                  </a:lnTo>
                  <a:lnTo>
                    <a:pt x="0" y="594360"/>
                  </a:lnTo>
                  <a:lnTo>
                    <a:pt x="269748" y="594360"/>
                  </a:lnTo>
                  <a:lnTo>
                    <a:pt x="269748" y="862584"/>
                  </a:lnTo>
                  <a:lnTo>
                    <a:pt x="307848" y="862584"/>
                  </a:lnTo>
                  <a:lnTo>
                    <a:pt x="307848" y="594360"/>
                  </a:lnTo>
                  <a:lnTo>
                    <a:pt x="8209788" y="594360"/>
                  </a:lnTo>
                  <a:lnTo>
                    <a:pt x="8424672" y="594360"/>
                  </a:lnTo>
                  <a:lnTo>
                    <a:pt x="8424672" y="55626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51460" y="691895"/>
              <a:ext cx="8425180" cy="862965"/>
            </a:xfrm>
            <a:custGeom>
              <a:avLst/>
              <a:gdLst/>
              <a:ahLst/>
              <a:cxnLst/>
              <a:rect l="l" t="t" r="r" b="b"/>
              <a:pathLst>
                <a:path w="8425179" h="862965">
                  <a:moveTo>
                    <a:pt x="8424672" y="556260"/>
                  </a:moveTo>
                  <a:lnTo>
                    <a:pt x="307848" y="556260"/>
                  </a:lnTo>
                  <a:lnTo>
                    <a:pt x="307848" y="0"/>
                  </a:lnTo>
                  <a:lnTo>
                    <a:pt x="269748" y="0"/>
                  </a:lnTo>
                  <a:lnTo>
                    <a:pt x="269748" y="556260"/>
                  </a:lnTo>
                  <a:lnTo>
                    <a:pt x="0" y="556260"/>
                  </a:lnTo>
                  <a:lnTo>
                    <a:pt x="0" y="594360"/>
                  </a:lnTo>
                  <a:lnTo>
                    <a:pt x="269748" y="594360"/>
                  </a:lnTo>
                  <a:lnTo>
                    <a:pt x="269748" y="862584"/>
                  </a:lnTo>
                  <a:lnTo>
                    <a:pt x="307848" y="862584"/>
                  </a:lnTo>
                  <a:lnTo>
                    <a:pt x="307848" y="594360"/>
                  </a:lnTo>
                  <a:lnTo>
                    <a:pt x="8424672" y="594360"/>
                  </a:lnTo>
                  <a:lnTo>
                    <a:pt x="8424672" y="556260"/>
                  </a:lnTo>
                  <a:close/>
                </a:path>
              </a:pathLst>
            </a:custGeom>
            <a:solidFill>
              <a:srgbClr val="D600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052575" y="1367545"/>
            <a:ext cx="7338695" cy="4135120"/>
          </a:xfrm>
          <a:prstGeom prst="rect">
            <a:avLst/>
          </a:prstGeom>
        </p:spPr>
        <p:txBody>
          <a:bodyPr vert="horz" wrap="square" lIns="0" tIns="1936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25"/>
              </a:spcBef>
            </a:pPr>
            <a:r>
              <a:rPr sz="2800" spc="95" dirty="0">
                <a:solidFill>
                  <a:srgbClr val="3333FF"/>
                </a:solidFill>
                <a:latin typeface="Times New Roman"/>
                <a:cs typeface="Times New Roman"/>
              </a:rPr>
              <a:t>Definition</a:t>
            </a:r>
            <a:endParaRPr sz="2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99900"/>
              </a:lnSpc>
              <a:spcBef>
                <a:spcPts val="1235"/>
              </a:spcBef>
            </a:pPr>
            <a:r>
              <a:rPr sz="2400" spc="-40" dirty="0">
                <a:latin typeface="Times New Roman"/>
                <a:cs typeface="Times New Roman"/>
              </a:rPr>
              <a:t>Two </a:t>
            </a:r>
            <a:r>
              <a:rPr sz="2400" spc="95" dirty="0">
                <a:latin typeface="Times New Roman"/>
                <a:cs typeface="Times New Roman"/>
              </a:rPr>
              <a:t>proposition </a:t>
            </a:r>
            <a:r>
              <a:rPr sz="2400" spc="85" dirty="0">
                <a:latin typeface="Times New Roman"/>
                <a:cs typeface="Times New Roman"/>
              </a:rPr>
              <a:t>form are </a:t>
            </a:r>
            <a:r>
              <a:rPr sz="2400" spc="60" dirty="0">
                <a:latin typeface="Times New Roman"/>
                <a:cs typeface="Times New Roman"/>
              </a:rPr>
              <a:t>called </a:t>
            </a:r>
            <a:r>
              <a:rPr sz="2400" spc="20" dirty="0">
                <a:solidFill>
                  <a:srgbClr val="00CC00"/>
                </a:solidFill>
                <a:latin typeface="Times New Roman"/>
                <a:cs typeface="Times New Roman"/>
              </a:rPr>
              <a:t>logically </a:t>
            </a:r>
            <a:r>
              <a:rPr sz="2400" spc="85" dirty="0">
                <a:solidFill>
                  <a:srgbClr val="00CC00"/>
                </a:solidFill>
                <a:latin typeface="Times New Roman"/>
                <a:cs typeface="Times New Roman"/>
              </a:rPr>
              <a:t>equivalent </a:t>
            </a:r>
            <a:r>
              <a:rPr sz="2400" spc="-30" dirty="0">
                <a:latin typeface="Times New Roman"/>
                <a:cs typeface="Times New Roman"/>
              </a:rPr>
              <a:t>if  </a:t>
            </a:r>
            <a:r>
              <a:rPr sz="2400" spc="145" dirty="0">
                <a:latin typeface="Times New Roman"/>
                <a:cs typeface="Times New Roman"/>
              </a:rPr>
              <a:t>and </a:t>
            </a:r>
            <a:r>
              <a:rPr sz="2400" spc="55" dirty="0">
                <a:latin typeface="Times New Roman"/>
                <a:cs typeface="Times New Roman"/>
              </a:rPr>
              <a:t>only </a:t>
            </a:r>
            <a:r>
              <a:rPr sz="2400" spc="-25" dirty="0">
                <a:latin typeface="Times New Roman"/>
                <a:cs typeface="Times New Roman"/>
              </a:rPr>
              <a:t>if </a:t>
            </a:r>
            <a:r>
              <a:rPr sz="2400" spc="100" dirty="0">
                <a:latin typeface="Times New Roman"/>
                <a:cs typeface="Times New Roman"/>
              </a:rPr>
              <a:t>they </a:t>
            </a:r>
            <a:r>
              <a:rPr sz="2400" spc="50" dirty="0">
                <a:latin typeface="Times New Roman"/>
                <a:cs typeface="Times New Roman"/>
              </a:rPr>
              <a:t>have </a:t>
            </a:r>
            <a:r>
              <a:rPr sz="2400" spc="80" dirty="0">
                <a:solidFill>
                  <a:srgbClr val="3333FF"/>
                </a:solidFill>
                <a:latin typeface="Times New Roman"/>
                <a:cs typeface="Times New Roman"/>
              </a:rPr>
              <a:t>identical </a:t>
            </a:r>
            <a:r>
              <a:rPr sz="2400" spc="165" dirty="0">
                <a:solidFill>
                  <a:srgbClr val="3333FF"/>
                </a:solidFill>
                <a:latin typeface="Times New Roman"/>
                <a:cs typeface="Times New Roman"/>
              </a:rPr>
              <a:t>truth </a:t>
            </a:r>
            <a:r>
              <a:rPr sz="2400" spc="50" dirty="0">
                <a:solidFill>
                  <a:srgbClr val="3333FF"/>
                </a:solidFill>
                <a:latin typeface="Times New Roman"/>
                <a:cs typeface="Times New Roman"/>
              </a:rPr>
              <a:t>values </a:t>
            </a:r>
            <a:r>
              <a:rPr sz="2400" spc="45" dirty="0">
                <a:latin typeface="Times New Roman"/>
                <a:cs typeface="Times New Roman"/>
              </a:rPr>
              <a:t>for </a:t>
            </a:r>
            <a:r>
              <a:rPr sz="2400" spc="100" dirty="0">
                <a:latin typeface="Times New Roman"/>
                <a:cs typeface="Times New Roman"/>
              </a:rPr>
              <a:t>each  </a:t>
            </a:r>
            <a:r>
              <a:rPr sz="2400" spc="65" dirty="0">
                <a:latin typeface="Times New Roman"/>
                <a:cs typeface="Times New Roman"/>
              </a:rPr>
              <a:t>possible </a:t>
            </a:r>
            <a:r>
              <a:rPr sz="2400" spc="114" dirty="0">
                <a:latin typeface="Times New Roman"/>
                <a:cs typeface="Times New Roman"/>
              </a:rPr>
              <a:t>substitution </a:t>
            </a:r>
            <a:r>
              <a:rPr sz="2400" spc="20" dirty="0">
                <a:latin typeface="Times New Roman"/>
                <a:cs typeface="Times New Roman"/>
              </a:rPr>
              <a:t>of </a:t>
            </a:r>
            <a:r>
              <a:rPr sz="2400" spc="90" dirty="0">
                <a:latin typeface="Times New Roman"/>
                <a:cs typeface="Times New Roman"/>
              </a:rPr>
              <a:t>propositions </a:t>
            </a:r>
            <a:r>
              <a:rPr sz="2400" spc="45" dirty="0">
                <a:latin typeface="Times New Roman"/>
                <a:cs typeface="Times New Roman"/>
              </a:rPr>
              <a:t>for </a:t>
            </a:r>
            <a:r>
              <a:rPr sz="2400" spc="110" dirty="0">
                <a:latin typeface="Times New Roman"/>
                <a:cs typeface="Times New Roman"/>
              </a:rPr>
              <a:t>their  </a:t>
            </a:r>
            <a:r>
              <a:rPr sz="2400" spc="100" dirty="0">
                <a:latin typeface="Times New Roman"/>
                <a:cs typeface="Times New Roman"/>
              </a:rPr>
              <a:t>proposition</a:t>
            </a:r>
            <a:r>
              <a:rPr sz="2400" spc="-140" dirty="0">
                <a:latin typeface="Times New Roman"/>
                <a:cs typeface="Times New Roman"/>
              </a:rPr>
              <a:t> </a:t>
            </a:r>
            <a:r>
              <a:rPr sz="2400" spc="50" dirty="0">
                <a:latin typeface="Times New Roman"/>
                <a:cs typeface="Times New Roman"/>
              </a:rPr>
              <a:t>variable.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spc="100" dirty="0">
                <a:latin typeface="Times New Roman"/>
                <a:cs typeface="Times New Roman"/>
              </a:rPr>
              <a:t>The </a:t>
            </a:r>
            <a:r>
              <a:rPr sz="2800" spc="40" dirty="0">
                <a:latin typeface="Times New Roman"/>
                <a:cs typeface="Times New Roman"/>
              </a:rPr>
              <a:t>logical </a:t>
            </a:r>
            <a:r>
              <a:rPr sz="2800" spc="75" dirty="0">
                <a:latin typeface="Times New Roman"/>
                <a:cs typeface="Times New Roman"/>
              </a:rPr>
              <a:t>equivalence </a:t>
            </a:r>
            <a:r>
              <a:rPr sz="2800" spc="20" dirty="0">
                <a:latin typeface="Times New Roman"/>
                <a:cs typeface="Times New Roman"/>
              </a:rPr>
              <a:t>of </a:t>
            </a:r>
            <a:r>
              <a:rPr sz="2800" spc="110" dirty="0">
                <a:latin typeface="Times New Roman"/>
                <a:cs typeface="Times New Roman"/>
              </a:rPr>
              <a:t>proposition </a:t>
            </a:r>
            <a:r>
              <a:rPr sz="2800" spc="85" dirty="0">
                <a:latin typeface="Times New Roman"/>
                <a:cs typeface="Times New Roman"/>
              </a:rPr>
              <a:t>forms</a:t>
            </a:r>
            <a:r>
              <a:rPr sz="2800" spc="185" dirty="0">
                <a:latin typeface="Times New Roman"/>
                <a:cs typeface="Times New Roman"/>
              </a:rPr>
              <a:t> </a:t>
            </a:r>
            <a:r>
              <a:rPr sz="2800" b="1" spc="150" dirty="0">
                <a:solidFill>
                  <a:srgbClr val="33CC33"/>
                </a:solidFill>
                <a:latin typeface="Trebuchet MS"/>
                <a:cs typeface="Trebuchet MS"/>
              </a:rPr>
              <a:t>P</a:t>
            </a:r>
            <a:endParaRPr sz="28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800" spc="170" dirty="0">
                <a:latin typeface="Times New Roman"/>
                <a:cs typeface="Times New Roman"/>
              </a:rPr>
              <a:t>and </a:t>
            </a:r>
            <a:r>
              <a:rPr sz="2800" b="1" spc="330" dirty="0">
                <a:solidFill>
                  <a:srgbClr val="33CC33"/>
                </a:solidFill>
                <a:latin typeface="Trebuchet MS"/>
                <a:cs typeface="Trebuchet MS"/>
              </a:rPr>
              <a:t>Q</a:t>
            </a:r>
            <a:r>
              <a:rPr sz="2800" b="1" spc="-480" dirty="0">
                <a:solidFill>
                  <a:srgbClr val="33CC33"/>
                </a:solidFill>
                <a:latin typeface="Trebuchet MS"/>
                <a:cs typeface="Trebuchet MS"/>
              </a:rPr>
              <a:t> </a:t>
            </a:r>
            <a:r>
              <a:rPr sz="2800" spc="25" dirty="0">
                <a:latin typeface="Times New Roman"/>
                <a:cs typeface="Times New Roman"/>
              </a:rPr>
              <a:t>is </a:t>
            </a:r>
            <a:r>
              <a:rPr sz="2800" spc="120" dirty="0">
                <a:latin typeface="Times New Roman"/>
                <a:cs typeface="Times New Roman"/>
              </a:rPr>
              <a:t>written</a:t>
            </a:r>
            <a:endParaRPr sz="2800">
              <a:latin typeface="Times New Roman"/>
              <a:cs typeface="Times New Roman"/>
            </a:endParaRPr>
          </a:p>
          <a:p>
            <a:pPr marR="3175" algn="ctr">
              <a:lnSpc>
                <a:spcPct val="100000"/>
              </a:lnSpc>
              <a:spcBef>
                <a:spcPts val="1180"/>
              </a:spcBef>
            </a:pPr>
            <a:r>
              <a:rPr sz="3600" b="1" spc="195" dirty="0">
                <a:solidFill>
                  <a:srgbClr val="33CC33"/>
                </a:solidFill>
                <a:latin typeface="Trebuchet MS"/>
                <a:cs typeface="Trebuchet MS"/>
              </a:rPr>
              <a:t>P </a:t>
            </a:r>
            <a:r>
              <a:rPr sz="3600" b="1" dirty="0">
                <a:solidFill>
                  <a:srgbClr val="33CC33"/>
                </a:solidFill>
                <a:latin typeface="Times New Roman"/>
                <a:cs typeface="Times New Roman"/>
              </a:rPr>
              <a:t>≡</a:t>
            </a:r>
            <a:r>
              <a:rPr sz="3600" b="1" spc="-520" dirty="0">
                <a:solidFill>
                  <a:srgbClr val="33CC33"/>
                </a:solidFill>
                <a:latin typeface="Times New Roman"/>
                <a:cs typeface="Times New Roman"/>
              </a:rPr>
              <a:t> </a:t>
            </a:r>
            <a:r>
              <a:rPr sz="3600" b="1" spc="425" dirty="0">
                <a:solidFill>
                  <a:srgbClr val="33CC33"/>
                </a:solidFill>
                <a:latin typeface="Trebuchet MS"/>
                <a:cs typeface="Trebuchet MS"/>
              </a:rPr>
              <a:t>Q</a:t>
            </a:r>
            <a:endParaRPr sz="36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0981" y="641235"/>
            <a:ext cx="60991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110" dirty="0"/>
              <a:t>Inequalities </a:t>
            </a:r>
            <a:r>
              <a:rPr spc="195" dirty="0"/>
              <a:t>and</a:t>
            </a:r>
            <a:r>
              <a:rPr spc="-545" dirty="0"/>
              <a:t> </a:t>
            </a:r>
            <a:r>
              <a:rPr spc="100" dirty="0"/>
              <a:t>De </a:t>
            </a:r>
            <a:r>
              <a:rPr spc="5" dirty="0"/>
              <a:t>Morgan’s </a:t>
            </a:r>
            <a:r>
              <a:rPr dirty="0"/>
              <a:t>Laws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96240" y="691895"/>
            <a:ext cx="8280400" cy="862965"/>
            <a:chOff x="396240" y="691895"/>
            <a:chExt cx="8280400" cy="862965"/>
          </a:xfrm>
        </p:grpSpPr>
        <p:sp>
          <p:nvSpPr>
            <p:cNvPr id="4" name="object 4"/>
            <p:cNvSpPr/>
            <p:nvPr/>
          </p:nvSpPr>
          <p:spPr>
            <a:xfrm>
              <a:off x="396240" y="691895"/>
              <a:ext cx="8280400" cy="862965"/>
            </a:xfrm>
            <a:custGeom>
              <a:avLst/>
              <a:gdLst/>
              <a:ahLst/>
              <a:cxnLst/>
              <a:rect l="l" t="t" r="r" b="b"/>
              <a:pathLst>
                <a:path w="8280400" h="862965">
                  <a:moveTo>
                    <a:pt x="8279892" y="556260"/>
                  </a:moveTo>
                  <a:lnTo>
                    <a:pt x="379476" y="556260"/>
                  </a:lnTo>
                  <a:lnTo>
                    <a:pt x="379476" y="0"/>
                  </a:lnTo>
                  <a:lnTo>
                    <a:pt x="341376" y="0"/>
                  </a:lnTo>
                  <a:lnTo>
                    <a:pt x="341376" y="556260"/>
                  </a:lnTo>
                  <a:lnTo>
                    <a:pt x="0" y="556260"/>
                  </a:lnTo>
                  <a:lnTo>
                    <a:pt x="0" y="594360"/>
                  </a:lnTo>
                  <a:lnTo>
                    <a:pt x="341376" y="594360"/>
                  </a:lnTo>
                  <a:lnTo>
                    <a:pt x="341376" y="862584"/>
                  </a:lnTo>
                  <a:lnTo>
                    <a:pt x="379476" y="862584"/>
                  </a:lnTo>
                  <a:lnTo>
                    <a:pt x="379476" y="594360"/>
                  </a:lnTo>
                  <a:lnTo>
                    <a:pt x="8279892" y="594360"/>
                  </a:lnTo>
                  <a:lnTo>
                    <a:pt x="8279892" y="55626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96240" y="691895"/>
              <a:ext cx="8280400" cy="862965"/>
            </a:xfrm>
            <a:custGeom>
              <a:avLst/>
              <a:gdLst/>
              <a:ahLst/>
              <a:cxnLst/>
              <a:rect l="l" t="t" r="r" b="b"/>
              <a:pathLst>
                <a:path w="8280400" h="862965">
                  <a:moveTo>
                    <a:pt x="8279892" y="556260"/>
                  </a:moveTo>
                  <a:lnTo>
                    <a:pt x="379476" y="556260"/>
                  </a:lnTo>
                  <a:lnTo>
                    <a:pt x="379476" y="0"/>
                  </a:lnTo>
                  <a:lnTo>
                    <a:pt x="341376" y="0"/>
                  </a:lnTo>
                  <a:lnTo>
                    <a:pt x="341376" y="556260"/>
                  </a:lnTo>
                  <a:lnTo>
                    <a:pt x="0" y="556260"/>
                  </a:lnTo>
                  <a:lnTo>
                    <a:pt x="0" y="594360"/>
                  </a:lnTo>
                  <a:lnTo>
                    <a:pt x="341376" y="594360"/>
                  </a:lnTo>
                  <a:lnTo>
                    <a:pt x="341376" y="862584"/>
                  </a:lnTo>
                  <a:lnTo>
                    <a:pt x="379476" y="862584"/>
                  </a:lnTo>
                  <a:lnTo>
                    <a:pt x="379476" y="594360"/>
                  </a:lnTo>
                  <a:lnTo>
                    <a:pt x="8279892" y="594360"/>
                  </a:lnTo>
                  <a:lnTo>
                    <a:pt x="8279892" y="556260"/>
                  </a:lnTo>
                  <a:close/>
                </a:path>
              </a:pathLst>
            </a:custGeom>
            <a:solidFill>
              <a:srgbClr val="D600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42778" y="1558607"/>
            <a:ext cx="7378065" cy="44837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5565">
              <a:lnSpc>
                <a:spcPct val="100000"/>
              </a:lnSpc>
              <a:spcBef>
                <a:spcPts val="100"/>
              </a:spcBef>
            </a:pPr>
            <a:r>
              <a:rPr sz="2400" spc="120" dirty="0">
                <a:solidFill>
                  <a:srgbClr val="3333FF"/>
                </a:solidFill>
                <a:latin typeface="Times New Roman"/>
                <a:cs typeface="Times New Roman"/>
              </a:rPr>
              <a:t>Question</a:t>
            </a:r>
            <a:r>
              <a:rPr sz="2400" spc="5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40" dirty="0">
                <a:latin typeface="Times New Roman"/>
                <a:cs typeface="Times New Roman"/>
              </a:rPr>
              <a:t>Use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75" dirty="0">
                <a:latin typeface="Times New Roman"/>
                <a:cs typeface="Times New Roman"/>
              </a:rPr>
              <a:t>De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Morgan’s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25" dirty="0">
                <a:latin typeface="Times New Roman"/>
                <a:cs typeface="Times New Roman"/>
              </a:rPr>
              <a:t>laws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120" dirty="0">
                <a:latin typeface="Times New Roman"/>
                <a:cs typeface="Times New Roman"/>
              </a:rPr>
              <a:t>to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spc="75" dirty="0">
                <a:latin typeface="Times New Roman"/>
                <a:cs typeface="Times New Roman"/>
              </a:rPr>
              <a:t>write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the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105" dirty="0">
                <a:latin typeface="Times New Roman"/>
                <a:cs typeface="Times New Roman"/>
              </a:rPr>
              <a:t>negation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of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550">
              <a:latin typeface="Times New Roman"/>
              <a:cs typeface="Times New Roman"/>
            </a:endParaRPr>
          </a:p>
          <a:p>
            <a:pPr marR="692150" algn="ctr">
              <a:lnSpc>
                <a:spcPct val="100000"/>
              </a:lnSpc>
              <a:tabLst>
                <a:tab pos="1283335" algn="l"/>
              </a:tabLst>
            </a:pPr>
            <a:r>
              <a:rPr sz="3200" spc="-185" dirty="0">
                <a:solidFill>
                  <a:srgbClr val="3333FF"/>
                </a:solidFill>
                <a:latin typeface="Times New Roman"/>
                <a:cs typeface="Times New Roman"/>
              </a:rPr>
              <a:t>-1&lt;</a:t>
            </a:r>
            <a:r>
              <a:rPr sz="3200" spc="-10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-65" dirty="0">
                <a:solidFill>
                  <a:srgbClr val="3333FF"/>
                </a:solidFill>
                <a:latin typeface="Times New Roman"/>
                <a:cs typeface="Times New Roman"/>
              </a:rPr>
              <a:t>x</a:t>
            </a:r>
            <a:r>
              <a:rPr sz="3200" spc="1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4425" spc="15" baseline="-5649" dirty="0">
                <a:latin typeface="Symbol"/>
                <a:cs typeface="Symbol"/>
              </a:rPr>
              <a:t></a:t>
            </a:r>
            <a:r>
              <a:rPr sz="4425" spc="15" baseline="-5649" dirty="0">
                <a:latin typeface="Times New Roman"/>
                <a:cs typeface="Times New Roman"/>
              </a:rPr>
              <a:t>	</a:t>
            </a:r>
            <a:r>
              <a:rPr sz="3200" spc="100" dirty="0">
                <a:solidFill>
                  <a:srgbClr val="3333FF"/>
                </a:solidFill>
                <a:latin typeface="Times New Roman"/>
                <a:cs typeface="Times New Roman"/>
              </a:rPr>
              <a:t>4</a:t>
            </a:r>
            <a:endParaRPr sz="3200">
              <a:latin typeface="Times New Roman"/>
              <a:cs typeface="Times New Roman"/>
            </a:endParaRPr>
          </a:p>
          <a:p>
            <a:pPr marL="76200">
              <a:lnSpc>
                <a:spcPct val="100000"/>
              </a:lnSpc>
              <a:spcBef>
                <a:spcPts val="2895"/>
              </a:spcBef>
            </a:pPr>
            <a:r>
              <a:rPr sz="2800" spc="75" dirty="0">
                <a:solidFill>
                  <a:srgbClr val="3333FF"/>
                </a:solidFill>
                <a:latin typeface="Times New Roman"/>
                <a:cs typeface="Times New Roman"/>
              </a:rPr>
              <a:t>Solution:</a:t>
            </a:r>
            <a:r>
              <a:rPr sz="2800" spc="-16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90" dirty="0">
                <a:latin typeface="Times New Roman"/>
                <a:cs typeface="Times New Roman"/>
              </a:rPr>
              <a:t>The</a:t>
            </a:r>
            <a:r>
              <a:rPr sz="2400" spc="-130" dirty="0">
                <a:latin typeface="Times New Roman"/>
                <a:cs typeface="Times New Roman"/>
              </a:rPr>
              <a:t> </a:t>
            </a:r>
            <a:r>
              <a:rPr sz="2400" spc="40" dirty="0">
                <a:latin typeface="Times New Roman"/>
                <a:cs typeface="Times New Roman"/>
              </a:rPr>
              <a:t>given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100" dirty="0">
                <a:latin typeface="Times New Roman"/>
                <a:cs typeface="Times New Roman"/>
              </a:rPr>
              <a:t>proposition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is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85" dirty="0">
                <a:latin typeface="Times New Roman"/>
                <a:cs typeface="Times New Roman"/>
              </a:rPr>
              <a:t>equivalent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120" dirty="0">
                <a:latin typeface="Times New Roman"/>
                <a:cs typeface="Times New Roman"/>
              </a:rPr>
              <a:t>to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450">
              <a:latin typeface="Times New Roman"/>
              <a:cs typeface="Times New Roman"/>
            </a:endParaRPr>
          </a:p>
          <a:p>
            <a:pPr marL="2055495">
              <a:lnSpc>
                <a:spcPct val="100000"/>
              </a:lnSpc>
              <a:spcBef>
                <a:spcPts val="5"/>
              </a:spcBef>
              <a:tabLst>
                <a:tab pos="3227705" algn="l"/>
                <a:tab pos="4184650" algn="l"/>
              </a:tabLst>
            </a:pPr>
            <a:r>
              <a:rPr sz="3200" spc="-260" dirty="0">
                <a:solidFill>
                  <a:srgbClr val="3333FF"/>
                </a:solidFill>
                <a:latin typeface="Times New Roman"/>
                <a:cs typeface="Times New Roman"/>
              </a:rPr>
              <a:t>-1</a:t>
            </a:r>
            <a:r>
              <a:rPr sz="3200" spc="-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-40" dirty="0">
                <a:solidFill>
                  <a:srgbClr val="3333FF"/>
                </a:solidFill>
                <a:latin typeface="Times New Roman"/>
                <a:cs typeface="Times New Roman"/>
              </a:rPr>
              <a:t>&lt;</a:t>
            </a:r>
            <a:r>
              <a:rPr sz="3200" spc="-8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-65" dirty="0">
                <a:solidFill>
                  <a:srgbClr val="3333FF"/>
                </a:solidFill>
                <a:latin typeface="Times New Roman"/>
                <a:cs typeface="Times New Roman"/>
              </a:rPr>
              <a:t>x	</a:t>
            </a:r>
            <a:r>
              <a:rPr sz="3200" spc="195" dirty="0">
                <a:solidFill>
                  <a:srgbClr val="00CC00"/>
                </a:solidFill>
                <a:latin typeface="Times New Roman"/>
                <a:cs typeface="Times New Roman"/>
              </a:rPr>
              <a:t>and	</a:t>
            </a:r>
            <a:r>
              <a:rPr sz="3200" spc="-65" dirty="0">
                <a:solidFill>
                  <a:srgbClr val="3333FF"/>
                </a:solidFill>
                <a:latin typeface="Times New Roman"/>
                <a:cs typeface="Times New Roman"/>
              </a:rPr>
              <a:t>x </a:t>
            </a:r>
            <a:r>
              <a:rPr sz="4425" spc="15" baseline="-9416" dirty="0">
                <a:latin typeface="Symbol"/>
                <a:cs typeface="Symbol"/>
              </a:rPr>
              <a:t></a:t>
            </a:r>
            <a:r>
              <a:rPr sz="4425" spc="44" baseline="-9416" dirty="0">
                <a:latin typeface="Times New Roman"/>
                <a:cs typeface="Times New Roman"/>
              </a:rPr>
              <a:t> </a:t>
            </a:r>
            <a:r>
              <a:rPr sz="3200" spc="60" dirty="0">
                <a:solidFill>
                  <a:srgbClr val="3333FF"/>
                </a:solidFill>
                <a:latin typeface="Times New Roman"/>
                <a:cs typeface="Times New Roman"/>
              </a:rPr>
              <a:t>4,</a:t>
            </a:r>
            <a:endParaRPr sz="3200">
              <a:latin typeface="Times New Roman"/>
              <a:cs typeface="Times New Roman"/>
            </a:endParaRPr>
          </a:p>
          <a:p>
            <a:pPr marL="75565">
              <a:lnSpc>
                <a:spcPct val="100000"/>
              </a:lnSpc>
              <a:spcBef>
                <a:spcPts val="2920"/>
              </a:spcBef>
            </a:pPr>
            <a:r>
              <a:rPr sz="2400" spc="-110" dirty="0">
                <a:latin typeface="Times New Roman"/>
                <a:cs typeface="Times New Roman"/>
              </a:rPr>
              <a:t>By </a:t>
            </a:r>
            <a:r>
              <a:rPr sz="2400" spc="75" dirty="0">
                <a:latin typeface="Times New Roman"/>
                <a:cs typeface="Times New Roman"/>
              </a:rPr>
              <a:t>De </a:t>
            </a:r>
            <a:r>
              <a:rPr sz="2400" dirty="0">
                <a:latin typeface="Times New Roman"/>
                <a:cs typeface="Times New Roman"/>
              </a:rPr>
              <a:t>Morgan’s </a:t>
            </a:r>
            <a:r>
              <a:rPr sz="2400" spc="15" dirty="0">
                <a:latin typeface="Times New Roman"/>
                <a:cs typeface="Times New Roman"/>
              </a:rPr>
              <a:t>laws, </a:t>
            </a:r>
            <a:r>
              <a:rPr sz="2400" spc="145" dirty="0">
                <a:latin typeface="Times New Roman"/>
                <a:cs typeface="Times New Roman"/>
              </a:rPr>
              <a:t>the </a:t>
            </a:r>
            <a:r>
              <a:rPr sz="2400" spc="105" dirty="0">
                <a:latin typeface="Times New Roman"/>
                <a:cs typeface="Times New Roman"/>
              </a:rPr>
              <a:t>negation</a:t>
            </a:r>
            <a:r>
              <a:rPr sz="2400" spc="-390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is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450">
              <a:latin typeface="Times New Roman"/>
              <a:cs typeface="Times New Roman"/>
            </a:endParaRPr>
          </a:p>
          <a:p>
            <a:pPr marL="2055495">
              <a:lnSpc>
                <a:spcPct val="100000"/>
              </a:lnSpc>
              <a:tabLst>
                <a:tab pos="3431540" algn="l"/>
                <a:tab pos="4289425" algn="l"/>
              </a:tabLst>
            </a:pPr>
            <a:r>
              <a:rPr sz="3200" spc="-260" dirty="0">
                <a:solidFill>
                  <a:srgbClr val="3333FF"/>
                </a:solidFill>
                <a:latin typeface="Times New Roman"/>
                <a:cs typeface="Times New Roman"/>
              </a:rPr>
              <a:t>-1</a:t>
            </a:r>
            <a:r>
              <a:rPr sz="3200" spc="-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10" dirty="0">
                <a:solidFill>
                  <a:srgbClr val="3333FF"/>
                </a:solidFill>
                <a:latin typeface="Times New Roman"/>
                <a:cs typeface="Times New Roman"/>
              </a:rPr>
              <a:t>≥</a:t>
            </a:r>
            <a:r>
              <a:rPr sz="3200" spc="-8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-65" dirty="0">
                <a:solidFill>
                  <a:srgbClr val="3333FF"/>
                </a:solidFill>
                <a:latin typeface="Times New Roman"/>
                <a:cs typeface="Times New Roman"/>
              </a:rPr>
              <a:t>x	</a:t>
            </a:r>
            <a:r>
              <a:rPr sz="3200" spc="145" dirty="0">
                <a:solidFill>
                  <a:srgbClr val="00CC00"/>
                </a:solidFill>
                <a:latin typeface="Times New Roman"/>
                <a:cs typeface="Times New Roman"/>
              </a:rPr>
              <a:t>or	</a:t>
            </a:r>
            <a:r>
              <a:rPr sz="3200" spc="-65" dirty="0">
                <a:solidFill>
                  <a:srgbClr val="3333FF"/>
                </a:solidFill>
                <a:latin typeface="Times New Roman"/>
                <a:cs typeface="Times New Roman"/>
              </a:rPr>
              <a:t>x </a:t>
            </a:r>
            <a:r>
              <a:rPr sz="3200" spc="-40" dirty="0">
                <a:solidFill>
                  <a:srgbClr val="3333FF"/>
                </a:solidFill>
                <a:latin typeface="Times New Roman"/>
                <a:cs typeface="Times New Roman"/>
              </a:rPr>
              <a:t>&gt;</a:t>
            </a:r>
            <a:r>
              <a:rPr sz="3200" spc="-1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60" dirty="0">
                <a:solidFill>
                  <a:srgbClr val="3333FF"/>
                </a:solidFill>
                <a:latin typeface="Times New Roman"/>
                <a:cs typeface="Times New Roman"/>
              </a:rPr>
              <a:t>4</a:t>
            </a:r>
            <a:r>
              <a:rPr sz="3200" spc="60" dirty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2140" y="694549"/>
            <a:ext cx="506920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65" dirty="0"/>
              <a:t>Tautology </a:t>
            </a:r>
            <a:r>
              <a:rPr spc="195" dirty="0"/>
              <a:t>and</a:t>
            </a:r>
            <a:r>
              <a:rPr spc="-265" dirty="0"/>
              <a:t> </a:t>
            </a:r>
            <a:r>
              <a:rPr spc="125" dirty="0"/>
              <a:t>Contradiction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96240" y="691895"/>
            <a:ext cx="8280400" cy="862965"/>
            <a:chOff x="396240" y="691895"/>
            <a:chExt cx="8280400" cy="862965"/>
          </a:xfrm>
        </p:grpSpPr>
        <p:sp>
          <p:nvSpPr>
            <p:cNvPr id="4" name="object 4"/>
            <p:cNvSpPr/>
            <p:nvPr/>
          </p:nvSpPr>
          <p:spPr>
            <a:xfrm>
              <a:off x="396240" y="691895"/>
              <a:ext cx="8280400" cy="862965"/>
            </a:xfrm>
            <a:custGeom>
              <a:avLst/>
              <a:gdLst/>
              <a:ahLst/>
              <a:cxnLst/>
              <a:rect l="l" t="t" r="r" b="b"/>
              <a:pathLst>
                <a:path w="8280400" h="862965">
                  <a:moveTo>
                    <a:pt x="8279892" y="556260"/>
                  </a:moveTo>
                  <a:lnTo>
                    <a:pt x="379476" y="556260"/>
                  </a:lnTo>
                  <a:lnTo>
                    <a:pt x="379476" y="0"/>
                  </a:lnTo>
                  <a:lnTo>
                    <a:pt x="341376" y="0"/>
                  </a:lnTo>
                  <a:lnTo>
                    <a:pt x="341376" y="556260"/>
                  </a:lnTo>
                  <a:lnTo>
                    <a:pt x="0" y="556260"/>
                  </a:lnTo>
                  <a:lnTo>
                    <a:pt x="0" y="594360"/>
                  </a:lnTo>
                  <a:lnTo>
                    <a:pt x="341376" y="594360"/>
                  </a:lnTo>
                  <a:lnTo>
                    <a:pt x="341376" y="862584"/>
                  </a:lnTo>
                  <a:lnTo>
                    <a:pt x="379476" y="862584"/>
                  </a:lnTo>
                  <a:lnTo>
                    <a:pt x="379476" y="594360"/>
                  </a:lnTo>
                  <a:lnTo>
                    <a:pt x="8279892" y="594360"/>
                  </a:lnTo>
                  <a:lnTo>
                    <a:pt x="8279892" y="55626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96240" y="691895"/>
              <a:ext cx="8280400" cy="862965"/>
            </a:xfrm>
            <a:custGeom>
              <a:avLst/>
              <a:gdLst/>
              <a:ahLst/>
              <a:cxnLst/>
              <a:rect l="l" t="t" r="r" b="b"/>
              <a:pathLst>
                <a:path w="8280400" h="862965">
                  <a:moveTo>
                    <a:pt x="8279892" y="556260"/>
                  </a:moveTo>
                  <a:lnTo>
                    <a:pt x="379476" y="556260"/>
                  </a:lnTo>
                  <a:lnTo>
                    <a:pt x="379476" y="0"/>
                  </a:lnTo>
                  <a:lnTo>
                    <a:pt x="341376" y="0"/>
                  </a:lnTo>
                  <a:lnTo>
                    <a:pt x="341376" y="556260"/>
                  </a:lnTo>
                  <a:lnTo>
                    <a:pt x="0" y="556260"/>
                  </a:lnTo>
                  <a:lnTo>
                    <a:pt x="0" y="594360"/>
                  </a:lnTo>
                  <a:lnTo>
                    <a:pt x="341376" y="594360"/>
                  </a:lnTo>
                  <a:lnTo>
                    <a:pt x="341376" y="862584"/>
                  </a:lnTo>
                  <a:lnTo>
                    <a:pt x="379476" y="862584"/>
                  </a:lnTo>
                  <a:lnTo>
                    <a:pt x="379476" y="594360"/>
                  </a:lnTo>
                  <a:lnTo>
                    <a:pt x="8279892" y="594360"/>
                  </a:lnTo>
                  <a:lnTo>
                    <a:pt x="8279892" y="556260"/>
                  </a:lnTo>
                  <a:close/>
                </a:path>
              </a:pathLst>
            </a:custGeom>
            <a:solidFill>
              <a:srgbClr val="D600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006855" y="1640903"/>
            <a:ext cx="7527925" cy="404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 marR="5080" algn="just">
              <a:lnSpc>
                <a:spcPct val="100000"/>
              </a:lnSpc>
              <a:spcBef>
                <a:spcPts val="100"/>
              </a:spcBef>
            </a:pPr>
            <a:r>
              <a:rPr sz="2400" u="heavy" spc="80" dirty="0">
                <a:solidFill>
                  <a:srgbClr val="3333FF"/>
                </a:solidFill>
                <a:uFill>
                  <a:solidFill>
                    <a:srgbClr val="3333FF"/>
                  </a:solidFill>
                </a:uFill>
                <a:latin typeface="Times New Roman"/>
                <a:cs typeface="Times New Roman"/>
              </a:rPr>
              <a:t>Definition</a:t>
            </a:r>
            <a:r>
              <a:rPr sz="2400" spc="8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A </a:t>
            </a:r>
            <a:r>
              <a:rPr sz="2400" spc="85" dirty="0">
                <a:latin typeface="Times New Roman"/>
                <a:cs typeface="Times New Roman"/>
              </a:rPr>
              <a:t>tautology </a:t>
            </a:r>
            <a:r>
              <a:rPr sz="2400" spc="20" dirty="0">
                <a:latin typeface="Times New Roman"/>
                <a:cs typeface="Times New Roman"/>
              </a:rPr>
              <a:t>is </a:t>
            </a:r>
            <a:r>
              <a:rPr sz="2400" spc="85" dirty="0">
                <a:latin typeface="Times New Roman"/>
                <a:cs typeface="Times New Roman"/>
              </a:rPr>
              <a:t>a </a:t>
            </a:r>
            <a:r>
              <a:rPr sz="2400" spc="95" dirty="0">
                <a:latin typeface="Times New Roman"/>
                <a:cs typeface="Times New Roman"/>
              </a:rPr>
              <a:t>proposition </a:t>
            </a:r>
            <a:r>
              <a:rPr sz="2400" spc="85" dirty="0">
                <a:latin typeface="Times New Roman"/>
                <a:cs typeface="Times New Roman"/>
              </a:rPr>
              <a:t>form </a:t>
            </a:r>
            <a:r>
              <a:rPr sz="2400" spc="155" dirty="0">
                <a:latin typeface="Times New Roman"/>
                <a:cs typeface="Times New Roman"/>
              </a:rPr>
              <a:t>that </a:t>
            </a:r>
            <a:r>
              <a:rPr sz="2400" spc="20" dirty="0">
                <a:latin typeface="Times New Roman"/>
                <a:cs typeface="Times New Roman"/>
              </a:rPr>
              <a:t>is  </a:t>
            </a:r>
            <a:r>
              <a:rPr sz="2400" spc="5" dirty="0">
                <a:latin typeface="Times New Roman"/>
                <a:cs typeface="Times New Roman"/>
              </a:rPr>
              <a:t>always </a:t>
            </a:r>
            <a:r>
              <a:rPr sz="2400" spc="140" dirty="0">
                <a:latin typeface="Times New Roman"/>
                <a:cs typeface="Times New Roman"/>
              </a:rPr>
              <a:t>true </a:t>
            </a:r>
            <a:r>
              <a:rPr sz="2400" spc="65" dirty="0">
                <a:latin typeface="Times New Roman"/>
                <a:cs typeface="Times New Roman"/>
              </a:rPr>
              <a:t>regardless </a:t>
            </a:r>
            <a:r>
              <a:rPr sz="2400" spc="20" dirty="0">
                <a:latin typeface="Times New Roman"/>
                <a:cs typeface="Times New Roman"/>
              </a:rPr>
              <a:t>of </a:t>
            </a:r>
            <a:r>
              <a:rPr sz="2400" spc="145" dirty="0">
                <a:latin typeface="Times New Roman"/>
                <a:cs typeface="Times New Roman"/>
              </a:rPr>
              <a:t>the </a:t>
            </a:r>
            <a:r>
              <a:rPr sz="2400" spc="165" dirty="0">
                <a:latin typeface="Times New Roman"/>
                <a:cs typeface="Times New Roman"/>
              </a:rPr>
              <a:t>truth </a:t>
            </a:r>
            <a:r>
              <a:rPr sz="2400" spc="45" dirty="0">
                <a:latin typeface="Times New Roman"/>
                <a:cs typeface="Times New Roman"/>
              </a:rPr>
              <a:t>values </a:t>
            </a:r>
            <a:r>
              <a:rPr sz="2400" spc="20" dirty="0">
                <a:latin typeface="Times New Roman"/>
                <a:cs typeface="Times New Roman"/>
              </a:rPr>
              <a:t>of </a:t>
            </a:r>
            <a:r>
              <a:rPr sz="2400" spc="145" dirty="0">
                <a:latin typeface="Times New Roman"/>
                <a:cs typeface="Times New Roman"/>
              </a:rPr>
              <a:t>the  </a:t>
            </a:r>
            <a:r>
              <a:rPr sz="2400" spc="70" dirty="0">
                <a:latin typeface="Times New Roman"/>
                <a:cs typeface="Times New Roman"/>
              </a:rPr>
              <a:t>individual </a:t>
            </a:r>
            <a:r>
              <a:rPr sz="2400" spc="90" dirty="0">
                <a:latin typeface="Times New Roman"/>
                <a:cs typeface="Times New Roman"/>
              </a:rPr>
              <a:t>propositions </a:t>
            </a:r>
            <a:r>
              <a:rPr sz="2400" spc="114" dirty="0">
                <a:latin typeface="Times New Roman"/>
                <a:cs typeface="Times New Roman"/>
              </a:rPr>
              <a:t>substituted </a:t>
            </a:r>
            <a:r>
              <a:rPr sz="2400" spc="45" dirty="0">
                <a:latin typeface="Times New Roman"/>
                <a:cs typeface="Times New Roman"/>
              </a:rPr>
              <a:t>for </a:t>
            </a:r>
            <a:r>
              <a:rPr sz="2400" spc="75" dirty="0">
                <a:latin typeface="Times New Roman"/>
                <a:cs typeface="Times New Roman"/>
              </a:rPr>
              <a:t>its </a:t>
            </a:r>
            <a:r>
              <a:rPr sz="2400" spc="95" dirty="0">
                <a:latin typeface="Times New Roman"/>
                <a:cs typeface="Times New Roman"/>
              </a:rPr>
              <a:t>proposition  </a:t>
            </a:r>
            <a:r>
              <a:rPr sz="2400" spc="45" dirty="0">
                <a:latin typeface="Times New Roman"/>
                <a:cs typeface="Times New Roman"/>
              </a:rPr>
              <a:t>variables. </a:t>
            </a:r>
            <a:r>
              <a:rPr sz="2400" spc="-114" dirty="0">
                <a:latin typeface="Times New Roman"/>
                <a:cs typeface="Times New Roman"/>
              </a:rPr>
              <a:t>A </a:t>
            </a:r>
            <a:r>
              <a:rPr sz="2400" spc="95" dirty="0">
                <a:latin typeface="Times New Roman"/>
                <a:cs typeface="Times New Roman"/>
              </a:rPr>
              <a:t>proposition </a:t>
            </a:r>
            <a:r>
              <a:rPr sz="2400" spc="80" dirty="0">
                <a:latin typeface="Times New Roman"/>
                <a:cs typeface="Times New Roman"/>
              </a:rPr>
              <a:t>whose </a:t>
            </a:r>
            <a:r>
              <a:rPr sz="2400" spc="85" dirty="0">
                <a:latin typeface="Times New Roman"/>
                <a:cs typeface="Times New Roman"/>
              </a:rPr>
              <a:t>form </a:t>
            </a:r>
            <a:r>
              <a:rPr sz="2400" spc="20" dirty="0">
                <a:latin typeface="Times New Roman"/>
                <a:cs typeface="Times New Roman"/>
              </a:rPr>
              <a:t>is </a:t>
            </a:r>
            <a:r>
              <a:rPr sz="2400" spc="85" dirty="0">
                <a:latin typeface="Times New Roman"/>
                <a:cs typeface="Times New Roman"/>
              </a:rPr>
              <a:t>a tautology </a:t>
            </a:r>
            <a:r>
              <a:rPr sz="2400" spc="20" dirty="0">
                <a:latin typeface="Times New Roman"/>
                <a:cs typeface="Times New Roman"/>
              </a:rPr>
              <a:t>is  </a:t>
            </a:r>
            <a:r>
              <a:rPr sz="2400" spc="60" dirty="0">
                <a:latin typeface="Times New Roman"/>
                <a:cs typeface="Times New Roman"/>
              </a:rPr>
              <a:t>called </a:t>
            </a:r>
            <a:r>
              <a:rPr sz="2400" spc="85" dirty="0">
                <a:latin typeface="Times New Roman"/>
                <a:cs typeface="Times New Roman"/>
              </a:rPr>
              <a:t>a </a:t>
            </a:r>
            <a:r>
              <a:rPr sz="2400" spc="75" dirty="0">
                <a:solidFill>
                  <a:srgbClr val="33CC33"/>
                </a:solidFill>
                <a:latin typeface="Times New Roman"/>
                <a:cs typeface="Times New Roman"/>
              </a:rPr>
              <a:t>tautological</a:t>
            </a:r>
            <a:r>
              <a:rPr sz="2400" spc="-330" dirty="0">
                <a:solidFill>
                  <a:srgbClr val="33CC33"/>
                </a:solidFill>
                <a:latin typeface="Times New Roman"/>
                <a:cs typeface="Times New Roman"/>
              </a:rPr>
              <a:t> </a:t>
            </a:r>
            <a:r>
              <a:rPr sz="2400" spc="90" dirty="0">
                <a:solidFill>
                  <a:srgbClr val="33CC33"/>
                </a:solidFill>
                <a:latin typeface="Times New Roman"/>
                <a:cs typeface="Times New Roman"/>
              </a:rPr>
              <a:t>proposition</a:t>
            </a:r>
            <a:r>
              <a:rPr sz="2400" spc="9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7620" algn="just">
              <a:lnSpc>
                <a:spcPct val="100000"/>
              </a:lnSpc>
            </a:pPr>
            <a:r>
              <a:rPr sz="2400" u="heavy" spc="80" dirty="0">
                <a:solidFill>
                  <a:srgbClr val="3333FF"/>
                </a:solidFill>
                <a:uFill>
                  <a:solidFill>
                    <a:srgbClr val="3333FF"/>
                  </a:solidFill>
                </a:uFill>
                <a:latin typeface="Times New Roman"/>
                <a:cs typeface="Times New Roman"/>
              </a:rPr>
              <a:t>Definition</a:t>
            </a:r>
            <a:r>
              <a:rPr sz="2400" spc="8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A </a:t>
            </a:r>
            <a:r>
              <a:rPr sz="2400" spc="100" dirty="0">
                <a:latin typeface="Times New Roman"/>
                <a:cs typeface="Times New Roman"/>
              </a:rPr>
              <a:t>contradiction </a:t>
            </a:r>
            <a:r>
              <a:rPr sz="2400" spc="20" dirty="0">
                <a:latin typeface="Times New Roman"/>
                <a:cs typeface="Times New Roman"/>
              </a:rPr>
              <a:t>is </a:t>
            </a:r>
            <a:r>
              <a:rPr sz="2400" spc="85" dirty="0">
                <a:latin typeface="Times New Roman"/>
                <a:cs typeface="Times New Roman"/>
              </a:rPr>
              <a:t>a </a:t>
            </a:r>
            <a:r>
              <a:rPr sz="2400" spc="95" dirty="0">
                <a:latin typeface="Times New Roman"/>
                <a:cs typeface="Times New Roman"/>
              </a:rPr>
              <a:t>proposition </a:t>
            </a:r>
            <a:r>
              <a:rPr sz="2400" spc="85" dirty="0">
                <a:latin typeface="Times New Roman"/>
                <a:cs typeface="Times New Roman"/>
              </a:rPr>
              <a:t>form </a:t>
            </a:r>
            <a:r>
              <a:rPr sz="2400" spc="155" dirty="0">
                <a:latin typeface="Times New Roman"/>
                <a:cs typeface="Times New Roman"/>
              </a:rPr>
              <a:t>that </a:t>
            </a:r>
            <a:r>
              <a:rPr sz="2400" spc="20" dirty="0">
                <a:latin typeface="Times New Roman"/>
                <a:cs typeface="Times New Roman"/>
              </a:rPr>
              <a:t>is  </a:t>
            </a:r>
            <a:r>
              <a:rPr sz="2400" spc="5" dirty="0">
                <a:latin typeface="Times New Roman"/>
                <a:cs typeface="Times New Roman"/>
              </a:rPr>
              <a:t>always </a:t>
            </a:r>
            <a:r>
              <a:rPr sz="2400" spc="30" dirty="0">
                <a:latin typeface="Times New Roman"/>
                <a:cs typeface="Times New Roman"/>
              </a:rPr>
              <a:t>false </a:t>
            </a:r>
            <a:r>
              <a:rPr sz="2400" spc="65" dirty="0">
                <a:latin typeface="Times New Roman"/>
                <a:cs typeface="Times New Roman"/>
              </a:rPr>
              <a:t>regardless </a:t>
            </a:r>
            <a:r>
              <a:rPr sz="2400" spc="20" dirty="0">
                <a:latin typeface="Times New Roman"/>
                <a:cs typeface="Times New Roman"/>
              </a:rPr>
              <a:t>of </a:t>
            </a:r>
            <a:r>
              <a:rPr sz="2400" spc="145" dirty="0">
                <a:latin typeface="Times New Roman"/>
                <a:cs typeface="Times New Roman"/>
              </a:rPr>
              <a:t>the </a:t>
            </a:r>
            <a:r>
              <a:rPr sz="2400" spc="165" dirty="0">
                <a:latin typeface="Times New Roman"/>
                <a:cs typeface="Times New Roman"/>
              </a:rPr>
              <a:t>truth </a:t>
            </a:r>
            <a:r>
              <a:rPr sz="2400" spc="50" dirty="0">
                <a:latin typeface="Times New Roman"/>
                <a:cs typeface="Times New Roman"/>
              </a:rPr>
              <a:t>values </a:t>
            </a:r>
            <a:r>
              <a:rPr sz="2400" spc="20" dirty="0">
                <a:latin typeface="Times New Roman"/>
                <a:cs typeface="Times New Roman"/>
              </a:rPr>
              <a:t>of </a:t>
            </a:r>
            <a:r>
              <a:rPr sz="2400" spc="140" dirty="0">
                <a:latin typeface="Times New Roman"/>
                <a:cs typeface="Times New Roman"/>
              </a:rPr>
              <a:t>the  </a:t>
            </a:r>
            <a:r>
              <a:rPr sz="2400" spc="70" dirty="0">
                <a:latin typeface="Times New Roman"/>
                <a:cs typeface="Times New Roman"/>
              </a:rPr>
              <a:t>individual </a:t>
            </a:r>
            <a:r>
              <a:rPr sz="2400" spc="90" dirty="0">
                <a:latin typeface="Times New Roman"/>
                <a:cs typeface="Times New Roman"/>
              </a:rPr>
              <a:t>propositions </a:t>
            </a:r>
            <a:r>
              <a:rPr sz="2400" spc="114" dirty="0">
                <a:latin typeface="Times New Roman"/>
                <a:cs typeface="Times New Roman"/>
              </a:rPr>
              <a:t>substituted </a:t>
            </a:r>
            <a:r>
              <a:rPr sz="2400" spc="45" dirty="0">
                <a:latin typeface="Times New Roman"/>
                <a:cs typeface="Times New Roman"/>
              </a:rPr>
              <a:t>for </a:t>
            </a:r>
            <a:r>
              <a:rPr sz="2400" spc="75" dirty="0">
                <a:latin typeface="Times New Roman"/>
                <a:cs typeface="Times New Roman"/>
              </a:rPr>
              <a:t>its </a:t>
            </a:r>
            <a:r>
              <a:rPr sz="2400" spc="95" dirty="0">
                <a:latin typeface="Times New Roman"/>
                <a:cs typeface="Times New Roman"/>
              </a:rPr>
              <a:t>proposition  </a:t>
            </a:r>
            <a:r>
              <a:rPr sz="2400" spc="45" dirty="0">
                <a:latin typeface="Times New Roman"/>
                <a:cs typeface="Times New Roman"/>
              </a:rPr>
              <a:t>variables. </a:t>
            </a:r>
            <a:r>
              <a:rPr sz="2400" spc="-114" dirty="0">
                <a:latin typeface="Times New Roman"/>
                <a:cs typeface="Times New Roman"/>
              </a:rPr>
              <a:t>A </a:t>
            </a:r>
            <a:r>
              <a:rPr sz="2400" spc="95" dirty="0">
                <a:latin typeface="Times New Roman"/>
                <a:cs typeface="Times New Roman"/>
              </a:rPr>
              <a:t>proposition </a:t>
            </a:r>
            <a:r>
              <a:rPr sz="2400" spc="80" dirty="0">
                <a:latin typeface="Times New Roman"/>
                <a:cs typeface="Times New Roman"/>
              </a:rPr>
              <a:t>whose </a:t>
            </a:r>
            <a:r>
              <a:rPr sz="2400" spc="90" dirty="0">
                <a:latin typeface="Times New Roman"/>
                <a:cs typeface="Times New Roman"/>
              </a:rPr>
              <a:t>form </a:t>
            </a:r>
            <a:r>
              <a:rPr sz="2400" spc="20" dirty="0">
                <a:latin typeface="Times New Roman"/>
                <a:cs typeface="Times New Roman"/>
              </a:rPr>
              <a:t>is </a:t>
            </a:r>
            <a:r>
              <a:rPr sz="2400" spc="85" dirty="0">
                <a:latin typeface="Times New Roman"/>
                <a:cs typeface="Times New Roman"/>
              </a:rPr>
              <a:t>a </a:t>
            </a:r>
            <a:r>
              <a:rPr sz="2400" spc="100" dirty="0">
                <a:latin typeface="Times New Roman"/>
                <a:cs typeface="Times New Roman"/>
              </a:rPr>
              <a:t>contradiction </a:t>
            </a:r>
            <a:r>
              <a:rPr sz="2400" spc="20" dirty="0">
                <a:latin typeface="Times New Roman"/>
                <a:cs typeface="Times New Roman"/>
              </a:rPr>
              <a:t>is  </a:t>
            </a:r>
            <a:r>
              <a:rPr sz="2400" spc="60" dirty="0">
                <a:latin typeface="Times New Roman"/>
                <a:cs typeface="Times New Roman"/>
              </a:rPr>
              <a:t>called </a:t>
            </a:r>
            <a:r>
              <a:rPr sz="2400" spc="85" dirty="0">
                <a:latin typeface="Times New Roman"/>
                <a:cs typeface="Times New Roman"/>
              </a:rPr>
              <a:t>a </a:t>
            </a:r>
            <a:r>
              <a:rPr sz="2400" spc="90" dirty="0">
                <a:solidFill>
                  <a:srgbClr val="33CC33"/>
                </a:solidFill>
                <a:latin typeface="Times New Roman"/>
                <a:cs typeface="Times New Roman"/>
              </a:rPr>
              <a:t>contradictory</a:t>
            </a:r>
            <a:r>
              <a:rPr sz="2400" spc="-405" dirty="0">
                <a:solidFill>
                  <a:srgbClr val="33CC33"/>
                </a:solidFill>
                <a:latin typeface="Times New Roman"/>
                <a:cs typeface="Times New Roman"/>
              </a:rPr>
              <a:t> </a:t>
            </a:r>
            <a:r>
              <a:rPr sz="2400" spc="90" dirty="0">
                <a:solidFill>
                  <a:srgbClr val="33CC33"/>
                </a:solidFill>
                <a:latin typeface="Times New Roman"/>
                <a:cs typeface="Times New Roman"/>
              </a:rPr>
              <a:t>proposition</a:t>
            </a:r>
            <a:r>
              <a:rPr sz="2400" spc="9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2596" y="714082"/>
            <a:ext cx="153797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70" dirty="0"/>
              <a:t>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65578" y="1497570"/>
            <a:ext cx="7566659" cy="130111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algn="just">
              <a:lnSpc>
                <a:spcPct val="99500"/>
              </a:lnSpc>
              <a:spcBef>
                <a:spcPts val="110"/>
              </a:spcBef>
            </a:pPr>
            <a:r>
              <a:rPr sz="2800" spc="40" dirty="0">
                <a:latin typeface="Times New Roman"/>
                <a:cs typeface="Times New Roman"/>
              </a:rPr>
              <a:t>Show </a:t>
            </a:r>
            <a:r>
              <a:rPr sz="2800" spc="180" dirty="0">
                <a:latin typeface="Times New Roman"/>
                <a:cs typeface="Times New Roman"/>
              </a:rPr>
              <a:t>that </a:t>
            </a:r>
            <a:r>
              <a:rPr sz="2800" spc="170" dirty="0">
                <a:latin typeface="Times New Roman"/>
                <a:cs typeface="Times New Roman"/>
              </a:rPr>
              <a:t>the </a:t>
            </a:r>
            <a:r>
              <a:rPr sz="2800" spc="110" dirty="0">
                <a:latin typeface="Times New Roman"/>
                <a:cs typeface="Times New Roman"/>
              </a:rPr>
              <a:t>proposition </a:t>
            </a:r>
            <a:r>
              <a:rPr sz="2800" spc="95" dirty="0">
                <a:latin typeface="Times New Roman"/>
                <a:cs typeface="Times New Roman"/>
              </a:rPr>
              <a:t>form </a:t>
            </a:r>
            <a:r>
              <a:rPr sz="2800" spc="70" dirty="0">
                <a:solidFill>
                  <a:srgbClr val="00CC00"/>
                </a:solidFill>
                <a:latin typeface="Times New Roman"/>
                <a:cs typeface="Times New Roman"/>
              </a:rPr>
              <a:t>p</a:t>
            </a:r>
            <a:r>
              <a:rPr sz="2800" b="1" spc="70" dirty="0">
                <a:solidFill>
                  <a:srgbClr val="00CC00"/>
                </a:solidFill>
                <a:latin typeface="Symbol"/>
                <a:cs typeface="Symbol"/>
              </a:rPr>
              <a:t></a:t>
            </a:r>
            <a:r>
              <a:rPr sz="2800" spc="70" dirty="0">
                <a:solidFill>
                  <a:srgbClr val="00CC00"/>
                </a:solidFill>
                <a:latin typeface="Times New Roman"/>
                <a:cs typeface="Times New Roman"/>
              </a:rPr>
              <a:t>¬p </a:t>
            </a:r>
            <a:r>
              <a:rPr sz="2800" spc="25" dirty="0">
                <a:latin typeface="Times New Roman"/>
                <a:cs typeface="Times New Roman"/>
              </a:rPr>
              <a:t>is </a:t>
            </a:r>
            <a:r>
              <a:rPr sz="2800" spc="95" dirty="0">
                <a:latin typeface="Times New Roman"/>
                <a:cs typeface="Times New Roman"/>
              </a:rPr>
              <a:t>a  </a:t>
            </a:r>
            <a:r>
              <a:rPr sz="2800" spc="100" dirty="0">
                <a:solidFill>
                  <a:srgbClr val="3333FF"/>
                </a:solidFill>
                <a:latin typeface="Times New Roman"/>
                <a:cs typeface="Times New Roman"/>
              </a:rPr>
              <a:t>tautology </a:t>
            </a:r>
            <a:r>
              <a:rPr sz="2800" spc="170" dirty="0">
                <a:latin typeface="Times New Roman"/>
                <a:cs typeface="Times New Roman"/>
              </a:rPr>
              <a:t>and the </a:t>
            </a:r>
            <a:r>
              <a:rPr sz="2800" spc="110" dirty="0">
                <a:latin typeface="Times New Roman"/>
                <a:cs typeface="Times New Roman"/>
              </a:rPr>
              <a:t>proposition </a:t>
            </a:r>
            <a:r>
              <a:rPr sz="2800" spc="95" dirty="0">
                <a:latin typeface="Times New Roman"/>
                <a:cs typeface="Times New Roman"/>
              </a:rPr>
              <a:t>form </a:t>
            </a:r>
            <a:r>
              <a:rPr sz="2800" spc="70" dirty="0">
                <a:solidFill>
                  <a:srgbClr val="00CC00"/>
                </a:solidFill>
                <a:latin typeface="Times New Roman"/>
                <a:cs typeface="Times New Roman"/>
              </a:rPr>
              <a:t>p</a:t>
            </a:r>
            <a:r>
              <a:rPr sz="2800" b="1" spc="70" dirty="0">
                <a:solidFill>
                  <a:srgbClr val="00CC00"/>
                </a:solidFill>
                <a:latin typeface="Symbol"/>
                <a:cs typeface="Symbol"/>
              </a:rPr>
              <a:t></a:t>
            </a:r>
            <a:r>
              <a:rPr sz="2800" spc="70" dirty="0">
                <a:solidFill>
                  <a:srgbClr val="00CC00"/>
                </a:solidFill>
                <a:latin typeface="Times New Roman"/>
                <a:cs typeface="Times New Roman"/>
              </a:rPr>
              <a:t>¬p </a:t>
            </a:r>
            <a:r>
              <a:rPr sz="2800" spc="30" dirty="0">
                <a:latin typeface="Times New Roman"/>
                <a:cs typeface="Times New Roman"/>
              </a:rPr>
              <a:t>is </a:t>
            </a:r>
            <a:r>
              <a:rPr sz="2800" spc="95" dirty="0">
                <a:latin typeface="Times New Roman"/>
                <a:cs typeface="Times New Roman"/>
              </a:rPr>
              <a:t>a  </a:t>
            </a:r>
            <a:r>
              <a:rPr sz="2800" spc="105" dirty="0">
                <a:solidFill>
                  <a:srgbClr val="3333FF"/>
                </a:solidFill>
                <a:latin typeface="Times New Roman"/>
                <a:cs typeface="Times New Roman"/>
              </a:rPr>
              <a:t>contradiction.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96240" y="691895"/>
            <a:ext cx="8280400" cy="862965"/>
            <a:chOff x="396240" y="691895"/>
            <a:chExt cx="8280400" cy="862965"/>
          </a:xfrm>
        </p:grpSpPr>
        <p:sp>
          <p:nvSpPr>
            <p:cNvPr id="5" name="object 5"/>
            <p:cNvSpPr/>
            <p:nvPr/>
          </p:nvSpPr>
          <p:spPr>
            <a:xfrm>
              <a:off x="396240" y="691895"/>
              <a:ext cx="8280400" cy="862965"/>
            </a:xfrm>
            <a:custGeom>
              <a:avLst/>
              <a:gdLst/>
              <a:ahLst/>
              <a:cxnLst/>
              <a:rect l="l" t="t" r="r" b="b"/>
              <a:pathLst>
                <a:path w="8280400" h="862965">
                  <a:moveTo>
                    <a:pt x="8279892" y="556260"/>
                  </a:moveTo>
                  <a:lnTo>
                    <a:pt x="8065008" y="556260"/>
                  </a:lnTo>
                  <a:lnTo>
                    <a:pt x="379476" y="556260"/>
                  </a:lnTo>
                  <a:lnTo>
                    <a:pt x="379476" y="0"/>
                  </a:lnTo>
                  <a:lnTo>
                    <a:pt x="341376" y="0"/>
                  </a:lnTo>
                  <a:lnTo>
                    <a:pt x="341376" y="556260"/>
                  </a:lnTo>
                  <a:lnTo>
                    <a:pt x="0" y="556260"/>
                  </a:lnTo>
                  <a:lnTo>
                    <a:pt x="0" y="594360"/>
                  </a:lnTo>
                  <a:lnTo>
                    <a:pt x="341376" y="594360"/>
                  </a:lnTo>
                  <a:lnTo>
                    <a:pt x="341376" y="862584"/>
                  </a:lnTo>
                  <a:lnTo>
                    <a:pt x="379476" y="862584"/>
                  </a:lnTo>
                  <a:lnTo>
                    <a:pt x="379476" y="594360"/>
                  </a:lnTo>
                  <a:lnTo>
                    <a:pt x="8065008" y="594360"/>
                  </a:lnTo>
                  <a:lnTo>
                    <a:pt x="8279892" y="594360"/>
                  </a:lnTo>
                  <a:lnTo>
                    <a:pt x="8279892" y="55626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96240" y="691895"/>
              <a:ext cx="8280400" cy="862965"/>
            </a:xfrm>
            <a:custGeom>
              <a:avLst/>
              <a:gdLst/>
              <a:ahLst/>
              <a:cxnLst/>
              <a:rect l="l" t="t" r="r" b="b"/>
              <a:pathLst>
                <a:path w="8280400" h="862965">
                  <a:moveTo>
                    <a:pt x="8279892" y="556260"/>
                  </a:moveTo>
                  <a:lnTo>
                    <a:pt x="379476" y="556260"/>
                  </a:lnTo>
                  <a:lnTo>
                    <a:pt x="379476" y="0"/>
                  </a:lnTo>
                  <a:lnTo>
                    <a:pt x="341376" y="0"/>
                  </a:lnTo>
                  <a:lnTo>
                    <a:pt x="341376" y="556260"/>
                  </a:lnTo>
                  <a:lnTo>
                    <a:pt x="0" y="556260"/>
                  </a:lnTo>
                  <a:lnTo>
                    <a:pt x="0" y="594360"/>
                  </a:lnTo>
                  <a:lnTo>
                    <a:pt x="341376" y="594360"/>
                  </a:lnTo>
                  <a:lnTo>
                    <a:pt x="341376" y="862584"/>
                  </a:lnTo>
                  <a:lnTo>
                    <a:pt x="379476" y="862584"/>
                  </a:lnTo>
                  <a:lnTo>
                    <a:pt x="379476" y="594360"/>
                  </a:lnTo>
                  <a:lnTo>
                    <a:pt x="8279892" y="594360"/>
                  </a:lnTo>
                  <a:lnTo>
                    <a:pt x="8279892" y="556260"/>
                  </a:lnTo>
                  <a:close/>
                </a:path>
              </a:pathLst>
            </a:custGeom>
            <a:solidFill>
              <a:srgbClr val="D600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965578" y="4906809"/>
            <a:ext cx="7560309" cy="88328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>
              <a:lnSpc>
                <a:spcPct val="101099"/>
              </a:lnSpc>
              <a:spcBef>
                <a:spcPts val="60"/>
              </a:spcBef>
            </a:pPr>
            <a:r>
              <a:rPr sz="2800" spc="10" dirty="0">
                <a:solidFill>
                  <a:srgbClr val="33CC33"/>
                </a:solidFill>
                <a:latin typeface="Times New Roman"/>
                <a:cs typeface="Times New Roman"/>
              </a:rPr>
              <a:t>Exercise: </a:t>
            </a:r>
            <a:r>
              <a:rPr sz="2800" spc="-25" dirty="0">
                <a:latin typeface="Times New Roman"/>
                <a:cs typeface="Times New Roman"/>
              </a:rPr>
              <a:t>If </a:t>
            </a:r>
            <a:r>
              <a:rPr sz="2800" i="1" spc="35" dirty="0">
                <a:solidFill>
                  <a:srgbClr val="3333FF"/>
                </a:solidFill>
                <a:latin typeface="Georgia"/>
                <a:cs typeface="Georgia"/>
              </a:rPr>
              <a:t>t </a:t>
            </a:r>
            <a:r>
              <a:rPr sz="2800" spc="30" dirty="0">
                <a:latin typeface="Times New Roman"/>
                <a:cs typeface="Times New Roman"/>
              </a:rPr>
              <a:t>is </a:t>
            </a:r>
            <a:r>
              <a:rPr sz="2800" spc="95" dirty="0">
                <a:latin typeface="Times New Roman"/>
                <a:cs typeface="Times New Roman"/>
              </a:rPr>
              <a:t>a </a:t>
            </a:r>
            <a:r>
              <a:rPr sz="2800" spc="105" dirty="0">
                <a:latin typeface="Times New Roman"/>
                <a:cs typeface="Times New Roman"/>
              </a:rPr>
              <a:t>tautology </a:t>
            </a:r>
            <a:r>
              <a:rPr sz="2800" spc="170" dirty="0">
                <a:latin typeface="Times New Roman"/>
                <a:cs typeface="Times New Roman"/>
              </a:rPr>
              <a:t>and </a:t>
            </a:r>
            <a:r>
              <a:rPr sz="2800" i="1" spc="5" dirty="0">
                <a:solidFill>
                  <a:srgbClr val="3333FF"/>
                </a:solidFill>
                <a:latin typeface="Georgia"/>
                <a:cs typeface="Georgia"/>
              </a:rPr>
              <a:t>c </a:t>
            </a:r>
            <a:r>
              <a:rPr sz="2800" spc="30" dirty="0">
                <a:latin typeface="Times New Roman"/>
                <a:cs typeface="Times New Roman"/>
              </a:rPr>
              <a:t>is</a:t>
            </a:r>
            <a:r>
              <a:rPr sz="2800" spc="-370" dirty="0">
                <a:latin typeface="Times New Roman"/>
                <a:cs typeface="Times New Roman"/>
              </a:rPr>
              <a:t> </a:t>
            </a:r>
            <a:r>
              <a:rPr sz="2800" spc="105" dirty="0">
                <a:latin typeface="Times New Roman"/>
                <a:cs typeface="Times New Roman"/>
              </a:rPr>
              <a:t>contradiction,  </a:t>
            </a:r>
            <a:r>
              <a:rPr sz="2800" spc="80" dirty="0">
                <a:latin typeface="Times New Roman"/>
                <a:cs typeface="Times New Roman"/>
              </a:rPr>
              <a:t>show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180" dirty="0">
                <a:latin typeface="Times New Roman"/>
                <a:cs typeface="Times New Roman"/>
              </a:rPr>
              <a:t>that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105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800" b="1" spc="105" dirty="0">
                <a:solidFill>
                  <a:srgbClr val="3333FF"/>
                </a:solidFill>
                <a:latin typeface="Symbol"/>
                <a:cs typeface="Symbol"/>
              </a:rPr>
              <a:t></a:t>
            </a:r>
            <a:r>
              <a:rPr sz="2800" spc="105" dirty="0">
                <a:solidFill>
                  <a:srgbClr val="3333FF"/>
                </a:solidFill>
                <a:latin typeface="Times New Roman"/>
                <a:cs typeface="Times New Roman"/>
              </a:rPr>
              <a:t>t≡p</a:t>
            </a:r>
            <a:r>
              <a:rPr sz="2800" spc="-15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170" dirty="0">
                <a:latin typeface="Times New Roman"/>
                <a:cs typeface="Times New Roman"/>
              </a:rPr>
              <a:t>and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3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800" b="1" spc="30" dirty="0">
                <a:solidFill>
                  <a:srgbClr val="3333FF"/>
                </a:solidFill>
                <a:latin typeface="Symbol"/>
                <a:cs typeface="Symbol"/>
              </a:rPr>
              <a:t></a:t>
            </a:r>
            <a:r>
              <a:rPr sz="2800" spc="30" dirty="0">
                <a:solidFill>
                  <a:srgbClr val="3333FF"/>
                </a:solidFill>
                <a:latin typeface="Times New Roman"/>
                <a:cs typeface="Times New Roman"/>
              </a:rPr>
              <a:t>c≡c</a:t>
            </a:r>
            <a:r>
              <a:rPr sz="2800" spc="30" dirty="0">
                <a:latin typeface="Times New Roman"/>
                <a:cs typeface="Times New Roman"/>
              </a:rPr>
              <a:t>?</a:t>
            </a:r>
            <a:endParaRPr sz="2800">
              <a:latin typeface="Times New Roman"/>
              <a:cs typeface="Times New Roman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543811" y="3134867"/>
          <a:ext cx="6336664" cy="14401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49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3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3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9298">
                <a:tc>
                  <a:txBody>
                    <a:bodyPr/>
                    <a:lstStyle/>
                    <a:p>
                      <a:pPr marL="6978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400" b="1" dirty="0">
                          <a:solidFill>
                            <a:srgbClr val="3333FF"/>
                          </a:solidFill>
                          <a:latin typeface="Arial"/>
                          <a:cs typeface="Arial"/>
                        </a:rPr>
                        <a:t>p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400" b="1" dirty="0">
                          <a:solidFill>
                            <a:srgbClr val="3333FF"/>
                          </a:solidFill>
                          <a:latin typeface="Arial"/>
                          <a:cs typeface="Arial"/>
                        </a:rPr>
                        <a:t>¬p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400" b="1" dirty="0">
                          <a:solidFill>
                            <a:srgbClr val="3333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2400" b="1" spc="-45" dirty="0">
                          <a:solidFill>
                            <a:srgbClr val="3333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dirty="0">
                          <a:solidFill>
                            <a:srgbClr val="3333FF"/>
                          </a:solidFill>
                          <a:latin typeface="Symbol"/>
                          <a:cs typeface="Symbol"/>
                        </a:rPr>
                        <a:t></a:t>
                      </a:r>
                      <a:r>
                        <a:rPr sz="2400" dirty="0">
                          <a:solidFill>
                            <a:srgbClr val="3333FF"/>
                          </a:solidFill>
                          <a:latin typeface="Arial"/>
                          <a:cs typeface="Arial"/>
                        </a:rPr>
                        <a:t>¬</a:t>
                      </a:r>
                      <a:r>
                        <a:rPr sz="2400" b="1" dirty="0">
                          <a:solidFill>
                            <a:srgbClr val="3333FF"/>
                          </a:solidFill>
                          <a:latin typeface="Arial"/>
                          <a:cs typeface="Arial"/>
                        </a:rPr>
                        <a:t>p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400" b="1" dirty="0">
                          <a:solidFill>
                            <a:srgbClr val="3333FF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2400" b="1" spc="-45" dirty="0">
                          <a:solidFill>
                            <a:srgbClr val="3333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3333FF"/>
                          </a:solidFill>
                          <a:latin typeface="Symbol"/>
                          <a:cs typeface="Symbol"/>
                        </a:rPr>
                        <a:t></a:t>
                      </a:r>
                      <a:r>
                        <a:rPr sz="2400" b="1" spc="-5" dirty="0">
                          <a:solidFill>
                            <a:srgbClr val="3333FF"/>
                          </a:solidFill>
                          <a:latin typeface="Arial"/>
                          <a:cs typeface="Arial"/>
                        </a:rPr>
                        <a:t>¬p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0821">
                <a:tc>
                  <a:txBody>
                    <a:bodyPr/>
                    <a:lstStyle/>
                    <a:p>
                      <a:pPr marL="697865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b="1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b="1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059">
                <a:tc>
                  <a:txBody>
                    <a:bodyPr/>
                    <a:lstStyle/>
                    <a:p>
                      <a:pPr marL="69786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4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400" b="1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400" b="1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24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6240" y="691895"/>
            <a:ext cx="8280400" cy="862965"/>
          </a:xfrm>
          <a:custGeom>
            <a:avLst/>
            <a:gdLst/>
            <a:ahLst/>
            <a:cxnLst/>
            <a:rect l="l" t="t" r="r" b="b"/>
            <a:pathLst>
              <a:path w="8280400" h="862965">
                <a:moveTo>
                  <a:pt x="8279892" y="556260"/>
                </a:moveTo>
                <a:lnTo>
                  <a:pt x="379476" y="556260"/>
                </a:lnTo>
                <a:lnTo>
                  <a:pt x="379476" y="0"/>
                </a:lnTo>
                <a:lnTo>
                  <a:pt x="341376" y="0"/>
                </a:lnTo>
                <a:lnTo>
                  <a:pt x="341376" y="556260"/>
                </a:lnTo>
                <a:lnTo>
                  <a:pt x="0" y="556260"/>
                </a:lnTo>
                <a:lnTo>
                  <a:pt x="0" y="594360"/>
                </a:lnTo>
                <a:lnTo>
                  <a:pt x="341376" y="594360"/>
                </a:lnTo>
                <a:lnTo>
                  <a:pt x="341376" y="862584"/>
                </a:lnTo>
                <a:lnTo>
                  <a:pt x="379476" y="862584"/>
                </a:lnTo>
                <a:lnTo>
                  <a:pt x="379476" y="594360"/>
                </a:lnTo>
                <a:lnTo>
                  <a:pt x="8279892" y="594360"/>
                </a:lnTo>
                <a:lnTo>
                  <a:pt x="8279892" y="55626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50242" y="648563"/>
            <a:ext cx="24066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Laws </a:t>
            </a:r>
            <a:r>
              <a:rPr spc="25" dirty="0"/>
              <a:t>of</a:t>
            </a:r>
            <a:r>
              <a:rPr spc="-155" dirty="0"/>
              <a:t> </a:t>
            </a:r>
            <a:r>
              <a:rPr spc="15" dirty="0"/>
              <a:t>Logic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06855" y="1509143"/>
            <a:ext cx="6435090" cy="4033520"/>
          </a:xfrm>
          <a:prstGeom prst="rect">
            <a:avLst/>
          </a:prstGeom>
        </p:spPr>
        <p:txBody>
          <a:bodyPr vert="horz" wrap="square" lIns="0" tIns="118110" rIns="0" bIns="0" rtlCol="0">
            <a:spAutoFit/>
          </a:bodyPr>
          <a:lstStyle/>
          <a:p>
            <a:pPr marL="471170" indent="-457834">
              <a:lnSpc>
                <a:spcPct val="100000"/>
              </a:lnSpc>
              <a:spcBef>
                <a:spcPts val="930"/>
              </a:spcBef>
              <a:buAutoNum type="arabicPeriod"/>
              <a:tabLst>
                <a:tab pos="471170" algn="l"/>
                <a:tab pos="471805" algn="l"/>
              </a:tabLst>
            </a:pPr>
            <a:r>
              <a:rPr sz="2400" spc="90" dirty="0">
                <a:solidFill>
                  <a:srgbClr val="33CC33"/>
                </a:solidFill>
                <a:latin typeface="Times New Roman"/>
                <a:cs typeface="Times New Roman"/>
              </a:rPr>
              <a:t>Commutative</a:t>
            </a:r>
            <a:r>
              <a:rPr sz="2400" spc="-100" dirty="0">
                <a:solidFill>
                  <a:srgbClr val="33CC33"/>
                </a:solidFill>
                <a:latin typeface="Times New Roman"/>
                <a:cs typeface="Times New Roman"/>
              </a:rPr>
              <a:t> </a:t>
            </a:r>
            <a:r>
              <a:rPr sz="2400" spc="25" dirty="0">
                <a:solidFill>
                  <a:srgbClr val="33CC33"/>
                </a:solidFill>
                <a:latin typeface="Times New Roman"/>
                <a:cs typeface="Times New Roman"/>
              </a:rPr>
              <a:t>laws</a:t>
            </a:r>
            <a:endParaRPr sz="2400">
              <a:latin typeface="Times New Roman"/>
              <a:cs typeface="Times New Roman"/>
            </a:endParaRPr>
          </a:p>
          <a:p>
            <a:pPr marL="471170">
              <a:lnSpc>
                <a:spcPct val="100000"/>
              </a:lnSpc>
              <a:spcBef>
                <a:spcPts val="969"/>
              </a:spcBef>
              <a:tabLst>
                <a:tab pos="1531620" algn="l"/>
                <a:tab pos="2311400" algn="l"/>
                <a:tab pos="2662555" algn="l"/>
              </a:tabLst>
            </a:pPr>
            <a:r>
              <a:rPr sz="2800" spc="9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800" b="1" spc="90" dirty="0">
                <a:solidFill>
                  <a:srgbClr val="3333FF"/>
                </a:solidFill>
                <a:latin typeface="Symbol"/>
                <a:cs typeface="Symbol"/>
              </a:rPr>
              <a:t></a:t>
            </a:r>
            <a:r>
              <a:rPr sz="2800" spc="90" dirty="0">
                <a:solidFill>
                  <a:srgbClr val="3333FF"/>
                </a:solidFill>
                <a:latin typeface="Times New Roman"/>
                <a:cs typeface="Times New Roman"/>
              </a:rPr>
              <a:t>q</a:t>
            </a:r>
            <a:r>
              <a:rPr sz="2800" spc="-2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333FF"/>
                </a:solidFill>
                <a:latin typeface="Times New Roman"/>
                <a:cs typeface="Times New Roman"/>
              </a:rPr>
              <a:t>≡	</a:t>
            </a:r>
            <a:r>
              <a:rPr sz="2800" spc="95" dirty="0">
                <a:solidFill>
                  <a:srgbClr val="3333FF"/>
                </a:solidFill>
                <a:latin typeface="Times New Roman"/>
                <a:cs typeface="Times New Roman"/>
              </a:rPr>
              <a:t>q</a:t>
            </a:r>
            <a:r>
              <a:rPr sz="2800" b="1" spc="95" dirty="0">
                <a:solidFill>
                  <a:srgbClr val="3333FF"/>
                </a:solidFill>
                <a:latin typeface="Symbol"/>
                <a:cs typeface="Symbol"/>
              </a:rPr>
              <a:t></a:t>
            </a:r>
            <a:r>
              <a:rPr sz="2800" spc="95" dirty="0">
                <a:solidFill>
                  <a:srgbClr val="3333FF"/>
                </a:solidFill>
                <a:latin typeface="Times New Roman"/>
                <a:cs typeface="Times New Roman"/>
              </a:rPr>
              <a:t>p	</a:t>
            </a:r>
            <a:r>
              <a:rPr sz="2800" spc="-65" dirty="0">
                <a:solidFill>
                  <a:srgbClr val="3333FF"/>
                </a:solidFill>
                <a:latin typeface="Times New Roman"/>
                <a:cs typeface="Times New Roman"/>
              </a:rPr>
              <a:t>;	</a:t>
            </a:r>
            <a:r>
              <a:rPr sz="2800" spc="105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800" b="1" spc="105" dirty="0">
                <a:solidFill>
                  <a:srgbClr val="3333FF"/>
                </a:solidFill>
                <a:latin typeface="Symbol"/>
                <a:cs typeface="Symbol"/>
              </a:rPr>
              <a:t></a:t>
            </a:r>
            <a:r>
              <a:rPr sz="2800" spc="105" dirty="0">
                <a:solidFill>
                  <a:srgbClr val="3333FF"/>
                </a:solidFill>
                <a:latin typeface="Times New Roman"/>
                <a:cs typeface="Times New Roman"/>
              </a:rPr>
              <a:t>q </a:t>
            </a:r>
            <a:r>
              <a:rPr sz="2800" spc="-5" dirty="0">
                <a:solidFill>
                  <a:srgbClr val="3333FF"/>
                </a:solidFill>
                <a:latin typeface="Times New Roman"/>
                <a:cs typeface="Times New Roman"/>
              </a:rPr>
              <a:t>≡</a:t>
            </a:r>
            <a:r>
              <a:rPr sz="2800" spc="-24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105" dirty="0">
                <a:solidFill>
                  <a:srgbClr val="3333FF"/>
                </a:solidFill>
                <a:latin typeface="Times New Roman"/>
                <a:cs typeface="Times New Roman"/>
              </a:rPr>
              <a:t>q</a:t>
            </a:r>
            <a:r>
              <a:rPr sz="2800" b="1" spc="105" dirty="0">
                <a:solidFill>
                  <a:srgbClr val="3333FF"/>
                </a:solidFill>
                <a:latin typeface="Symbol"/>
                <a:cs typeface="Symbol"/>
              </a:rPr>
              <a:t></a:t>
            </a:r>
            <a:r>
              <a:rPr sz="2800" spc="105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900">
              <a:latin typeface="Times New Roman"/>
              <a:cs typeface="Times New Roman"/>
            </a:endParaRPr>
          </a:p>
          <a:p>
            <a:pPr marL="471170" indent="-457834">
              <a:lnSpc>
                <a:spcPct val="100000"/>
              </a:lnSpc>
              <a:buAutoNum type="arabicPeriod" startAt="2"/>
              <a:tabLst>
                <a:tab pos="471170" algn="l"/>
                <a:tab pos="471805" algn="l"/>
              </a:tabLst>
            </a:pPr>
            <a:r>
              <a:rPr sz="2400" spc="30" dirty="0">
                <a:solidFill>
                  <a:srgbClr val="33CC33"/>
                </a:solidFill>
                <a:latin typeface="Times New Roman"/>
                <a:cs typeface="Times New Roman"/>
              </a:rPr>
              <a:t>Associative</a:t>
            </a:r>
            <a:r>
              <a:rPr sz="2400" spc="-90" dirty="0">
                <a:solidFill>
                  <a:srgbClr val="33CC33"/>
                </a:solidFill>
                <a:latin typeface="Times New Roman"/>
                <a:cs typeface="Times New Roman"/>
              </a:rPr>
              <a:t> </a:t>
            </a:r>
            <a:r>
              <a:rPr sz="2400" spc="25" dirty="0">
                <a:solidFill>
                  <a:srgbClr val="33CC33"/>
                </a:solidFill>
                <a:latin typeface="Times New Roman"/>
                <a:cs typeface="Times New Roman"/>
              </a:rPr>
              <a:t>laws</a:t>
            </a:r>
            <a:endParaRPr sz="24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985"/>
              </a:spcBef>
              <a:tabLst>
                <a:tab pos="2209800" algn="l"/>
                <a:tab pos="3620135" algn="l"/>
                <a:tab pos="3844925" algn="l"/>
                <a:tab pos="5367655" algn="l"/>
              </a:tabLst>
            </a:pPr>
            <a:r>
              <a:rPr sz="2400" spc="140" dirty="0">
                <a:solidFill>
                  <a:srgbClr val="3333FF"/>
                </a:solidFill>
                <a:latin typeface="Times New Roman"/>
                <a:cs typeface="Times New Roman"/>
              </a:rPr>
              <a:t>p </a:t>
            </a:r>
            <a:r>
              <a:rPr sz="2400" b="1" spc="-5" dirty="0">
                <a:solidFill>
                  <a:srgbClr val="3333FF"/>
                </a:solidFill>
                <a:latin typeface="Symbol"/>
                <a:cs typeface="Symbol"/>
              </a:rPr>
              <a:t></a:t>
            </a:r>
            <a:r>
              <a:rPr sz="2400" b="1" spc="-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105" dirty="0">
                <a:solidFill>
                  <a:srgbClr val="3333FF"/>
                </a:solidFill>
                <a:latin typeface="Times New Roman"/>
                <a:cs typeface="Times New Roman"/>
              </a:rPr>
              <a:t>(q </a:t>
            </a:r>
            <a:r>
              <a:rPr sz="2400" b="1" spc="-5" dirty="0">
                <a:solidFill>
                  <a:srgbClr val="3333FF"/>
                </a:solidFill>
                <a:latin typeface="Symbol"/>
                <a:cs typeface="Symbol"/>
              </a:rPr>
              <a:t></a:t>
            </a:r>
            <a:r>
              <a:rPr sz="2400" b="1" spc="-36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100" dirty="0">
                <a:solidFill>
                  <a:srgbClr val="3333FF"/>
                </a:solidFill>
                <a:latin typeface="Times New Roman"/>
                <a:cs typeface="Times New Roman"/>
              </a:rPr>
              <a:t>r)</a:t>
            </a:r>
            <a:r>
              <a:rPr sz="2400" spc="1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3333FF"/>
                </a:solidFill>
                <a:latin typeface="Times New Roman"/>
                <a:cs typeface="Times New Roman"/>
              </a:rPr>
              <a:t>≡	</a:t>
            </a:r>
            <a:r>
              <a:rPr sz="2400" spc="110" dirty="0">
                <a:solidFill>
                  <a:srgbClr val="3333FF"/>
                </a:solidFill>
                <a:latin typeface="Times New Roman"/>
                <a:cs typeface="Times New Roman"/>
              </a:rPr>
              <a:t>(p </a:t>
            </a:r>
            <a:r>
              <a:rPr sz="2400" b="1" spc="65" dirty="0">
                <a:solidFill>
                  <a:srgbClr val="3333FF"/>
                </a:solidFill>
                <a:latin typeface="Symbol"/>
                <a:cs typeface="Symbol"/>
              </a:rPr>
              <a:t></a:t>
            </a:r>
            <a:r>
              <a:rPr sz="2400" spc="65" dirty="0">
                <a:solidFill>
                  <a:srgbClr val="3333FF"/>
                </a:solidFill>
                <a:latin typeface="Times New Roman"/>
                <a:cs typeface="Times New Roman"/>
              </a:rPr>
              <a:t>q)</a:t>
            </a:r>
            <a:r>
              <a:rPr sz="2400" spc="-16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3333FF"/>
                </a:solidFill>
                <a:latin typeface="Symbol"/>
                <a:cs typeface="Symbol"/>
              </a:rPr>
              <a:t></a:t>
            </a:r>
            <a:r>
              <a:rPr sz="2400" b="1" spc="-2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120" dirty="0">
                <a:solidFill>
                  <a:srgbClr val="3333FF"/>
                </a:solidFill>
                <a:latin typeface="Times New Roman"/>
                <a:cs typeface="Times New Roman"/>
              </a:rPr>
              <a:t>r	</a:t>
            </a:r>
            <a:r>
              <a:rPr sz="2400" spc="-55" dirty="0">
                <a:solidFill>
                  <a:srgbClr val="3333FF"/>
                </a:solidFill>
                <a:latin typeface="Times New Roman"/>
                <a:cs typeface="Times New Roman"/>
              </a:rPr>
              <a:t>;	</a:t>
            </a:r>
            <a:r>
              <a:rPr sz="2400" spc="9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400" b="1" spc="90" dirty="0">
                <a:solidFill>
                  <a:srgbClr val="3333FF"/>
                </a:solidFill>
                <a:latin typeface="Symbol"/>
                <a:cs typeface="Symbol"/>
              </a:rPr>
              <a:t></a:t>
            </a:r>
            <a:r>
              <a:rPr sz="2400" spc="90" dirty="0">
                <a:solidFill>
                  <a:srgbClr val="3333FF"/>
                </a:solidFill>
                <a:latin typeface="Times New Roman"/>
                <a:cs typeface="Times New Roman"/>
              </a:rPr>
              <a:t>(q</a:t>
            </a:r>
            <a:r>
              <a:rPr sz="2400" spc="-4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b="1" spc="70" dirty="0">
                <a:solidFill>
                  <a:srgbClr val="3333FF"/>
                </a:solidFill>
                <a:latin typeface="Symbol"/>
                <a:cs typeface="Symbol"/>
              </a:rPr>
              <a:t></a:t>
            </a:r>
            <a:r>
              <a:rPr sz="2400" spc="70" dirty="0">
                <a:solidFill>
                  <a:srgbClr val="3333FF"/>
                </a:solidFill>
                <a:latin typeface="Times New Roman"/>
                <a:cs typeface="Times New Roman"/>
              </a:rPr>
              <a:t>r)</a:t>
            </a:r>
            <a:r>
              <a:rPr sz="2400" dirty="0">
                <a:solidFill>
                  <a:srgbClr val="3333FF"/>
                </a:solidFill>
                <a:latin typeface="Times New Roman"/>
                <a:cs typeface="Times New Roman"/>
              </a:rPr>
              <a:t> ≡	</a:t>
            </a:r>
            <a:r>
              <a:rPr sz="2400" spc="80" dirty="0">
                <a:solidFill>
                  <a:srgbClr val="3333FF"/>
                </a:solidFill>
                <a:latin typeface="Times New Roman"/>
                <a:cs typeface="Times New Roman"/>
              </a:rPr>
              <a:t>(p</a:t>
            </a:r>
            <a:r>
              <a:rPr sz="2400" b="1" spc="80" dirty="0">
                <a:solidFill>
                  <a:srgbClr val="3333FF"/>
                </a:solidFill>
                <a:latin typeface="Symbol"/>
                <a:cs typeface="Symbol"/>
              </a:rPr>
              <a:t></a:t>
            </a:r>
            <a:r>
              <a:rPr sz="2400" spc="80" dirty="0">
                <a:solidFill>
                  <a:srgbClr val="3333FF"/>
                </a:solidFill>
                <a:latin typeface="Times New Roman"/>
                <a:cs typeface="Times New Roman"/>
              </a:rPr>
              <a:t>q)</a:t>
            </a:r>
            <a:r>
              <a:rPr sz="2400" b="1" spc="80" dirty="0">
                <a:solidFill>
                  <a:srgbClr val="3333FF"/>
                </a:solidFill>
                <a:latin typeface="Symbol"/>
                <a:cs typeface="Symbol"/>
              </a:rPr>
              <a:t></a:t>
            </a:r>
            <a:r>
              <a:rPr sz="2400" spc="80" dirty="0">
                <a:solidFill>
                  <a:srgbClr val="3333FF"/>
                </a:solidFill>
                <a:latin typeface="Times New Roman"/>
                <a:cs typeface="Times New Roman"/>
              </a:rPr>
              <a:t>r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45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AutoNum type="arabicPeriod" startAt="3"/>
              <a:tabLst>
                <a:tab pos="469265" algn="l"/>
                <a:tab pos="469900" algn="l"/>
              </a:tabLst>
            </a:pPr>
            <a:r>
              <a:rPr sz="2400" spc="70" dirty="0">
                <a:solidFill>
                  <a:srgbClr val="33CC33"/>
                </a:solidFill>
                <a:latin typeface="Times New Roman"/>
                <a:cs typeface="Times New Roman"/>
              </a:rPr>
              <a:t>Distributive</a:t>
            </a:r>
            <a:r>
              <a:rPr sz="2400" spc="-100" dirty="0">
                <a:solidFill>
                  <a:srgbClr val="33CC33"/>
                </a:solidFill>
                <a:latin typeface="Times New Roman"/>
                <a:cs typeface="Times New Roman"/>
              </a:rPr>
              <a:t> </a:t>
            </a:r>
            <a:r>
              <a:rPr sz="2400" spc="25" dirty="0">
                <a:solidFill>
                  <a:srgbClr val="33CC33"/>
                </a:solidFill>
                <a:latin typeface="Times New Roman"/>
                <a:cs typeface="Times New Roman"/>
              </a:rPr>
              <a:t>laws</a:t>
            </a:r>
            <a:endParaRPr sz="2400">
              <a:latin typeface="Times New Roman"/>
              <a:cs typeface="Times New Roman"/>
            </a:endParaRPr>
          </a:p>
          <a:p>
            <a:pPr marL="469900">
              <a:lnSpc>
                <a:spcPts val="3360"/>
              </a:lnSpc>
              <a:spcBef>
                <a:spcPts val="969"/>
              </a:spcBef>
              <a:tabLst>
                <a:tab pos="2490470" algn="l"/>
              </a:tabLst>
            </a:pPr>
            <a:r>
              <a:rPr sz="2800" spc="160" dirty="0">
                <a:solidFill>
                  <a:srgbClr val="3333FF"/>
                </a:solidFill>
                <a:latin typeface="Times New Roman"/>
                <a:cs typeface="Times New Roman"/>
              </a:rPr>
              <a:t>p </a:t>
            </a:r>
            <a:r>
              <a:rPr sz="2800" b="1" spc="-5" dirty="0">
                <a:solidFill>
                  <a:srgbClr val="3333FF"/>
                </a:solidFill>
                <a:latin typeface="Symbol"/>
                <a:cs typeface="Symbol"/>
              </a:rPr>
              <a:t></a:t>
            </a:r>
            <a:r>
              <a:rPr sz="2800" b="1" spc="-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120" dirty="0">
                <a:solidFill>
                  <a:srgbClr val="3333FF"/>
                </a:solidFill>
                <a:latin typeface="Times New Roman"/>
                <a:cs typeface="Times New Roman"/>
              </a:rPr>
              <a:t>(q </a:t>
            </a:r>
            <a:r>
              <a:rPr sz="2800" b="1" spc="75" dirty="0">
                <a:solidFill>
                  <a:srgbClr val="3333FF"/>
                </a:solidFill>
                <a:latin typeface="Symbol"/>
                <a:cs typeface="Symbol"/>
              </a:rPr>
              <a:t></a:t>
            </a:r>
            <a:r>
              <a:rPr sz="2800" spc="75" dirty="0">
                <a:solidFill>
                  <a:srgbClr val="3333FF"/>
                </a:solidFill>
                <a:latin typeface="Times New Roman"/>
                <a:cs typeface="Times New Roman"/>
              </a:rPr>
              <a:t>r</a:t>
            </a:r>
            <a:r>
              <a:rPr sz="2800" spc="-49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95" dirty="0">
                <a:solidFill>
                  <a:srgbClr val="3333FF"/>
                </a:solidFill>
                <a:latin typeface="Times New Roman"/>
                <a:cs typeface="Times New Roman"/>
              </a:rPr>
              <a:t>)</a:t>
            </a:r>
            <a:r>
              <a:rPr sz="2800" spc="1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333FF"/>
                </a:solidFill>
                <a:latin typeface="Times New Roman"/>
                <a:cs typeface="Times New Roman"/>
              </a:rPr>
              <a:t>≡	</a:t>
            </a:r>
            <a:r>
              <a:rPr sz="2800" spc="130" dirty="0">
                <a:solidFill>
                  <a:srgbClr val="3333FF"/>
                </a:solidFill>
                <a:latin typeface="Times New Roman"/>
                <a:cs typeface="Times New Roman"/>
              </a:rPr>
              <a:t>(p </a:t>
            </a:r>
            <a:r>
              <a:rPr sz="2800" b="1" spc="-5" dirty="0">
                <a:solidFill>
                  <a:srgbClr val="3333FF"/>
                </a:solidFill>
                <a:latin typeface="Symbol"/>
                <a:cs typeface="Symbol"/>
              </a:rPr>
              <a:t></a:t>
            </a:r>
            <a:r>
              <a:rPr sz="2800" b="1" spc="-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120" dirty="0">
                <a:solidFill>
                  <a:srgbClr val="3333FF"/>
                </a:solidFill>
                <a:latin typeface="Times New Roman"/>
                <a:cs typeface="Times New Roman"/>
              </a:rPr>
              <a:t>q) </a:t>
            </a:r>
            <a:r>
              <a:rPr sz="2800" b="1" spc="-5" dirty="0">
                <a:solidFill>
                  <a:srgbClr val="3333FF"/>
                </a:solidFill>
                <a:latin typeface="Symbol"/>
                <a:cs typeface="Symbol"/>
              </a:rPr>
              <a:t></a:t>
            </a:r>
            <a:r>
              <a:rPr sz="2800" b="1" spc="-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130" dirty="0">
                <a:solidFill>
                  <a:srgbClr val="3333FF"/>
                </a:solidFill>
                <a:latin typeface="Times New Roman"/>
                <a:cs typeface="Times New Roman"/>
              </a:rPr>
              <a:t>(p</a:t>
            </a:r>
            <a:r>
              <a:rPr sz="2800" spc="-43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3333FF"/>
                </a:solidFill>
                <a:latin typeface="Symbol"/>
                <a:cs typeface="Symbol"/>
              </a:rPr>
              <a:t></a:t>
            </a:r>
            <a:r>
              <a:rPr sz="2800" b="1" spc="-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110" dirty="0">
                <a:solidFill>
                  <a:srgbClr val="3333FF"/>
                </a:solidFill>
                <a:latin typeface="Times New Roman"/>
                <a:cs typeface="Times New Roman"/>
              </a:rPr>
              <a:t>r)</a:t>
            </a:r>
            <a:endParaRPr sz="2800">
              <a:latin typeface="Times New Roman"/>
              <a:cs typeface="Times New Roman"/>
            </a:endParaRPr>
          </a:p>
          <a:p>
            <a:pPr marL="469900">
              <a:lnSpc>
                <a:spcPts val="3360"/>
              </a:lnSpc>
              <a:tabLst>
                <a:tab pos="2496185" algn="l"/>
              </a:tabLst>
            </a:pPr>
            <a:r>
              <a:rPr sz="2800" spc="160" dirty="0">
                <a:solidFill>
                  <a:srgbClr val="3333FF"/>
                </a:solidFill>
                <a:latin typeface="Times New Roman"/>
                <a:cs typeface="Times New Roman"/>
              </a:rPr>
              <a:t>p </a:t>
            </a:r>
            <a:r>
              <a:rPr sz="2800" b="1" spc="-5" dirty="0">
                <a:solidFill>
                  <a:srgbClr val="3333FF"/>
                </a:solidFill>
                <a:latin typeface="Symbol"/>
                <a:cs typeface="Symbol"/>
              </a:rPr>
              <a:t></a:t>
            </a:r>
            <a:r>
              <a:rPr sz="2800" b="1" spc="-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120" dirty="0">
                <a:solidFill>
                  <a:srgbClr val="3333FF"/>
                </a:solidFill>
                <a:latin typeface="Times New Roman"/>
                <a:cs typeface="Times New Roman"/>
              </a:rPr>
              <a:t>(q </a:t>
            </a:r>
            <a:r>
              <a:rPr sz="2800" b="1" spc="-5" dirty="0">
                <a:solidFill>
                  <a:srgbClr val="3333FF"/>
                </a:solidFill>
                <a:latin typeface="Symbol"/>
                <a:cs typeface="Symbol"/>
              </a:rPr>
              <a:t></a:t>
            </a:r>
            <a:r>
              <a:rPr sz="2800" b="1" spc="-43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114" dirty="0">
                <a:solidFill>
                  <a:srgbClr val="3333FF"/>
                </a:solidFill>
                <a:latin typeface="Times New Roman"/>
                <a:cs typeface="Times New Roman"/>
              </a:rPr>
              <a:t>r)</a:t>
            </a:r>
            <a:r>
              <a:rPr sz="2800" spc="2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333FF"/>
                </a:solidFill>
                <a:latin typeface="Times New Roman"/>
                <a:cs typeface="Times New Roman"/>
              </a:rPr>
              <a:t>≡	</a:t>
            </a:r>
            <a:r>
              <a:rPr sz="2800" spc="130" dirty="0">
                <a:solidFill>
                  <a:srgbClr val="3333FF"/>
                </a:solidFill>
                <a:latin typeface="Times New Roman"/>
                <a:cs typeface="Times New Roman"/>
              </a:rPr>
              <a:t>(p</a:t>
            </a:r>
            <a:r>
              <a:rPr sz="2800" spc="-8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3333FF"/>
                </a:solidFill>
                <a:latin typeface="Symbol"/>
                <a:cs typeface="Symbol"/>
              </a:rPr>
              <a:t></a:t>
            </a:r>
            <a:r>
              <a:rPr sz="2800" b="1" spc="-3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120" dirty="0">
                <a:solidFill>
                  <a:srgbClr val="3333FF"/>
                </a:solidFill>
                <a:latin typeface="Times New Roman"/>
                <a:cs typeface="Times New Roman"/>
              </a:rPr>
              <a:t>q)</a:t>
            </a:r>
            <a:r>
              <a:rPr sz="2800" spc="-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3333FF"/>
                </a:solidFill>
                <a:latin typeface="Symbol"/>
                <a:cs typeface="Symbol"/>
              </a:rPr>
              <a:t></a:t>
            </a:r>
            <a:r>
              <a:rPr sz="2800" b="1" spc="-4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130" dirty="0">
                <a:solidFill>
                  <a:srgbClr val="3333FF"/>
                </a:solidFill>
                <a:latin typeface="Times New Roman"/>
                <a:cs typeface="Times New Roman"/>
              </a:rPr>
              <a:t>(p</a:t>
            </a:r>
            <a:r>
              <a:rPr sz="2800" spc="-8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3333FF"/>
                </a:solidFill>
                <a:latin typeface="Symbol"/>
                <a:cs typeface="Symbol"/>
              </a:rPr>
              <a:t></a:t>
            </a:r>
            <a:r>
              <a:rPr sz="2800" b="1" spc="-4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110" dirty="0">
                <a:solidFill>
                  <a:srgbClr val="3333FF"/>
                </a:solidFill>
                <a:latin typeface="Times New Roman"/>
                <a:cs typeface="Times New Roman"/>
              </a:rPr>
              <a:t>r)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9341" y="641235"/>
            <a:ext cx="24066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Laws </a:t>
            </a:r>
            <a:r>
              <a:rPr spc="25" dirty="0"/>
              <a:t>of</a:t>
            </a:r>
            <a:r>
              <a:rPr spc="-155" dirty="0"/>
              <a:t> </a:t>
            </a:r>
            <a:r>
              <a:rPr spc="15" dirty="0"/>
              <a:t>Logic</a:t>
            </a:r>
          </a:p>
        </p:txBody>
      </p:sp>
      <p:sp>
        <p:nvSpPr>
          <p:cNvPr id="3" name="object 3"/>
          <p:cNvSpPr/>
          <p:nvPr/>
        </p:nvSpPr>
        <p:spPr>
          <a:xfrm>
            <a:off x="396240" y="691895"/>
            <a:ext cx="8280400" cy="862965"/>
          </a:xfrm>
          <a:custGeom>
            <a:avLst/>
            <a:gdLst/>
            <a:ahLst/>
            <a:cxnLst/>
            <a:rect l="l" t="t" r="r" b="b"/>
            <a:pathLst>
              <a:path w="8280400" h="862965">
                <a:moveTo>
                  <a:pt x="8279892" y="556260"/>
                </a:moveTo>
                <a:lnTo>
                  <a:pt x="379476" y="556260"/>
                </a:lnTo>
                <a:lnTo>
                  <a:pt x="379476" y="0"/>
                </a:lnTo>
                <a:lnTo>
                  <a:pt x="341376" y="0"/>
                </a:lnTo>
                <a:lnTo>
                  <a:pt x="341376" y="556260"/>
                </a:lnTo>
                <a:lnTo>
                  <a:pt x="0" y="556260"/>
                </a:lnTo>
                <a:lnTo>
                  <a:pt x="0" y="594360"/>
                </a:lnTo>
                <a:lnTo>
                  <a:pt x="341376" y="594360"/>
                </a:lnTo>
                <a:lnTo>
                  <a:pt x="341376" y="862584"/>
                </a:lnTo>
                <a:lnTo>
                  <a:pt x="379476" y="862584"/>
                </a:lnTo>
                <a:lnTo>
                  <a:pt x="379476" y="594360"/>
                </a:lnTo>
                <a:lnTo>
                  <a:pt x="8279892" y="594360"/>
                </a:lnTo>
                <a:lnTo>
                  <a:pt x="8279892" y="55626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79917" y="1528114"/>
            <a:ext cx="3609340" cy="43580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9730" indent="-367665">
              <a:lnSpc>
                <a:spcPct val="100000"/>
              </a:lnSpc>
              <a:spcBef>
                <a:spcPts val="95"/>
              </a:spcBef>
              <a:buAutoNum type="arabicPeriod" startAt="4"/>
              <a:tabLst>
                <a:tab pos="380365" algn="l"/>
              </a:tabLst>
            </a:pPr>
            <a:r>
              <a:rPr sz="2800" spc="100" dirty="0">
                <a:solidFill>
                  <a:srgbClr val="33CC33"/>
                </a:solidFill>
                <a:latin typeface="Times New Roman"/>
                <a:cs typeface="Times New Roman"/>
              </a:rPr>
              <a:t>Identity</a:t>
            </a:r>
            <a:r>
              <a:rPr sz="2800" spc="-80" dirty="0">
                <a:solidFill>
                  <a:srgbClr val="33CC33"/>
                </a:solidFill>
                <a:latin typeface="Times New Roman"/>
                <a:cs typeface="Times New Roman"/>
              </a:rPr>
              <a:t> </a:t>
            </a:r>
            <a:r>
              <a:rPr sz="2800" spc="25" dirty="0">
                <a:solidFill>
                  <a:srgbClr val="33CC33"/>
                </a:solidFill>
                <a:latin typeface="Times New Roman"/>
                <a:cs typeface="Times New Roman"/>
              </a:rPr>
              <a:t>laws</a:t>
            </a:r>
            <a:endParaRPr sz="28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35"/>
              </a:spcBef>
              <a:tabLst>
                <a:tab pos="1980564" algn="l"/>
                <a:tab pos="3183890" algn="l"/>
              </a:tabLst>
            </a:pPr>
            <a:r>
              <a:rPr sz="2800" spc="160" dirty="0">
                <a:solidFill>
                  <a:srgbClr val="3333FF"/>
                </a:solidFill>
                <a:latin typeface="Times New Roman"/>
                <a:cs typeface="Times New Roman"/>
              </a:rPr>
              <a:t>p </a:t>
            </a:r>
            <a:r>
              <a:rPr sz="2800" b="1" spc="-5" dirty="0">
                <a:solidFill>
                  <a:srgbClr val="3333FF"/>
                </a:solidFill>
                <a:latin typeface="Symbol"/>
                <a:cs typeface="Symbol"/>
              </a:rPr>
              <a:t></a:t>
            </a:r>
            <a:r>
              <a:rPr sz="2800" b="1" spc="-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204" dirty="0">
                <a:solidFill>
                  <a:srgbClr val="3333FF"/>
                </a:solidFill>
                <a:latin typeface="Times New Roman"/>
                <a:cs typeface="Times New Roman"/>
              </a:rPr>
              <a:t>t</a:t>
            </a:r>
            <a:r>
              <a:rPr sz="2800" spc="-28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333FF"/>
                </a:solidFill>
                <a:latin typeface="Times New Roman"/>
                <a:cs typeface="Times New Roman"/>
              </a:rPr>
              <a:t>≡</a:t>
            </a:r>
            <a:r>
              <a:rPr sz="2800" spc="-4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160" dirty="0">
                <a:solidFill>
                  <a:srgbClr val="3333FF"/>
                </a:solidFill>
                <a:latin typeface="Times New Roman"/>
                <a:cs typeface="Times New Roman"/>
              </a:rPr>
              <a:t>p	</a:t>
            </a:r>
            <a:r>
              <a:rPr sz="2800" spc="-65" dirty="0">
                <a:solidFill>
                  <a:srgbClr val="3333FF"/>
                </a:solidFill>
                <a:latin typeface="Times New Roman"/>
                <a:cs typeface="Times New Roman"/>
              </a:rPr>
              <a:t>;</a:t>
            </a:r>
            <a:r>
              <a:rPr sz="2800" spc="-5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7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800" b="1" spc="70" dirty="0">
                <a:solidFill>
                  <a:srgbClr val="3333FF"/>
                </a:solidFill>
                <a:latin typeface="Symbol"/>
                <a:cs typeface="Symbol"/>
              </a:rPr>
              <a:t></a:t>
            </a:r>
            <a:r>
              <a:rPr sz="2800" spc="70" dirty="0">
                <a:solidFill>
                  <a:srgbClr val="3333FF"/>
                </a:solidFill>
                <a:latin typeface="Times New Roman"/>
                <a:cs typeface="Times New Roman"/>
              </a:rPr>
              <a:t>c</a:t>
            </a:r>
            <a:r>
              <a:rPr sz="2800" spc="-8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333FF"/>
                </a:solidFill>
                <a:latin typeface="Times New Roman"/>
                <a:cs typeface="Times New Roman"/>
              </a:rPr>
              <a:t>≡	</a:t>
            </a:r>
            <a:r>
              <a:rPr sz="2800" spc="16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endParaRPr sz="2800">
              <a:latin typeface="Times New Roman"/>
              <a:cs typeface="Times New Roman"/>
            </a:endParaRPr>
          </a:p>
          <a:p>
            <a:pPr marL="360045" indent="-347980">
              <a:lnSpc>
                <a:spcPct val="100000"/>
              </a:lnSpc>
              <a:spcBef>
                <a:spcPts val="2365"/>
              </a:spcBef>
              <a:buAutoNum type="arabicPeriod" startAt="5"/>
              <a:tabLst>
                <a:tab pos="360680" algn="l"/>
              </a:tabLst>
            </a:pPr>
            <a:r>
              <a:rPr sz="2800" spc="100" dirty="0">
                <a:solidFill>
                  <a:srgbClr val="33CC33"/>
                </a:solidFill>
                <a:latin typeface="Times New Roman"/>
                <a:cs typeface="Times New Roman"/>
              </a:rPr>
              <a:t>Negation</a:t>
            </a:r>
            <a:r>
              <a:rPr sz="2800" spc="-40" dirty="0">
                <a:solidFill>
                  <a:srgbClr val="33CC33"/>
                </a:solidFill>
                <a:latin typeface="Times New Roman"/>
                <a:cs typeface="Times New Roman"/>
              </a:rPr>
              <a:t> </a:t>
            </a:r>
            <a:r>
              <a:rPr sz="2800" spc="20" dirty="0">
                <a:solidFill>
                  <a:srgbClr val="33CC33"/>
                </a:solidFill>
                <a:latin typeface="Times New Roman"/>
                <a:cs typeface="Times New Roman"/>
              </a:rPr>
              <a:t>laws</a:t>
            </a:r>
            <a:endParaRPr sz="28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35"/>
              </a:spcBef>
              <a:tabLst>
                <a:tab pos="1830070" algn="l"/>
                <a:tab pos="3432175" algn="l"/>
              </a:tabLst>
            </a:pPr>
            <a:r>
              <a:rPr sz="2800" spc="155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800" b="1" spc="10" dirty="0">
                <a:solidFill>
                  <a:srgbClr val="3333FF"/>
                </a:solidFill>
                <a:latin typeface="Symbol"/>
                <a:cs typeface="Symbol"/>
              </a:rPr>
              <a:t></a:t>
            </a:r>
            <a:r>
              <a:rPr sz="2800" spc="-35" dirty="0">
                <a:solidFill>
                  <a:srgbClr val="3333FF"/>
                </a:solidFill>
                <a:latin typeface="Times New Roman"/>
                <a:cs typeface="Times New Roman"/>
              </a:rPr>
              <a:t>¬</a:t>
            </a:r>
            <a:r>
              <a:rPr sz="2800" spc="16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800" spc="-8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333FF"/>
                </a:solidFill>
                <a:latin typeface="Times New Roman"/>
                <a:cs typeface="Times New Roman"/>
              </a:rPr>
              <a:t>≡</a:t>
            </a:r>
            <a:r>
              <a:rPr sz="2800" spc="-3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204" dirty="0">
                <a:solidFill>
                  <a:srgbClr val="3333FF"/>
                </a:solidFill>
                <a:latin typeface="Times New Roman"/>
                <a:cs typeface="Times New Roman"/>
              </a:rPr>
              <a:t>t</a:t>
            </a:r>
            <a:r>
              <a:rPr sz="2800" dirty="0">
                <a:solidFill>
                  <a:srgbClr val="3333FF"/>
                </a:solidFill>
                <a:latin typeface="Times New Roman"/>
                <a:cs typeface="Times New Roman"/>
              </a:rPr>
              <a:t>	</a:t>
            </a:r>
            <a:r>
              <a:rPr sz="2800" spc="-65" dirty="0">
                <a:solidFill>
                  <a:srgbClr val="3333FF"/>
                </a:solidFill>
                <a:latin typeface="Times New Roman"/>
                <a:cs typeface="Times New Roman"/>
              </a:rPr>
              <a:t>;</a:t>
            </a:r>
            <a:r>
              <a:rPr sz="2800" spc="-4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16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800" spc="-3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3333FF"/>
                </a:solidFill>
                <a:latin typeface="Symbol"/>
                <a:cs typeface="Symbol"/>
              </a:rPr>
              <a:t></a:t>
            </a:r>
            <a:r>
              <a:rPr sz="2800" spc="-2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60" dirty="0">
                <a:solidFill>
                  <a:srgbClr val="3333FF"/>
                </a:solidFill>
                <a:latin typeface="Times New Roman"/>
                <a:cs typeface="Times New Roman"/>
              </a:rPr>
              <a:t>¬p</a:t>
            </a:r>
            <a:r>
              <a:rPr sz="2800" spc="-6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333FF"/>
                </a:solidFill>
                <a:latin typeface="Times New Roman"/>
                <a:cs typeface="Times New Roman"/>
              </a:rPr>
              <a:t>≡</a:t>
            </a:r>
            <a:r>
              <a:rPr sz="2800" dirty="0">
                <a:solidFill>
                  <a:srgbClr val="3333FF"/>
                </a:solidFill>
                <a:latin typeface="Times New Roman"/>
                <a:cs typeface="Times New Roman"/>
              </a:rPr>
              <a:t>	</a:t>
            </a:r>
            <a:r>
              <a:rPr sz="2800" spc="45" dirty="0">
                <a:solidFill>
                  <a:srgbClr val="3333FF"/>
                </a:solidFill>
                <a:latin typeface="Times New Roman"/>
                <a:cs typeface="Times New Roman"/>
              </a:rPr>
              <a:t>c</a:t>
            </a:r>
            <a:endParaRPr sz="2800">
              <a:latin typeface="Times New Roman"/>
              <a:cs typeface="Times New Roman"/>
            </a:endParaRPr>
          </a:p>
          <a:p>
            <a:pPr marL="382905" indent="-370840">
              <a:lnSpc>
                <a:spcPct val="100000"/>
              </a:lnSpc>
              <a:spcBef>
                <a:spcPts val="2365"/>
              </a:spcBef>
              <a:buAutoNum type="arabicPeriod" startAt="6"/>
              <a:tabLst>
                <a:tab pos="383540" algn="l"/>
              </a:tabLst>
            </a:pPr>
            <a:r>
              <a:rPr sz="2800" spc="105" dirty="0">
                <a:solidFill>
                  <a:srgbClr val="33CC33"/>
                </a:solidFill>
                <a:latin typeface="Times New Roman"/>
                <a:cs typeface="Times New Roman"/>
              </a:rPr>
              <a:t>Double </a:t>
            </a:r>
            <a:r>
              <a:rPr sz="2800" spc="125" dirty="0">
                <a:solidFill>
                  <a:srgbClr val="33CC33"/>
                </a:solidFill>
                <a:latin typeface="Times New Roman"/>
                <a:cs typeface="Times New Roman"/>
              </a:rPr>
              <a:t>negation</a:t>
            </a:r>
            <a:r>
              <a:rPr sz="2800" spc="-280" dirty="0">
                <a:solidFill>
                  <a:srgbClr val="33CC33"/>
                </a:solidFill>
                <a:latin typeface="Times New Roman"/>
                <a:cs typeface="Times New Roman"/>
              </a:rPr>
              <a:t> </a:t>
            </a:r>
            <a:r>
              <a:rPr sz="2800" spc="20" dirty="0">
                <a:solidFill>
                  <a:srgbClr val="33CC33"/>
                </a:solidFill>
                <a:latin typeface="Times New Roman"/>
                <a:cs typeface="Times New Roman"/>
              </a:rPr>
              <a:t>law</a:t>
            </a:r>
            <a:endParaRPr sz="2800">
              <a:latin typeface="Times New Roman"/>
              <a:cs typeface="Times New Roman"/>
            </a:endParaRPr>
          </a:p>
          <a:p>
            <a:pPr marL="365760">
              <a:lnSpc>
                <a:spcPct val="100000"/>
              </a:lnSpc>
              <a:spcBef>
                <a:spcPts val="25"/>
              </a:spcBef>
            </a:pPr>
            <a:r>
              <a:rPr sz="2800" spc="55" dirty="0">
                <a:solidFill>
                  <a:srgbClr val="3333FF"/>
                </a:solidFill>
                <a:latin typeface="Times New Roman"/>
                <a:cs typeface="Times New Roman"/>
              </a:rPr>
              <a:t>¬(¬p) </a:t>
            </a:r>
            <a:r>
              <a:rPr sz="2800" spc="-5" dirty="0">
                <a:solidFill>
                  <a:srgbClr val="3333FF"/>
                </a:solidFill>
                <a:latin typeface="Times New Roman"/>
                <a:cs typeface="Times New Roman"/>
              </a:rPr>
              <a:t>≡</a:t>
            </a:r>
            <a:r>
              <a:rPr sz="2800" spc="-10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16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endParaRPr sz="2800">
              <a:latin typeface="Times New Roman"/>
              <a:cs typeface="Times New Roman"/>
            </a:endParaRPr>
          </a:p>
          <a:p>
            <a:pPr marL="361315" indent="-349250">
              <a:lnSpc>
                <a:spcPct val="100000"/>
              </a:lnSpc>
              <a:spcBef>
                <a:spcPts val="2375"/>
              </a:spcBef>
              <a:buAutoNum type="arabicPeriod" startAt="7"/>
              <a:tabLst>
                <a:tab pos="361950" algn="l"/>
              </a:tabLst>
            </a:pPr>
            <a:r>
              <a:rPr sz="2800" spc="140" dirty="0">
                <a:solidFill>
                  <a:srgbClr val="33CC33"/>
                </a:solidFill>
                <a:latin typeface="Times New Roman"/>
                <a:cs typeface="Times New Roman"/>
              </a:rPr>
              <a:t>Idempotent</a:t>
            </a:r>
            <a:r>
              <a:rPr sz="2800" spc="-75" dirty="0">
                <a:solidFill>
                  <a:srgbClr val="33CC33"/>
                </a:solidFill>
                <a:latin typeface="Times New Roman"/>
                <a:cs typeface="Times New Roman"/>
              </a:rPr>
              <a:t> </a:t>
            </a:r>
            <a:r>
              <a:rPr sz="2800" spc="25" dirty="0">
                <a:solidFill>
                  <a:srgbClr val="33CC33"/>
                </a:solidFill>
                <a:latin typeface="Times New Roman"/>
                <a:cs typeface="Times New Roman"/>
              </a:rPr>
              <a:t>laws</a:t>
            </a:r>
            <a:endParaRPr sz="2800">
              <a:latin typeface="Times New Roman"/>
              <a:cs typeface="Times New Roman"/>
            </a:endParaRPr>
          </a:p>
          <a:p>
            <a:pPr marL="361315">
              <a:lnSpc>
                <a:spcPct val="100000"/>
              </a:lnSpc>
              <a:spcBef>
                <a:spcPts val="35"/>
              </a:spcBef>
              <a:tabLst>
                <a:tab pos="1597660" algn="l"/>
                <a:tab pos="2138045" algn="l"/>
                <a:tab pos="3202305" algn="l"/>
              </a:tabLst>
            </a:pPr>
            <a:r>
              <a:rPr sz="2800" spc="160" dirty="0">
                <a:solidFill>
                  <a:srgbClr val="3333FF"/>
                </a:solidFill>
                <a:latin typeface="Times New Roman"/>
                <a:cs typeface="Times New Roman"/>
              </a:rPr>
              <a:t>p </a:t>
            </a:r>
            <a:r>
              <a:rPr sz="2800" b="1" spc="-5" dirty="0">
                <a:solidFill>
                  <a:srgbClr val="3333FF"/>
                </a:solidFill>
                <a:latin typeface="Symbol"/>
                <a:cs typeface="Symbol"/>
              </a:rPr>
              <a:t></a:t>
            </a:r>
            <a:r>
              <a:rPr sz="2800" b="1" spc="-21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16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800" spc="-7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333FF"/>
                </a:solidFill>
                <a:latin typeface="Times New Roman"/>
                <a:cs typeface="Times New Roman"/>
              </a:rPr>
              <a:t>≡	</a:t>
            </a:r>
            <a:r>
              <a:rPr sz="2800" spc="16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800" spc="-7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-65" dirty="0">
                <a:solidFill>
                  <a:srgbClr val="3333FF"/>
                </a:solidFill>
                <a:latin typeface="Times New Roman"/>
                <a:cs typeface="Times New Roman"/>
              </a:rPr>
              <a:t>;	</a:t>
            </a:r>
            <a:r>
              <a:rPr sz="2800" spc="11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800" b="1" spc="110" dirty="0">
                <a:solidFill>
                  <a:srgbClr val="3333FF"/>
                </a:solidFill>
                <a:latin typeface="Symbol"/>
                <a:cs typeface="Symbol"/>
              </a:rPr>
              <a:t></a:t>
            </a:r>
            <a:r>
              <a:rPr sz="2800" spc="11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2800" spc="-8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3333FF"/>
                </a:solidFill>
                <a:latin typeface="Times New Roman"/>
                <a:cs typeface="Times New Roman"/>
              </a:rPr>
              <a:t>≡	</a:t>
            </a:r>
            <a:r>
              <a:rPr sz="2800" spc="16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6240" y="691895"/>
            <a:ext cx="8280400" cy="862965"/>
          </a:xfrm>
          <a:custGeom>
            <a:avLst/>
            <a:gdLst/>
            <a:ahLst/>
            <a:cxnLst/>
            <a:rect l="l" t="t" r="r" b="b"/>
            <a:pathLst>
              <a:path w="8280400" h="862965">
                <a:moveTo>
                  <a:pt x="8279892" y="556260"/>
                </a:moveTo>
                <a:lnTo>
                  <a:pt x="379476" y="556260"/>
                </a:lnTo>
                <a:lnTo>
                  <a:pt x="379476" y="0"/>
                </a:lnTo>
                <a:lnTo>
                  <a:pt x="341376" y="0"/>
                </a:lnTo>
                <a:lnTo>
                  <a:pt x="341376" y="556260"/>
                </a:lnTo>
                <a:lnTo>
                  <a:pt x="0" y="556260"/>
                </a:lnTo>
                <a:lnTo>
                  <a:pt x="0" y="594360"/>
                </a:lnTo>
                <a:lnTo>
                  <a:pt x="341376" y="594360"/>
                </a:lnTo>
                <a:lnTo>
                  <a:pt x="341376" y="862584"/>
                </a:lnTo>
                <a:lnTo>
                  <a:pt x="379476" y="862584"/>
                </a:lnTo>
                <a:lnTo>
                  <a:pt x="379476" y="594360"/>
                </a:lnTo>
                <a:lnTo>
                  <a:pt x="8279892" y="594360"/>
                </a:lnTo>
                <a:lnTo>
                  <a:pt x="8279892" y="55626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79341" y="679081"/>
            <a:ext cx="5714365" cy="49993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3333FF"/>
                </a:solidFill>
                <a:latin typeface="Times New Roman"/>
                <a:cs typeface="Times New Roman"/>
              </a:rPr>
              <a:t>Laws </a:t>
            </a:r>
            <a:r>
              <a:rPr sz="3200" spc="25" dirty="0">
                <a:solidFill>
                  <a:srgbClr val="3333FF"/>
                </a:solidFill>
                <a:latin typeface="Times New Roman"/>
                <a:cs typeface="Times New Roman"/>
              </a:rPr>
              <a:t>of</a:t>
            </a:r>
            <a:r>
              <a:rPr sz="3200" spc="-10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15" dirty="0">
                <a:solidFill>
                  <a:srgbClr val="3333FF"/>
                </a:solidFill>
                <a:latin typeface="Times New Roman"/>
                <a:cs typeface="Times New Roman"/>
              </a:rPr>
              <a:t>Logic</a:t>
            </a:r>
            <a:endParaRPr sz="3200">
              <a:latin typeface="Times New Roman"/>
              <a:cs typeface="Times New Roman"/>
            </a:endParaRPr>
          </a:p>
          <a:p>
            <a:pPr marL="572135" marR="1382395" indent="-437515">
              <a:lnSpc>
                <a:spcPct val="120700"/>
              </a:lnSpc>
              <a:spcBef>
                <a:spcPts val="1864"/>
              </a:spcBef>
              <a:buAutoNum type="arabicPeriod" startAt="8"/>
              <a:tabLst>
                <a:tab pos="557530" algn="l"/>
                <a:tab pos="2130425" algn="l"/>
                <a:tab pos="3694429" algn="l"/>
              </a:tabLst>
            </a:pPr>
            <a:r>
              <a:rPr sz="3200" spc="60" dirty="0">
                <a:solidFill>
                  <a:srgbClr val="33CC33"/>
                </a:solidFill>
                <a:latin typeface="Times New Roman"/>
                <a:cs typeface="Times New Roman"/>
              </a:rPr>
              <a:t>Universal </a:t>
            </a:r>
            <a:r>
              <a:rPr sz="3200" spc="200" dirty="0">
                <a:solidFill>
                  <a:srgbClr val="33CC33"/>
                </a:solidFill>
                <a:latin typeface="Times New Roman"/>
                <a:cs typeface="Times New Roman"/>
              </a:rPr>
              <a:t>bound</a:t>
            </a:r>
            <a:r>
              <a:rPr sz="3200" spc="-130" dirty="0">
                <a:solidFill>
                  <a:srgbClr val="33CC33"/>
                </a:solidFill>
                <a:latin typeface="Times New Roman"/>
                <a:cs typeface="Times New Roman"/>
              </a:rPr>
              <a:t> </a:t>
            </a:r>
            <a:r>
              <a:rPr sz="3200" spc="35" dirty="0">
                <a:solidFill>
                  <a:srgbClr val="33CC33"/>
                </a:solidFill>
                <a:latin typeface="Times New Roman"/>
                <a:cs typeface="Times New Roman"/>
              </a:rPr>
              <a:t>laws </a:t>
            </a:r>
            <a:r>
              <a:rPr sz="3200" spc="3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190" dirty="0">
                <a:solidFill>
                  <a:srgbClr val="3333FF"/>
                </a:solidFill>
                <a:latin typeface="Times New Roman"/>
                <a:cs typeface="Times New Roman"/>
              </a:rPr>
              <a:t>p </a:t>
            </a:r>
            <a:r>
              <a:rPr sz="3200" b="1" dirty="0">
                <a:solidFill>
                  <a:srgbClr val="3333FF"/>
                </a:solidFill>
                <a:latin typeface="Symbol"/>
                <a:cs typeface="Symbol"/>
              </a:rPr>
              <a:t></a:t>
            </a:r>
            <a:r>
              <a:rPr sz="3200" b="1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240" dirty="0">
                <a:solidFill>
                  <a:srgbClr val="3333FF"/>
                </a:solidFill>
                <a:latin typeface="Times New Roman"/>
                <a:cs typeface="Times New Roman"/>
              </a:rPr>
              <a:t>t</a:t>
            </a:r>
            <a:r>
              <a:rPr sz="3200" spc="-39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3333FF"/>
                </a:solidFill>
                <a:latin typeface="Times New Roman"/>
                <a:cs typeface="Times New Roman"/>
              </a:rPr>
              <a:t>≡</a:t>
            </a:r>
            <a:r>
              <a:rPr sz="3200" spc="-4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240" dirty="0">
                <a:solidFill>
                  <a:srgbClr val="3333FF"/>
                </a:solidFill>
                <a:latin typeface="Times New Roman"/>
                <a:cs typeface="Times New Roman"/>
              </a:rPr>
              <a:t>t	</a:t>
            </a:r>
            <a:r>
              <a:rPr sz="3200" spc="-70" dirty="0">
                <a:solidFill>
                  <a:srgbClr val="3333FF"/>
                </a:solidFill>
                <a:latin typeface="Times New Roman"/>
                <a:cs typeface="Times New Roman"/>
              </a:rPr>
              <a:t>; </a:t>
            </a:r>
            <a:r>
              <a:rPr sz="3200" spc="190" dirty="0">
                <a:solidFill>
                  <a:srgbClr val="3333FF"/>
                </a:solidFill>
                <a:latin typeface="Times New Roman"/>
                <a:cs typeface="Times New Roman"/>
              </a:rPr>
              <a:t>p </a:t>
            </a:r>
            <a:r>
              <a:rPr sz="3200" b="1" dirty="0">
                <a:solidFill>
                  <a:srgbClr val="3333FF"/>
                </a:solidFill>
                <a:latin typeface="Symbol"/>
                <a:cs typeface="Symbol"/>
              </a:rPr>
              <a:t></a:t>
            </a:r>
            <a:r>
              <a:rPr sz="3200" b="1" spc="-27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55" dirty="0">
                <a:solidFill>
                  <a:srgbClr val="3333FF"/>
                </a:solidFill>
                <a:latin typeface="Times New Roman"/>
                <a:cs typeface="Times New Roman"/>
              </a:rPr>
              <a:t>c</a:t>
            </a:r>
            <a:r>
              <a:rPr sz="3200" spc="-8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3333FF"/>
                </a:solidFill>
                <a:latin typeface="Times New Roman"/>
                <a:cs typeface="Times New Roman"/>
              </a:rPr>
              <a:t>≡	</a:t>
            </a:r>
            <a:r>
              <a:rPr sz="3200" spc="55" dirty="0">
                <a:solidFill>
                  <a:srgbClr val="3333FF"/>
                </a:solidFill>
                <a:latin typeface="Times New Roman"/>
                <a:cs typeface="Times New Roman"/>
              </a:rPr>
              <a:t>c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AutoNum type="arabicPeriod" startAt="8"/>
            </a:pPr>
            <a:endParaRPr sz="3150">
              <a:latin typeface="Times New Roman"/>
              <a:cs typeface="Times New Roman"/>
            </a:endParaRPr>
          </a:p>
          <a:p>
            <a:pPr marL="554355" indent="-420370">
              <a:lnSpc>
                <a:spcPct val="100000"/>
              </a:lnSpc>
              <a:buAutoNum type="arabicPeriod" startAt="8"/>
              <a:tabLst>
                <a:tab pos="554990" algn="l"/>
              </a:tabLst>
            </a:pPr>
            <a:r>
              <a:rPr sz="3200" spc="114" dirty="0">
                <a:solidFill>
                  <a:srgbClr val="33CC33"/>
                </a:solidFill>
                <a:latin typeface="Times New Roman"/>
                <a:cs typeface="Times New Roman"/>
              </a:rPr>
              <a:t>Absorption</a:t>
            </a:r>
            <a:r>
              <a:rPr sz="3200" spc="-60" dirty="0">
                <a:solidFill>
                  <a:srgbClr val="33CC33"/>
                </a:solidFill>
                <a:latin typeface="Times New Roman"/>
                <a:cs typeface="Times New Roman"/>
              </a:rPr>
              <a:t> </a:t>
            </a:r>
            <a:r>
              <a:rPr sz="3200" spc="35" dirty="0">
                <a:solidFill>
                  <a:srgbClr val="33CC33"/>
                </a:solidFill>
                <a:latin typeface="Times New Roman"/>
                <a:cs typeface="Times New Roman"/>
              </a:rPr>
              <a:t>laws</a:t>
            </a:r>
            <a:endParaRPr sz="3200">
              <a:latin typeface="Times New Roman"/>
              <a:cs typeface="Times New Roman"/>
            </a:endParaRPr>
          </a:p>
          <a:p>
            <a:pPr marL="572135">
              <a:lnSpc>
                <a:spcPct val="100000"/>
              </a:lnSpc>
              <a:spcBef>
                <a:spcPts val="790"/>
              </a:spcBef>
              <a:tabLst>
                <a:tab pos="2984500" algn="l"/>
                <a:tab pos="3286125" algn="l"/>
              </a:tabLst>
            </a:pPr>
            <a:r>
              <a:rPr sz="3200" spc="190" dirty="0">
                <a:solidFill>
                  <a:srgbClr val="3333FF"/>
                </a:solidFill>
                <a:latin typeface="Times New Roman"/>
                <a:cs typeface="Times New Roman"/>
              </a:rPr>
              <a:t>p </a:t>
            </a:r>
            <a:r>
              <a:rPr sz="3200" b="1" spc="95" dirty="0">
                <a:solidFill>
                  <a:srgbClr val="3333FF"/>
                </a:solidFill>
                <a:latin typeface="Symbol"/>
                <a:cs typeface="Symbol"/>
              </a:rPr>
              <a:t></a:t>
            </a:r>
            <a:r>
              <a:rPr sz="3200" spc="95" dirty="0">
                <a:solidFill>
                  <a:srgbClr val="3333FF"/>
                </a:solidFill>
                <a:latin typeface="Times New Roman"/>
                <a:cs typeface="Times New Roman"/>
              </a:rPr>
              <a:t>(p</a:t>
            </a:r>
            <a:r>
              <a:rPr sz="3200" b="1" spc="95" dirty="0">
                <a:solidFill>
                  <a:srgbClr val="3333FF"/>
                </a:solidFill>
                <a:latin typeface="Symbol"/>
                <a:cs typeface="Symbol"/>
              </a:rPr>
              <a:t></a:t>
            </a:r>
            <a:r>
              <a:rPr sz="3200" spc="95" dirty="0">
                <a:solidFill>
                  <a:srgbClr val="3333FF"/>
                </a:solidFill>
                <a:latin typeface="Times New Roman"/>
                <a:cs typeface="Times New Roman"/>
              </a:rPr>
              <a:t>q)</a:t>
            </a:r>
            <a:r>
              <a:rPr sz="3200" spc="-24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3333FF"/>
                </a:solidFill>
                <a:latin typeface="Times New Roman"/>
                <a:cs typeface="Times New Roman"/>
              </a:rPr>
              <a:t>≡</a:t>
            </a:r>
            <a:r>
              <a:rPr sz="3200" spc="-6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190" dirty="0">
                <a:solidFill>
                  <a:srgbClr val="3333FF"/>
                </a:solidFill>
                <a:latin typeface="Times New Roman"/>
                <a:cs typeface="Times New Roman"/>
              </a:rPr>
              <a:t>p	</a:t>
            </a:r>
            <a:r>
              <a:rPr sz="3200" spc="-70" dirty="0">
                <a:solidFill>
                  <a:srgbClr val="3333FF"/>
                </a:solidFill>
                <a:latin typeface="Times New Roman"/>
                <a:cs typeface="Times New Roman"/>
              </a:rPr>
              <a:t>;	</a:t>
            </a:r>
            <a:r>
              <a:rPr sz="3200" spc="9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3200" b="1" spc="90" dirty="0">
                <a:solidFill>
                  <a:srgbClr val="3333FF"/>
                </a:solidFill>
                <a:latin typeface="Symbol"/>
                <a:cs typeface="Symbol"/>
              </a:rPr>
              <a:t></a:t>
            </a:r>
            <a:r>
              <a:rPr sz="3200" b="1" spc="9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145" dirty="0">
                <a:solidFill>
                  <a:srgbClr val="3333FF"/>
                </a:solidFill>
                <a:latin typeface="Times New Roman"/>
                <a:cs typeface="Times New Roman"/>
              </a:rPr>
              <a:t>(p </a:t>
            </a:r>
            <a:r>
              <a:rPr sz="3200" b="1" dirty="0">
                <a:solidFill>
                  <a:srgbClr val="3333FF"/>
                </a:solidFill>
                <a:latin typeface="Symbol"/>
                <a:cs typeface="Symbol"/>
              </a:rPr>
              <a:t></a:t>
            </a:r>
            <a:r>
              <a:rPr sz="3200" b="1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140" dirty="0">
                <a:solidFill>
                  <a:srgbClr val="3333FF"/>
                </a:solidFill>
                <a:latin typeface="Times New Roman"/>
                <a:cs typeface="Times New Roman"/>
              </a:rPr>
              <a:t>q)</a:t>
            </a:r>
            <a:r>
              <a:rPr sz="3200" spc="-49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3333FF"/>
                </a:solidFill>
                <a:latin typeface="Times New Roman"/>
                <a:cs typeface="Times New Roman"/>
              </a:rPr>
              <a:t>≡ </a:t>
            </a:r>
            <a:r>
              <a:rPr sz="3200" spc="19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150">
              <a:latin typeface="Times New Roman"/>
              <a:cs typeface="Times New Roman"/>
            </a:endParaRPr>
          </a:p>
          <a:p>
            <a:pPr marL="684530" indent="-550545">
              <a:lnSpc>
                <a:spcPct val="100000"/>
              </a:lnSpc>
              <a:spcBef>
                <a:spcPts val="5"/>
              </a:spcBef>
              <a:buAutoNum type="arabicPeriod" startAt="10"/>
              <a:tabLst>
                <a:tab pos="685165" algn="l"/>
              </a:tabLst>
            </a:pPr>
            <a:r>
              <a:rPr sz="3200" spc="114" dirty="0">
                <a:solidFill>
                  <a:srgbClr val="33CC33"/>
                </a:solidFill>
                <a:latin typeface="Times New Roman"/>
                <a:cs typeface="Times New Roman"/>
              </a:rPr>
              <a:t>Negation </a:t>
            </a:r>
            <a:r>
              <a:rPr sz="3200" spc="25" dirty="0">
                <a:solidFill>
                  <a:srgbClr val="33CC33"/>
                </a:solidFill>
                <a:latin typeface="Times New Roman"/>
                <a:cs typeface="Times New Roman"/>
              </a:rPr>
              <a:t>of </a:t>
            </a:r>
            <a:r>
              <a:rPr sz="3200" i="1" spc="40" dirty="0">
                <a:solidFill>
                  <a:srgbClr val="33CC33"/>
                </a:solidFill>
                <a:latin typeface="Georgia"/>
                <a:cs typeface="Georgia"/>
              </a:rPr>
              <a:t>t </a:t>
            </a:r>
            <a:r>
              <a:rPr sz="3200" spc="195" dirty="0">
                <a:solidFill>
                  <a:srgbClr val="33CC33"/>
                </a:solidFill>
                <a:latin typeface="Times New Roman"/>
                <a:cs typeface="Times New Roman"/>
              </a:rPr>
              <a:t>and</a:t>
            </a:r>
            <a:r>
              <a:rPr sz="3200" spc="-315" dirty="0">
                <a:solidFill>
                  <a:srgbClr val="33CC33"/>
                </a:solidFill>
                <a:latin typeface="Times New Roman"/>
                <a:cs typeface="Times New Roman"/>
              </a:rPr>
              <a:t> </a:t>
            </a:r>
            <a:r>
              <a:rPr sz="3200" i="1" spc="10" dirty="0">
                <a:solidFill>
                  <a:srgbClr val="33CC33"/>
                </a:solidFill>
                <a:latin typeface="Georgia"/>
                <a:cs typeface="Georgia"/>
              </a:rPr>
              <a:t>c</a:t>
            </a:r>
            <a:endParaRPr sz="3200">
              <a:latin typeface="Georgia"/>
              <a:cs typeface="Georgia"/>
            </a:endParaRPr>
          </a:p>
          <a:p>
            <a:pPr marL="760730">
              <a:lnSpc>
                <a:spcPct val="100000"/>
              </a:lnSpc>
              <a:spcBef>
                <a:spcPts val="780"/>
              </a:spcBef>
              <a:tabLst>
                <a:tab pos="1643380" algn="l"/>
                <a:tab pos="2022475" algn="l"/>
                <a:tab pos="2331085" algn="l"/>
                <a:tab pos="3261360" algn="l"/>
              </a:tabLst>
            </a:pPr>
            <a:r>
              <a:rPr sz="3200" i="1" spc="-30" dirty="0">
                <a:solidFill>
                  <a:srgbClr val="3333FF"/>
                </a:solidFill>
                <a:latin typeface="Georgia"/>
                <a:cs typeface="Georgia"/>
              </a:rPr>
              <a:t>¬</a:t>
            </a:r>
            <a:r>
              <a:rPr sz="3200" spc="-30" dirty="0">
                <a:solidFill>
                  <a:srgbClr val="3333FF"/>
                </a:solidFill>
                <a:latin typeface="Times New Roman"/>
                <a:cs typeface="Times New Roman"/>
              </a:rPr>
              <a:t>t</a:t>
            </a:r>
            <a:r>
              <a:rPr sz="3200" spc="-9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3333FF"/>
                </a:solidFill>
                <a:latin typeface="Times New Roman"/>
                <a:cs typeface="Times New Roman"/>
              </a:rPr>
              <a:t>≡	</a:t>
            </a:r>
            <a:r>
              <a:rPr sz="3200" spc="55" dirty="0">
                <a:solidFill>
                  <a:srgbClr val="3333FF"/>
                </a:solidFill>
                <a:latin typeface="Times New Roman"/>
                <a:cs typeface="Times New Roman"/>
              </a:rPr>
              <a:t>c	</a:t>
            </a:r>
            <a:r>
              <a:rPr sz="3200" spc="-70" dirty="0">
                <a:solidFill>
                  <a:srgbClr val="3333FF"/>
                </a:solidFill>
                <a:latin typeface="Times New Roman"/>
                <a:cs typeface="Times New Roman"/>
              </a:rPr>
              <a:t>;	</a:t>
            </a:r>
            <a:r>
              <a:rPr sz="3200" spc="5" dirty="0">
                <a:solidFill>
                  <a:srgbClr val="3333FF"/>
                </a:solidFill>
                <a:latin typeface="Times New Roman"/>
                <a:cs typeface="Times New Roman"/>
              </a:rPr>
              <a:t>¬c</a:t>
            </a:r>
            <a:r>
              <a:rPr sz="3200" spc="-8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3333FF"/>
                </a:solidFill>
                <a:latin typeface="Times New Roman"/>
                <a:cs typeface="Times New Roman"/>
              </a:rPr>
              <a:t>≡	</a:t>
            </a:r>
            <a:r>
              <a:rPr sz="3200" spc="240" dirty="0">
                <a:solidFill>
                  <a:srgbClr val="3333FF"/>
                </a:solidFill>
                <a:latin typeface="Times New Roman"/>
                <a:cs typeface="Times New Roman"/>
              </a:rPr>
              <a:t>t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598931"/>
            <a:ext cx="9144000" cy="6254750"/>
            <a:chOff x="0" y="598931"/>
            <a:chExt cx="9144000" cy="6254750"/>
          </a:xfrm>
        </p:grpSpPr>
        <p:sp>
          <p:nvSpPr>
            <p:cNvPr id="3" name="object 3"/>
            <p:cNvSpPr/>
            <p:nvPr/>
          </p:nvSpPr>
          <p:spPr>
            <a:xfrm>
              <a:off x="2135123" y="598931"/>
              <a:ext cx="4404360" cy="282854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3427475"/>
              <a:ext cx="9144000" cy="342595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8555228" y="6514655"/>
            <a:ext cx="1454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45" dirty="0">
                <a:solidFill>
                  <a:srgbClr val="045C75"/>
                </a:solidFill>
                <a:latin typeface="Times New Roman"/>
                <a:cs typeface="Times New Roman"/>
              </a:rPr>
              <a:t>1</a:t>
            </a:r>
            <a:r>
              <a:rPr sz="1200" spc="-20" dirty="0">
                <a:solidFill>
                  <a:srgbClr val="045C75"/>
                </a:solidFill>
                <a:latin typeface="Times New Roman"/>
                <a:cs typeface="Times New Roman"/>
              </a:rPr>
              <a:t>7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135123" y="3427475"/>
            <a:ext cx="4404360" cy="34259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9341" y="679081"/>
            <a:ext cx="145478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90" dirty="0"/>
              <a:t>E</a:t>
            </a:r>
            <a:r>
              <a:rPr spc="-145" dirty="0"/>
              <a:t>x</a:t>
            </a:r>
            <a:r>
              <a:rPr spc="155" dirty="0"/>
              <a:t>e</a:t>
            </a:r>
            <a:r>
              <a:rPr spc="65" dirty="0"/>
              <a:t>r</a:t>
            </a:r>
            <a:r>
              <a:rPr spc="55" dirty="0"/>
              <a:t>cise</a:t>
            </a:r>
          </a:p>
        </p:txBody>
      </p:sp>
      <p:sp>
        <p:nvSpPr>
          <p:cNvPr id="3" name="object 3"/>
          <p:cNvSpPr/>
          <p:nvPr/>
        </p:nvSpPr>
        <p:spPr>
          <a:xfrm>
            <a:off x="396240" y="691895"/>
            <a:ext cx="8280400" cy="862965"/>
          </a:xfrm>
          <a:custGeom>
            <a:avLst/>
            <a:gdLst/>
            <a:ahLst/>
            <a:cxnLst/>
            <a:rect l="l" t="t" r="r" b="b"/>
            <a:pathLst>
              <a:path w="8280400" h="862965">
                <a:moveTo>
                  <a:pt x="8279892" y="556260"/>
                </a:moveTo>
                <a:lnTo>
                  <a:pt x="379476" y="556260"/>
                </a:lnTo>
                <a:lnTo>
                  <a:pt x="379476" y="0"/>
                </a:lnTo>
                <a:lnTo>
                  <a:pt x="341376" y="0"/>
                </a:lnTo>
                <a:lnTo>
                  <a:pt x="341376" y="556260"/>
                </a:lnTo>
                <a:lnTo>
                  <a:pt x="0" y="556260"/>
                </a:lnTo>
                <a:lnTo>
                  <a:pt x="0" y="594360"/>
                </a:lnTo>
                <a:lnTo>
                  <a:pt x="341376" y="594360"/>
                </a:lnTo>
                <a:lnTo>
                  <a:pt x="341376" y="862584"/>
                </a:lnTo>
                <a:lnTo>
                  <a:pt x="379476" y="862584"/>
                </a:lnTo>
                <a:lnTo>
                  <a:pt x="379476" y="594360"/>
                </a:lnTo>
                <a:lnTo>
                  <a:pt x="8279892" y="594360"/>
                </a:lnTo>
                <a:lnTo>
                  <a:pt x="8279892" y="55626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79424" y="1424793"/>
            <a:ext cx="7279005" cy="4438650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2800" spc="55" dirty="0">
                <a:latin typeface="Times New Roman"/>
                <a:cs typeface="Times New Roman"/>
              </a:rPr>
              <a:t>Using </a:t>
            </a:r>
            <a:r>
              <a:rPr sz="2800" spc="25" dirty="0">
                <a:latin typeface="Times New Roman"/>
                <a:cs typeface="Times New Roman"/>
              </a:rPr>
              <a:t>laws </a:t>
            </a:r>
            <a:r>
              <a:rPr sz="2800" spc="20" dirty="0">
                <a:latin typeface="Times New Roman"/>
                <a:cs typeface="Times New Roman"/>
              </a:rPr>
              <a:t>of </a:t>
            </a:r>
            <a:r>
              <a:rPr sz="2800" spc="30" dirty="0">
                <a:latin typeface="Times New Roman"/>
                <a:cs typeface="Times New Roman"/>
              </a:rPr>
              <a:t>logic, </a:t>
            </a:r>
            <a:r>
              <a:rPr sz="2800" spc="80" dirty="0">
                <a:latin typeface="Times New Roman"/>
                <a:cs typeface="Times New Roman"/>
              </a:rPr>
              <a:t>show</a:t>
            </a:r>
            <a:r>
              <a:rPr sz="2800" spc="-300" dirty="0">
                <a:latin typeface="Times New Roman"/>
                <a:cs typeface="Times New Roman"/>
              </a:rPr>
              <a:t> </a:t>
            </a:r>
            <a:r>
              <a:rPr sz="2800" spc="180" dirty="0">
                <a:latin typeface="Times New Roman"/>
                <a:cs typeface="Times New Roman"/>
              </a:rPr>
              <a:t>that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35"/>
              </a:spcBef>
              <a:tabLst>
                <a:tab pos="4169410" algn="l"/>
              </a:tabLst>
            </a:pPr>
            <a:r>
              <a:rPr sz="3600" spc="80" dirty="0">
                <a:solidFill>
                  <a:srgbClr val="33CC33"/>
                </a:solidFill>
                <a:latin typeface="Times New Roman"/>
                <a:cs typeface="Times New Roman"/>
              </a:rPr>
              <a:t>⌐(⌐p </a:t>
            </a:r>
            <a:r>
              <a:rPr sz="3600" b="1" spc="-5" dirty="0">
                <a:solidFill>
                  <a:srgbClr val="33CC33"/>
                </a:solidFill>
                <a:latin typeface="Symbol"/>
                <a:cs typeface="Symbol"/>
              </a:rPr>
              <a:t></a:t>
            </a:r>
            <a:r>
              <a:rPr sz="3600" b="1" spc="-5" dirty="0">
                <a:solidFill>
                  <a:srgbClr val="33CC33"/>
                </a:solidFill>
                <a:latin typeface="Times New Roman"/>
                <a:cs typeface="Times New Roman"/>
              </a:rPr>
              <a:t> </a:t>
            </a:r>
            <a:r>
              <a:rPr sz="3600" spc="155" dirty="0">
                <a:solidFill>
                  <a:srgbClr val="33CC33"/>
                </a:solidFill>
                <a:latin typeface="Times New Roman"/>
                <a:cs typeface="Times New Roman"/>
              </a:rPr>
              <a:t>q) </a:t>
            </a:r>
            <a:r>
              <a:rPr sz="3600" b="1" spc="114" dirty="0">
                <a:solidFill>
                  <a:srgbClr val="33CC33"/>
                </a:solidFill>
                <a:latin typeface="Symbol"/>
                <a:cs typeface="Symbol"/>
              </a:rPr>
              <a:t></a:t>
            </a:r>
            <a:r>
              <a:rPr sz="3600" spc="114" dirty="0">
                <a:solidFill>
                  <a:srgbClr val="33CC33"/>
                </a:solidFill>
                <a:latin typeface="Times New Roman"/>
                <a:cs typeface="Times New Roman"/>
              </a:rPr>
              <a:t>(p</a:t>
            </a:r>
            <a:r>
              <a:rPr sz="3600" spc="-565" dirty="0">
                <a:solidFill>
                  <a:srgbClr val="33CC33"/>
                </a:solidFill>
                <a:latin typeface="Times New Roman"/>
                <a:cs typeface="Times New Roman"/>
              </a:rPr>
              <a:t> </a:t>
            </a:r>
            <a:r>
              <a:rPr sz="3600" b="1" spc="-5" dirty="0">
                <a:solidFill>
                  <a:srgbClr val="33CC33"/>
                </a:solidFill>
                <a:latin typeface="Symbol"/>
                <a:cs typeface="Symbol"/>
              </a:rPr>
              <a:t></a:t>
            </a:r>
            <a:r>
              <a:rPr sz="3600" b="1" spc="-5" dirty="0">
                <a:solidFill>
                  <a:srgbClr val="33CC33"/>
                </a:solidFill>
                <a:latin typeface="Times New Roman"/>
                <a:cs typeface="Times New Roman"/>
              </a:rPr>
              <a:t> </a:t>
            </a:r>
            <a:r>
              <a:rPr sz="3600" spc="155" dirty="0">
                <a:solidFill>
                  <a:srgbClr val="33CC33"/>
                </a:solidFill>
                <a:latin typeface="Times New Roman"/>
                <a:cs typeface="Times New Roman"/>
              </a:rPr>
              <a:t>q)</a:t>
            </a:r>
            <a:r>
              <a:rPr sz="3600" spc="-5" dirty="0">
                <a:solidFill>
                  <a:srgbClr val="33CC33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33CC33"/>
                </a:solidFill>
                <a:latin typeface="Times New Roman"/>
                <a:cs typeface="Times New Roman"/>
              </a:rPr>
              <a:t>≡	</a:t>
            </a:r>
            <a:r>
              <a:rPr sz="3600" spc="55" dirty="0">
                <a:solidFill>
                  <a:srgbClr val="33CC33"/>
                </a:solidFill>
                <a:latin typeface="Times New Roman"/>
                <a:cs typeface="Times New Roman"/>
              </a:rPr>
              <a:t>p.</a:t>
            </a:r>
            <a:endParaRPr sz="3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30"/>
              </a:spcBef>
            </a:pPr>
            <a:r>
              <a:rPr sz="2800" u="heavy" spc="90" dirty="0">
                <a:solidFill>
                  <a:srgbClr val="FF6600"/>
                </a:solidFill>
                <a:uFill>
                  <a:solidFill>
                    <a:srgbClr val="FF6600"/>
                  </a:solidFill>
                </a:uFill>
                <a:latin typeface="Times New Roman"/>
                <a:cs typeface="Times New Roman"/>
              </a:rPr>
              <a:t>Solution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  <a:tabLst>
                <a:tab pos="1074420" algn="l"/>
              </a:tabLst>
            </a:pPr>
            <a:r>
              <a:rPr sz="2800" spc="10" dirty="0">
                <a:latin typeface="Times New Roman"/>
                <a:cs typeface="Times New Roman"/>
              </a:rPr>
              <a:t>Take	</a:t>
            </a:r>
            <a:r>
              <a:rPr sz="2800" spc="60" dirty="0">
                <a:solidFill>
                  <a:srgbClr val="3333FF"/>
                </a:solidFill>
                <a:latin typeface="Times New Roman"/>
                <a:cs typeface="Times New Roman"/>
              </a:rPr>
              <a:t>⌐(⌐p </a:t>
            </a:r>
            <a:r>
              <a:rPr sz="2800" b="1" spc="-5" dirty="0">
                <a:solidFill>
                  <a:srgbClr val="3333FF"/>
                </a:solidFill>
                <a:latin typeface="Symbol"/>
                <a:cs typeface="Symbol"/>
              </a:rPr>
              <a:t></a:t>
            </a:r>
            <a:r>
              <a:rPr sz="2800" b="1" spc="-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120" dirty="0">
                <a:solidFill>
                  <a:srgbClr val="3333FF"/>
                </a:solidFill>
                <a:latin typeface="Times New Roman"/>
                <a:cs typeface="Times New Roman"/>
              </a:rPr>
              <a:t>q) </a:t>
            </a:r>
            <a:r>
              <a:rPr sz="2800" b="1" spc="75" dirty="0">
                <a:solidFill>
                  <a:srgbClr val="3333FF"/>
                </a:solidFill>
                <a:latin typeface="Symbol"/>
                <a:cs typeface="Symbol"/>
              </a:rPr>
              <a:t></a:t>
            </a:r>
            <a:r>
              <a:rPr sz="2800" spc="75" dirty="0">
                <a:solidFill>
                  <a:srgbClr val="3333FF"/>
                </a:solidFill>
                <a:latin typeface="Times New Roman"/>
                <a:cs typeface="Times New Roman"/>
              </a:rPr>
              <a:t>(p </a:t>
            </a:r>
            <a:r>
              <a:rPr sz="2800" b="1" spc="-5" dirty="0">
                <a:solidFill>
                  <a:srgbClr val="3333FF"/>
                </a:solidFill>
                <a:latin typeface="Symbol"/>
                <a:cs typeface="Symbol"/>
              </a:rPr>
              <a:t></a:t>
            </a:r>
            <a:r>
              <a:rPr sz="2800" b="1" spc="-45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114" dirty="0">
                <a:solidFill>
                  <a:srgbClr val="3333FF"/>
                </a:solidFill>
                <a:latin typeface="Times New Roman"/>
                <a:cs typeface="Times New Roman"/>
              </a:rPr>
              <a:t>q)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20"/>
              </a:spcBef>
              <a:tabLst>
                <a:tab pos="3901440" algn="l"/>
              </a:tabLst>
            </a:pPr>
            <a:r>
              <a:rPr sz="2800" spc="-5" dirty="0">
                <a:latin typeface="Times New Roman"/>
                <a:cs typeface="Times New Roman"/>
              </a:rPr>
              <a:t>≡ </a:t>
            </a:r>
            <a:r>
              <a:rPr sz="2800" spc="70" dirty="0">
                <a:solidFill>
                  <a:srgbClr val="3333FF"/>
                </a:solidFill>
                <a:latin typeface="Times New Roman"/>
                <a:cs typeface="Times New Roman"/>
              </a:rPr>
              <a:t>(⌐(⌐p) </a:t>
            </a:r>
            <a:r>
              <a:rPr sz="2800" b="1" spc="-5" dirty="0">
                <a:solidFill>
                  <a:srgbClr val="3333FF"/>
                </a:solidFill>
                <a:latin typeface="Symbol"/>
                <a:cs typeface="Symbol"/>
              </a:rPr>
              <a:t></a:t>
            </a:r>
            <a:r>
              <a:rPr sz="2800" b="1" spc="-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75" dirty="0">
                <a:solidFill>
                  <a:srgbClr val="3333FF"/>
                </a:solidFill>
                <a:latin typeface="Times New Roman"/>
                <a:cs typeface="Times New Roman"/>
              </a:rPr>
              <a:t>⌐q) </a:t>
            </a:r>
            <a:r>
              <a:rPr sz="2800" b="1" spc="75" dirty="0">
                <a:solidFill>
                  <a:srgbClr val="3333FF"/>
                </a:solidFill>
                <a:latin typeface="Symbol"/>
                <a:cs typeface="Symbol"/>
              </a:rPr>
              <a:t></a:t>
            </a:r>
            <a:r>
              <a:rPr sz="2800" spc="75" dirty="0">
                <a:solidFill>
                  <a:srgbClr val="3333FF"/>
                </a:solidFill>
                <a:latin typeface="Times New Roman"/>
                <a:cs typeface="Times New Roman"/>
              </a:rPr>
              <a:t>(p</a:t>
            </a:r>
            <a:r>
              <a:rPr sz="2800" spc="-19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3333FF"/>
                </a:solidFill>
                <a:latin typeface="Symbol"/>
                <a:cs typeface="Symbol"/>
              </a:rPr>
              <a:t></a:t>
            </a:r>
            <a:r>
              <a:rPr sz="2800" b="1" spc="-7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80" dirty="0">
                <a:solidFill>
                  <a:srgbClr val="3333FF"/>
                </a:solidFill>
                <a:latin typeface="Times New Roman"/>
                <a:cs typeface="Times New Roman"/>
              </a:rPr>
              <a:t>q),	</a:t>
            </a:r>
            <a:r>
              <a:rPr sz="2800" spc="55" dirty="0">
                <a:latin typeface="Times New Roman"/>
                <a:cs typeface="Times New Roman"/>
              </a:rPr>
              <a:t>(by </a:t>
            </a:r>
            <a:r>
              <a:rPr sz="2800" spc="85" dirty="0">
                <a:latin typeface="Times New Roman"/>
                <a:cs typeface="Times New Roman"/>
              </a:rPr>
              <a:t>De </a:t>
            </a:r>
            <a:r>
              <a:rPr sz="2800" dirty="0">
                <a:latin typeface="Times New Roman"/>
                <a:cs typeface="Times New Roman"/>
              </a:rPr>
              <a:t>Morgan’s</a:t>
            </a:r>
            <a:r>
              <a:rPr sz="2800" spc="-360" dirty="0">
                <a:latin typeface="Times New Roman"/>
                <a:cs typeface="Times New Roman"/>
              </a:rPr>
              <a:t> </a:t>
            </a:r>
            <a:r>
              <a:rPr sz="2800" spc="40" dirty="0">
                <a:latin typeface="Times New Roman"/>
                <a:cs typeface="Times New Roman"/>
              </a:rPr>
              <a:t>laws)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20"/>
              </a:spcBef>
              <a:tabLst>
                <a:tab pos="3334385" algn="l"/>
              </a:tabLst>
            </a:pPr>
            <a:r>
              <a:rPr sz="2800" spc="-5" dirty="0">
                <a:latin typeface="Times New Roman"/>
                <a:cs typeface="Times New Roman"/>
              </a:rPr>
              <a:t>≡ </a:t>
            </a:r>
            <a:r>
              <a:rPr sz="2800" spc="130" dirty="0">
                <a:solidFill>
                  <a:srgbClr val="3333FF"/>
                </a:solidFill>
                <a:latin typeface="Times New Roman"/>
                <a:cs typeface="Times New Roman"/>
              </a:rPr>
              <a:t>(p </a:t>
            </a:r>
            <a:r>
              <a:rPr sz="2800" b="1" spc="-5" dirty="0">
                <a:solidFill>
                  <a:srgbClr val="3333FF"/>
                </a:solidFill>
                <a:latin typeface="Symbol"/>
                <a:cs typeface="Symbol"/>
              </a:rPr>
              <a:t></a:t>
            </a:r>
            <a:r>
              <a:rPr sz="2800" b="1" spc="-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75" dirty="0">
                <a:solidFill>
                  <a:srgbClr val="3333FF"/>
                </a:solidFill>
                <a:latin typeface="Times New Roman"/>
                <a:cs typeface="Times New Roman"/>
              </a:rPr>
              <a:t>⌐q) </a:t>
            </a:r>
            <a:r>
              <a:rPr sz="2800" b="1" spc="75" dirty="0">
                <a:solidFill>
                  <a:srgbClr val="3333FF"/>
                </a:solidFill>
                <a:latin typeface="Symbol"/>
                <a:cs typeface="Symbol"/>
              </a:rPr>
              <a:t></a:t>
            </a:r>
            <a:r>
              <a:rPr sz="2800" spc="75" dirty="0">
                <a:solidFill>
                  <a:srgbClr val="3333FF"/>
                </a:solidFill>
                <a:latin typeface="Times New Roman"/>
                <a:cs typeface="Times New Roman"/>
              </a:rPr>
              <a:t>(p</a:t>
            </a:r>
            <a:r>
              <a:rPr sz="2800" spc="-254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3333FF"/>
                </a:solidFill>
                <a:latin typeface="Symbol"/>
                <a:cs typeface="Symbol"/>
              </a:rPr>
              <a:t></a:t>
            </a:r>
            <a:r>
              <a:rPr sz="2800" b="1" spc="-2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80" dirty="0">
                <a:solidFill>
                  <a:srgbClr val="3333FF"/>
                </a:solidFill>
                <a:latin typeface="Times New Roman"/>
                <a:cs typeface="Times New Roman"/>
              </a:rPr>
              <a:t>q),	</a:t>
            </a:r>
            <a:r>
              <a:rPr sz="2800" spc="55" dirty="0">
                <a:latin typeface="Times New Roman"/>
                <a:cs typeface="Times New Roman"/>
              </a:rPr>
              <a:t>(by </a:t>
            </a:r>
            <a:r>
              <a:rPr sz="2800" spc="120" dirty="0">
                <a:latin typeface="Times New Roman"/>
                <a:cs typeface="Times New Roman"/>
              </a:rPr>
              <a:t>double </a:t>
            </a:r>
            <a:r>
              <a:rPr sz="2800" spc="75" dirty="0">
                <a:latin typeface="Times New Roman"/>
                <a:cs typeface="Times New Roman"/>
              </a:rPr>
              <a:t>negative</a:t>
            </a:r>
            <a:r>
              <a:rPr sz="2800" spc="-470" dirty="0">
                <a:latin typeface="Times New Roman"/>
                <a:cs typeface="Times New Roman"/>
              </a:rPr>
              <a:t> </a:t>
            </a:r>
            <a:r>
              <a:rPr sz="2800" spc="40" dirty="0">
                <a:latin typeface="Times New Roman"/>
                <a:cs typeface="Times New Roman"/>
              </a:rPr>
              <a:t>law)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20"/>
              </a:spcBef>
              <a:tabLst>
                <a:tab pos="2659380" algn="l"/>
              </a:tabLst>
            </a:pPr>
            <a:r>
              <a:rPr sz="2800" spc="-5" dirty="0">
                <a:latin typeface="Times New Roman"/>
                <a:cs typeface="Times New Roman"/>
              </a:rPr>
              <a:t>≡ </a:t>
            </a:r>
            <a:r>
              <a:rPr sz="2800" spc="160" dirty="0">
                <a:solidFill>
                  <a:srgbClr val="3333FF"/>
                </a:solidFill>
                <a:latin typeface="Times New Roman"/>
                <a:cs typeface="Times New Roman"/>
              </a:rPr>
              <a:t>p </a:t>
            </a:r>
            <a:r>
              <a:rPr sz="2800" b="1" spc="60" dirty="0">
                <a:solidFill>
                  <a:srgbClr val="3333FF"/>
                </a:solidFill>
                <a:latin typeface="Symbol"/>
                <a:cs typeface="Symbol"/>
              </a:rPr>
              <a:t></a:t>
            </a:r>
            <a:r>
              <a:rPr sz="2800" spc="60" dirty="0">
                <a:solidFill>
                  <a:srgbClr val="3333FF"/>
                </a:solidFill>
                <a:latin typeface="Times New Roman"/>
                <a:cs typeface="Times New Roman"/>
              </a:rPr>
              <a:t>(⌐q</a:t>
            </a:r>
            <a:r>
              <a:rPr sz="2800" spc="-26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3333FF"/>
                </a:solidFill>
                <a:latin typeface="Symbol"/>
                <a:cs typeface="Symbol"/>
              </a:rPr>
              <a:t></a:t>
            </a:r>
            <a:r>
              <a:rPr sz="2800" b="1" spc="-2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80" dirty="0">
                <a:solidFill>
                  <a:srgbClr val="3333FF"/>
                </a:solidFill>
                <a:latin typeface="Times New Roman"/>
                <a:cs typeface="Times New Roman"/>
              </a:rPr>
              <a:t>q),	</a:t>
            </a:r>
            <a:r>
              <a:rPr sz="2800" spc="55" dirty="0">
                <a:latin typeface="Times New Roman"/>
                <a:cs typeface="Times New Roman"/>
              </a:rPr>
              <a:t>(by </a:t>
            </a:r>
            <a:r>
              <a:rPr sz="2800" spc="85" dirty="0">
                <a:latin typeface="Times New Roman"/>
                <a:cs typeface="Times New Roman"/>
              </a:rPr>
              <a:t>distributive</a:t>
            </a:r>
            <a:r>
              <a:rPr sz="2800" spc="-245" dirty="0">
                <a:latin typeface="Times New Roman"/>
                <a:cs typeface="Times New Roman"/>
              </a:rPr>
              <a:t> </a:t>
            </a:r>
            <a:r>
              <a:rPr sz="2800" spc="40" dirty="0">
                <a:latin typeface="Times New Roman"/>
                <a:cs typeface="Times New Roman"/>
              </a:rPr>
              <a:t>law)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9424" y="645731"/>
            <a:ext cx="14852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25" dirty="0"/>
              <a:t>contd…</a:t>
            </a:r>
            <a:endParaRPr sz="3600"/>
          </a:p>
        </p:txBody>
      </p:sp>
      <p:sp>
        <p:nvSpPr>
          <p:cNvPr id="3" name="object 3"/>
          <p:cNvSpPr/>
          <p:nvPr/>
        </p:nvSpPr>
        <p:spPr>
          <a:xfrm>
            <a:off x="396240" y="691895"/>
            <a:ext cx="8280400" cy="862965"/>
          </a:xfrm>
          <a:custGeom>
            <a:avLst/>
            <a:gdLst/>
            <a:ahLst/>
            <a:cxnLst/>
            <a:rect l="l" t="t" r="r" b="b"/>
            <a:pathLst>
              <a:path w="8280400" h="862965">
                <a:moveTo>
                  <a:pt x="8279892" y="556260"/>
                </a:moveTo>
                <a:lnTo>
                  <a:pt x="379476" y="556260"/>
                </a:lnTo>
                <a:lnTo>
                  <a:pt x="379476" y="0"/>
                </a:lnTo>
                <a:lnTo>
                  <a:pt x="341376" y="0"/>
                </a:lnTo>
                <a:lnTo>
                  <a:pt x="341376" y="556260"/>
                </a:lnTo>
                <a:lnTo>
                  <a:pt x="0" y="556260"/>
                </a:lnTo>
                <a:lnTo>
                  <a:pt x="0" y="594360"/>
                </a:lnTo>
                <a:lnTo>
                  <a:pt x="341376" y="594360"/>
                </a:lnTo>
                <a:lnTo>
                  <a:pt x="341376" y="862584"/>
                </a:lnTo>
                <a:lnTo>
                  <a:pt x="379476" y="862584"/>
                </a:lnTo>
                <a:lnTo>
                  <a:pt x="379476" y="594360"/>
                </a:lnTo>
                <a:lnTo>
                  <a:pt x="8279892" y="594360"/>
                </a:lnTo>
                <a:lnTo>
                  <a:pt x="8279892" y="556260"/>
                </a:lnTo>
                <a:close/>
              </a:path>
            </a:pathLst>
          </a:custGeom>
          <a:solidFill>
            <a:srgbClr val="FF66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050958" y="1709369"/>
            <a:ext cx="7482205" cy="40519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imes New Roman"/>
                <a:cs typeface="Times New Roman"/>
              </a:rPr>
              <a:t>≡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spc="19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3200" spc="-5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b="1" spc="95" dirty="0">
                <a:solidFill>
                  <a:srgbClr val="3333FF"/>
                </a:solidFill>
                <a:latin typeface="Symbol"/>
                <a:cs typeface="Symbol"/>
              </a:rPr>
              <a:t></a:t>
            </a:r>
            <a:r>
              <a:rPr sz="3200" spc="95" dirty="0">
                <a:solidFill>
                  <a:srgbClr val="3333FF"/>
                </a:solidFill>
                <a:latin typeface="Times New Roman"/>
                <a:cs typeface="Times New Roman"/>
              </a:rPr>
              <a:t>(q</a:t>
            </a:r>
            <a:r>
              <a:rPr sz="3200" spc="-4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3333FF"/>
                </a:solidFill>
                <a:latin typeface="Symbol"/>
                <a:cs typeface="Symbol"/>
              </a:rPr>
              <a:t></a:t>
            </a:r>
            <a:r>
              <a:rPr sz="3200" b="1" spc="-4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75" dirty="0">
                <a:solidFill>
                  <a:srgbClr val="3333FF"/>
                </a:solidFill>
                <a:latin typeface="Times New Roman"/>
                <a:cs typeface="Times New Roman"/>
              </a:rPr>
              <a:t>⌐q),</a:t>
            </a:r>
            <a:r>
              <a:rPr sz="3200" spc="-2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65" dirty="0">
                <a:latin typeface="Times New Roman"/>
                <a:cs typeface="Times New Roman"/>
              </a:rPr>
              <a:t>(by</a:t>
            </a:r>
            <a:r>
              <a:rPr sz="3200" spc="-114" dirty="0">
                <a:latin typeface="Times New Roman"/>
                <a:cs typeface="Times New Roman"/>
              </a:rPr>
              <a:t> </a:t>
            </a:r>
            <a:r>
              <a:rPr sz="3200" spc="200" dirty="0">
                <a:latin typeface="Times New Roman"/>
                <a:cs typeface="Times New Roman"/>
              </a:rPr>
              <a:t>the</a:t>
            </a:r>
            <a:r>
              <a:rPr sz="3200" spc="-170" dirty="0">
                <a:latin typeface="Times New Roman"/>
                <a:cs typeface="Times New Roman"/>
              </a:rPr>
              <a:t> </a:t>
            </a:r>
            <a:r>
              <a:rPr sz="3200" spc="130" dirty="0">
                <a:latin typeface="Times New Roman"/>
                <a:cs typeface="Times New Roman"/>
              </a:rPr>
              <a:t>commutative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spc="50" dirty="0">
                <a:latin typeface="Times New Roman"/>
                <a:cs typeface="Times New Roman"/>
              </a:rPr>
              <a:t>law)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496695" algn="l"/>
              </a:tabLst>
            </a:pPr>
            <a:r>
              <a:rPr sz="3200" dirty="0">
                <a:latin typeface="Times New Roman"/>
                <a:cs typeface="Times New Roman"/>
              </a:rPr>
              <a:t>≡ </a:t>
            </a:r>
            <a:r>
              <a:rPr sz="3200" spc="19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3200" spc="-114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3333FF"/>
                </a:solidFill>
                <a:latin typeface="Symbol"/>
                <a:cs typeface="Symbol"/>
              </a:rPr>
              <a:t></a:t>
            </a:r>
            <a:r>
              <a:rPr sz="3200" b="1" spc="-3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200" spc="35" dirty="0">
                <a:solidFill>
                  <a:srgbClr val="3333FF"/>
                </a:solidFill>
                <a:latin typeface="Times New Roman"/>
                <a:cs typeface="Times New Roman"/>
              </a:rPr>
              <a:t>c,	</a:t>
            </a:r>
            <a:r>
              <a:rPr sz="3200" spc="65" dirty="0">
                <a:latin typeface="Times New Roman"/>
                <a:cs typeface="Times New Roman"/>
              </a:rPr>
              <a:t>(by </a:t>
            </a:r>
            <a:r>
              <a:rPr sz="3200" spc="200" dirty="0">
                <a:latin typeface="Times New Roman"/>
                <a:cs typeface="Times New Roman"/>
              </a:rPr>
              <a:t>the </a:t>
            </a:r>
            <a:r>
              <a:rPr sz="3200" spc="140" dirty="0">
                <a:latin typeface="Times New Roman"/>
                <a:cs typeface="Times New Roman"/>
              </a:rPr>
              <a:t>negation</a:t>
            </a:r>
            <a:r>
              <a:rPr sz="3200" spc="-540" dirty="0">
                <a:latin typeface="Times New Roman"/>
                <a:cs typeface="Times New Roman"/>
              </a:rPr>
              <a:t> </a:t>
            </a:r>
            <a:r>
              <a:rPr sz="3200" spc="50" dirty="0">
                <a:latin typeface="Times New Roman"/>
                <a:cs typeface="Times New Roman"/>
              </a:rPr>
              <a:t>law)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859790" algn="l"/>
              </a:tabLst>
            </a:pPr>
            <a:r>
              <a:rPr sz="3200" dirty="0">
                <a:latin typeface="Times New Roman"/>
                <a:cs typeface="Times New Roman"/>
              </a:rPr>
              <a:t>≡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spc="65" dirty="0">
                <a:solidFill>
                  <a:srgbClr val="3333FF"/>
                </a:solidFill>
                <a:latin typeface="Times New Roman"/>
                <a:cs typeface="Times New Roman"/>
              </a:rPr>
              <a:t>p,	</a:t>
            </a:r>
            <a:r>
              <a:rPr sz="3200" spc="65" dirty="0">
                <a:latin typeface="Times New Roman"/>
                <a:cs typeface="Times New Roman"/>
              </a:rPr>
              <a:t>(by </a:t>
            </a:r>
            <a:r>
              <a:rPr sz="3200" spc="200" dirty="0">
                <a:latin typeface="Times New Roman"/>
                <a:cs typeface="Times New Roman"/>
              </a:rPr>
              <a:t>the </a:t>
            </a:r>
            <a:r>
              <a:rPr sz="3200" spc="125" dirty="0">
                <a:latin typeface="Times New Roman"/>
                <a:cs typeface="Times New Roman"/>
              </a:rPr>
              <a:t>identity</a:t>
            </a:r>
            <a:r>
              <a:rPr sz="3200" spc="-560" dirty="0">
                <a:latin typeface="Times New Roman"/>
                <a:cs typeface="Times New Roman"/>
              </a:rPr>
              <a:t> </a:t>
            </a:r>
            <a:r>
              <a:rPr sz="3200" spc="50" dirty="0">
                <a:latin typeface="Times New Roman"/>
                <a:cs typeface="Times New Roman"/>
              </a:rPr>
              <a:t>law)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350">
              <a:latin typeface="Times New Roman"/>
              <a:cs typeface="Times New Roman"/>
            </a:endParaRPr>
          </a:p>
          <a:p>
            <a:pPr marL="376555" marR="5080" algn="just">
              <a:lnSpc>
                <a:spcPct val="100000"/>
              </a:lnSpc>
            </a:pPr>
            <a:r>
              <a:rPr sz="2400" spc="-5" dirty="0">
                <a:solidFill>
                  <a:srgbClr val="3333FF"/>
                </a:solidFill>
                <a:latin typeface="Times New Roman"/>
                <a:cs typeface="Times New Roman"/>
              </a:rPr>
              <a:t>Skill </a:t>
            </a:r>
            <a:r>
              <a:rPr sz="2400" spc="100" dirty="0">
                <a:solidFill>
                  <a:srgbClr val="3333FF"/>
                </a:solidFill>
                <a:latin typeface="Times New Roman"/>
                <a:cs typeface="Times New Roman"/>
              </a:rPr>
              <a:t>in </a:t>
            </a:r>
            <a:r>
              <a:rPr sz="2400" spc="50" dirty="0">
                <a:solidFill>
                  <a:srgbClr val="3333FF"/>
                </a:solidFill>
                <a:latin typeface="Times New Roman"/>
                <a:cs typeface="Times New Roman"/>
              </a:rPr>
              <a:t>simplifying </a:t>
            </a:r>
            <a:r>
              <a:rPr sz="2400" spc="95" dirty="0">
                <a:solidFill>
                  <a:srgbClr val="3333FF"/>
                </a:solidFill>
                <a:latin typeface="Times New Roman"/>
                <a:cs typeface="Times New Roman"/>
              </a:rPr>
              <a:t>proposition </a:t>
            </a:r>
            <a:r>
              <a:rPr sz="2400" spc="75" dirty="0">
                <a:solidFill>
                  <a:srgbClr val="3333FF"/>
                </a:solidFill>
                <a:latin typeface="Times New Roman"/>
                <a:cs typeface="Times New Roman"/>
              </a:rPr>
              <a:t>forms </a:t>
            </a:r>
            <a:r>
              <a:rPr sz="2400" spc="20" dirty="0">
                <a:solidFill>
                  <a:srgbClr val="3333FF"/>
                </a:solidFill>
                <a:latin typeface="Times New Roman"/>
                <a:cs typeface="Times New Roman"/>
              </a:rPr>
              <a:t>is </a:t>
            </a:r>
            <a:r>
              <a:rPr sz="2400" spc="65" dirty="0">
                <a:solidFill>
                  <a:srgbClr val="3333FF"/>
                </a:solidFill>
                <a:latin typeface="Times New Roman"/>
                <a:cs typeface="Times New Roman"/>
              </a:rPr>
              <a:t>useful </a:t>
            </a:r>
            <a:r>
              <a:rPr sz="2400" spc="95" dirty="0">
                <a:solidFill>
                  <a:srgbClr val="3333FF"/>
                </a:solidFill>
                <a:latin typeface="Times New Roman"/>
                <a:cs typeface="Times New Roman"/>
              </a:rPr>
              <a:t>in  </a:t>
            </a:r>
            <a:r>
              <a:rPr sz="2400" spc="100" dirty="0">
                <a:solidFill>
                  <a:srgbClr val="3333FF"/>
                </a:solidFill>
                <a:latin typeface="Times New Roman"/>
                <a:cs typeface="Times New Roman"/>
              </a:rPr>
              <a:t>constructing </a:t>
            </a:r>
            <a:r>
              <a:rPr sz="2400" spc="20" dirty="0">
                <a:solidFill>
                  <a:srgbClr val="3333FF"/>
                </a:solidFill>
                <a:latin typeface="Times New Roman"/>
                <a:cs typeface="Times New Roman"/>
              </a:rPr>
              <a:t>logically </a:t>
            </a:r>
            <a:r>
              <a:rPr sz="2400" spc="60" dirty="0">
                <a:solidFill>
                  <a:srgbClr val="3333FF"/>
                </a:solidFill>
                <a:latin typeface="Times New Roman"/>
                <a:cs typeface="Times New Roman"/>
              </a:rPr>
              <a:t>efficient </a:t>
            </a:r>
            <a:r>
              <a:rPr sz="2400" spc="114" dirty="0">
                <a:solidFill>
                  <a:srgbClr val="3333FF"/>
                </a:solidFill>
                <a:latin typeface="Times New Roman"/>
                <a:cs typeface="Times New Roman"/>
              </a:rPr>
              <a:t>computer </a:t>
            </a:r>
            <a:r>
              <a:rPr sz="2400" spc="95" dirty="0">
                <a:solidFill>
                  <a:srgbClr val="3333FF"/>
                </a:solidFill>
                <a:latin typeface="Times New Roman"/>
                <a:cs typeface="Times New Roman"/>
              </a:rPr>
              <a:t>programs  </a:t>
            </a:r>
            <a:r>
              <a:rPr sz="2400" spc="145" dirty="0">
                <a:solidFill>
                  <a:srgbClr val="3333FF"/>
                </a:solidFill>
                <a:latin typeface="Times New Roman"/>
                <a:cs typeface="Times New Roman"/>
              </a:rPr>
              <a:t>and</a:t>
            </a:r>
            <a:r>
              <a:rPr sz="2400" spc="-2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100" dirty="0">
                <a:solidFill>
                  <a:srgbClr val="3333FF"/>
                </a:solidFill>
                <a:latin typeface="Times New Roman"/>
                <a:cs typeface="Times New Roman"/>
              </a:rPr>
              <a:t>in</a:t>
            </a:r>
            <a:r>
              <a:rPr sz="2400" spc="-10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75" dirty="0">
                <a:solidFill>
                  <a:srgbClr val="3333FF"/>
                </a:solidFill>
                <a:latin typeface="Times New Roman"/>
                <a:cs typeface="Times New Roman"/>
              </a:rPr>
              <a:t>designing</a:t>
            </a:r>
            <a:r>
              <a:rPr sz="2400" spc="-4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65" dirty="0">
                <a:solidFill>
                  <a:srgbClr val="3333FF"/>
                </a:solidFill>
                <a:latin typeface="Times New Roman"/>
                <a:cs typeface="Times New Roman"/>
              </a:rPr>
              <a:t>digital</a:t>
            </a:r>
            <a:r>
              <a:rPr sz="2400" spc="-7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60" dirty="0">
                <a:solidFill>
                  <a:srgbClr val="3333FF"/>
                </a:solidFill>
                <a:latin typeface="Times New Roman"/>
                <a:cs typeface="Times New Roman"/>
              </a:rPr>
              <a:t>circuits.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99790" y="3221215"/>
            <a:ext cx="2741930" cy="788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0" b="1" spc="-5" dirty="0">
                <a:solidFill>
                  <a:srgbClr val="04617B"/>
                </a:solidFill>
                <a:latin typeface="Carlito"/>
                <a:cs typeface="Carlito"/>
              </a:rPr>
              <a:t>Thank</a:t>
            </a:r>
            <a:r>
              <a:rPr sz="5000" b="1" spc="-110" dirty="0">
                <a:solidFill>
                  <a:srgbClr val="04617B"/>
                </a:solidFill>
                <a:latin typeface="Carlito"/>
                <a:cs typeface="Carlito"/>
              </a:rPr>
              <a:t> </a:t>
            </a:r>
            <a:r>
              <a:rPr sz="5000" b="1" spc="-135" dirty="0">
                <a:solidFill>
                  <a:srgbClr val="04617B"/>
                </a:solidFill>
                <a:latin typeface="Carlito"/>
                <a:cs typeface="Carlito"/>
              </a:rPr>
              <a:t>You</a:t>
            </a:r>
            <a:endParaRPr sz="5000">
              <a:latin typeface="Carlito"/>
              <a:cs typeface="Carlito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18652" y="6514655"/>
            <a:ext cx="1816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5" dirty="0">
                <a:solidFill>
                  <a:srgbClr val="045C75"/>
                </a:solidFill>
                <a:latin typeface="Times New Roman"/>
                <a:cs typeface="Times New Roman"/>
              </a:rPr>
              <a:t>20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04520" marR="5080">
              <a:lnSpc>
                <a:spcPct val="100000"/>
              </a:lnSpc>
              <a:spcBef>
                <a:spcPts val="105"/>
              </a:spcBef>
            </a:pPr>
            <a:r>
              <a:rPr spc="70" dirty="0"/>
              <a:t>Equivalence </a:t>
            </a:r>
            <a:r>
              <a:rPr spc="25" dirty="0"/>
              <a:t>of </a:t>
            </a:r>
            <a:r>
              <a:rPr spc="-55" dirty="0"/>
              <a:t>Two </a:t>
            </a:r>
            <a:r>
              <a:rPr spc="165" dirty="0"/>
              <a:t>Compound</a:t>
            </a:r>
            <a:r>
              <a:rPr spc="-330" dirty="0"/>
              <a:t> </a:t>
            </a:r>
            <a:r>
              <a:rPr spc="114" dirty="0"/>
              <a:t>Propositions  </a:t>
            </a:r>
            <a:r>
              <a:rPr spc="80" dirty="0"/>
              <a:t>P </a:t>
            </a:r>
            <a:r>
              <a:rPr spc="195" dirty="0"/>
              <a:t>and</a:t>
            </a:r>
            <a:r>
              <a:rPr spc="-204" dirty="0"/>
              <a:t> </a:t>
            </a:r>
            <a:r>
              <a:rPr spc="265" dirty="0"/>
              <a:t>Q</a:t>
            </a:r>
          </a:p>
        </p:txBody>
      </p:sp>
      <p:sp>
        <p:nvSpPr>
          <p:cNvPr id="3" name="object 3"/>
          <p:cNvSpPr/>
          <p:nvPr/>
        </p:nvSpPr>
        <p:spPr>
          <a:xfrm>
            <a:off x="396240" y="475487"/>
            <a:ext cx="8208645" cy="1513840"/>
          </a:xfrm>
          <a:custGeom>
            <a:avLst/>
            <a:gdLst/>
            <a:ahLst/>
            <a:cxnLst/>
            <a:rect l="l" t="t" r="r" b="b"/>
            <a:pathLst>
              <a:path w="8208645" h="1513839">
                <a:moveTo>
                  <a:pt x="8208264" y="1133856"/>
                </a:moveTo>
                <a:lnTo>
                  <a:pt x="379476" y="1133856"/>
                </a:lnTo>
                <a:lnTo>
                  <a:pt x="379476" y="0"/>
                </a:lnTo>
                <a:lnTo>
                  <a:pt x="341376" y="0"/>
                </a:lnTo>
                <a:lnTo>
                  <a:pt x="341376" y="1133856"/>
                </a:lnTo>
                <a:lnTo>
                  <a:pt x="0" y="1133856"/>
                </a:lnTo>
                <a:lnTo>
                  <a:pt x="0" y="1171956"/>
                </a:lnTo>
                <a:lnTo>
                  <a:pt x="341376" y="1171956"/>
                </a:lnTo>
                <a:lnTo>
                  <a:pt x="341376" y="1513332"/>
                </a:lnTo>
                <a:lnTo>
                  <a:pt x="379476" y="1513332"/>
                </a:lnTo>
                <a:lnTo>
                  <a:pt x="379476" y="1171956"/>
                </a:lnTo>
                <a:lnTo>
                  <a:pt x="8208264" y="1171956"/>
                </a:lnTo>
                <a:lnTo>
                  <a:pt x="8208264" y="1133856"/>
                </a:lnTo>
                <a:close/>
              </a:path>
            </a:pathLst>
          </a:custGeom>
          <a:solidFill>
            <a:srgbClr val="D600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06278" y="1937879"/>
            <a:ext cx="7557134" cy="3439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685" indent="-515620" algn="just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528320" algn="l"/>
              </a:tabLst>
            </a:pPr>
            <a:r>
              <a:rPr sz="2800" spc="120" dirty="0">
                <a:latin typeface="Times New Roman"/>
                <a:cs typeface="Times New Roman"/>
              </a:rPr>
              <a:t>Construct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170" dirty="0">
                <a:latin typeface="Times New Roman"/>
                <a:cs typeface="Times New Roman"/>
              </a:rPr>
              <a:t>the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190" dirty="0">
                <a:latin typeface="Times New Roman"/>
                <a:cs typeface="Times New Roman"/>
              </a:rPr>
              <a:t>truth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105" dirty="0">
                <a:latin typeface="Times New Roman"/>
                <a:cs typeface="Times New Roman"/>
              </a:rPr>
              <a:t>table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50" dirty="0">
                <a:latin typeface="Times New Roman"/>
                <a:cs typeface="Times New Roman"/>
              </a:rPr>
              <a:t>for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125" dirty="0">
                <a:solidFill>
                  <a:srgbClr val="00CC00"/>
                </a:solidFill>
                <a:latin typeface="Times New Roman"/>
                <a:cs typeface="Times New Roman"/>
              </a:rPr>
              <a:t>P</a:t>
            </a:r>
            <a:r>
              <a:rPr sz="2800" spc="-125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527685" marR="6350" indent="-515620" algn="just">
              <a:lnSpc>
                <a:spcPct val="100000"/>
              </a:lnSpc>
              <a:buAutoNum type="arabicPeriod"/>
              <a:tabLst>
                <a:tab pos="528320" algn="l"/>
              </a:tabLst>
            </a:pPr>
            <a:r>
              <a:rPr sz="2800" spc="120" dirty="0">
                <a:latin typeface="Times New Roman"/>
                <a:cs typeface="Times New Roman"/>
              </a:rPr>
              <a:t>Construct </a:t>
            </a:r>
            <a:r>
              <a:rPr sz="2800" spc="170" dirty="0">
                <a:latin typeface="Times New Roman"/>
                <a:cs typeface="Times New Roman"/>
              </a:rPr>
              <a:t>the </a:t>
            </a:r>
            <a:r>
              <a:rPr sz="2800" spc="195" dirty="0">
                <a:latin typeface="Times New Roman"/>
                <a:cs typeface="Times New Roman"/>
              </a:rPr>
              <a:t>truth </a:t>
            </a:r>
            <a:r>
              <a:rPr sz="2800" spc="110" dirty="0">
                <a:latin typeface="Times New Roman"/>
                <a:cs typeface="Times New Roman"/>
              </a:rPr>
              <a:t>table </a:t>
            </a:r>
            <a:r>
              <a:rPr sz="2800" spc="55" dirty="0">
                <a:latin typeface="Times New Roman"/>
                <a:cs typeface="Times New Roman"/>
              </a:rPr>
              <a:t>for </a:t>
            </a:r>
            <a:r>
              <a:rPr sz="2800" spc="225" dirty="0">
                <a:solidFill>
                  <a:srgbClr val="00CC00"/>
                </a:solidFill>
                <a:latin typeface="Times New Roman"/>
                <a:cs typeface="Times New Roman"/>
              </a:rPr>
              <a:t>Q </a:t>
            </a:r>
            <a:r>
              <a:rPr sz="2800" spc="100" dirty="0">
                <a:latin typeface="Times New Roman"/>
                <a:cs typeface="Times New Roman"/>
              </a:rPr>
              <a:t>using </a:t>
            </a:r>
            <a:r>
              <a:rPr sz="2800" spc="170" dirty="0">
                <a:latin typeface="Times New Roman"/>
                <a:cs typeface="Times New Roman"/>
              </a:rPr>
              <a:t>the  </a:t>
            </a:r>
            <a:r>
              <a:rPr sz="2800" spc="120" dirty="0">
                <a:latin typeface="Times New Roman"/>
                <a:cs typeface="Times New Roman"/>
              </a:rPr>
              <a:t>same </a:t>
            </a:r>
            <a:r>
              <a:rPr sz="2800" spc="110" dirty="0">
                <a:latin typeface="Times New Roman"/>
                <a:cs typeface="Times New Roman"/>
              </a:rPr>
              <a:t>proposition </a:t>
            </a:r>
            <a:r>
              <a:rPr sz="2800" spc="65" dirty="0">
                <a:latin typeface="Times New Roman"/>
                <a:cs typeface="Times New Roman"/>
              </a:rPr>
              <a:t>variables </a:t>
            </a:r>
            <a:r>
              <a:rPr sz="2800" spc="50" dirty="0">
                <a:latin typeface="Times New Roman"/>
                <a:cs typeface="Times New Roman"/>
              </a:rPr>
              <a:t>for </a:t>
            </a:r>
            <a:r>
              <a:rPr sz="2800" spc="95" dirty="0">
                <a:latin typeface="Times New Roman"/>
                <a:cs typeface="Times New Roman"/>
              </a:rPr>
              <a:t>identical  </a:t>
            </a:r>
            <a:r>
              <a:rPr sz="2800" spc="150" dirty="0">
                <a:latin typeface="Times New Roman"/>
                <a:cs typeface="Times New Roman"/>
              </a:rPr>
              <a:t>component</a:t>
            </a:r>
            <a:r>
              <a:rPr sz="2800" spc="-155" dirty="0">
                <a:latin typeface="Times New Roman"/>
                <a:cs typeface="Times New Roman"/>
              </a:rPr>
              <a:t> </a:t>
            </a:r>
            <a:r>
              <a:rPr sz="2800" spc="95" dirty="0">
                <a:latin typeface="Times New Roman"/>
                <a:cs typeface="Times New Roman"/>
              </a:rPr>
              <a:t>propositions.</a:t>
            </a:r>
            <a:endParaRPr sz="2800">
              <a:latin typeface="Times New Roman"/>
              <a:cs typeface="Times New Roman"/>
            </a:endParaRPr>
          </a:p>
          <a:p>
            <a:pPr marL="527685" marR="5080" indent="-515620" algn="just">
              <a:lnSpc>
                <a:spcPct val="100000"/>
              </a:lnSpc>
              <a:buAutoNum type="arabicPeriod"/>
              <a:tabLst>
                <a:tab pos="528320" algn="l"/>
              </a:tabLst>
            </a:pPr>
            <a:r>
              <a:rPr sz="2800" spc="80" dirty="0">
                <a:latin typeface="Times New Roman"/>
                <a:cs typeface="Times New Roman"/>
              </a:rPr>
              <a:t>Check </a:t>
            </a:r>
            <a:r>
              <a:rPr sz="2800" spc="114" dirty="0">
                <a:latin typeface="Times New Roman"/>
                <a:cs typeface="Times New Roman"/>
              </a:rPr>
              <a:t>each </a:t>
            </a:r>
            <a:r>
              <a:rPr sz="2800" spc="125" dirty="0">
                <a:latin typeface="Times New Roman"/>
                <a:cs typeface="Times New Roman"/>
              </a:rPr>
              <a:t>combination </a:t>
            </a:r>
            <a:r>
              <a:rPr sz="2800" spc="20" dirty="0">
                <a:latin typeface="Times New Roman"/>
                <a:cs typeface="Times New Roman"/>
              </a:rPr>
              <a:t>of </a:t>
            </a:r>
            <a:r>
              <a:rPr sz="2800" spc="190" dirty="0">
                <a:latin typeface="Times New Roman"/>
                <a:cs typeface="Times New Roman"/>
              </a:rPr>
              <a:t>truth </a:t>
            </a:r>
            <a:r>
              <a:rPr sz="2800" spc="65" dirty="0">
                <a:latin typeface="Times New Roman"/>
                <a:cs typeface="Times New Roman"/>
              </a:rPr>
              <a:t>values </a:t>
            </a:r>
            <a:r>
              <a:rPr sz="2800" spc="20" dirty="0">
                <a:latin typeface="Times New Roman"/>
                <a:cs typeface="Times New Roman"/>
              </a:rPr>
              <a:t>of  </a:t>
            </a:r>
            <a:r>
              <a:rPr sz="2800" spc="170" dirty="0">
                <a:latin typeface="Times New Roman"/>
                <a:cs typeface="Times New Roman"/>
              </a:rPr>
              <a:t>the </a:t>
            </a:r>
            <a:r>
              <a:rPr sz="2800" spc="110" dirty="0">
                <a:latin typeface="Times New Roman"/>
                <a:cs typeface="Times New Roman"/>
              </a:rPr>
              <a:t>proposition </a:t>
            </a:r>
            <a:r>
              <a:rPr sz="2800" spc="65" dirty="0">
                <a:latin typeface="Times New Roman"/>
                <a:cs typeface="Times New Roman"/>
              </a:rPr>
              <a:t>variables </a:t>
            </a:r>
            <a:r>
              <a:rPr sz="2800" spc="140" dirty="0">
                <a:latin typeface="Times New Roman"/>
                <a:cs typeface="Times New Roman"/>
              </a:rPr>
              <a:t>to </a:t>
            </a:r>
            <a:r>
              <a:rPr sz="2800" spc="75" dirty="0">
                <a:latin typeface="Times New Roman"/>
                <a:cs typeface="Times New Roman"/>
              </a:rPr>
              <a:t>see </a:t>
            </a:r>
            <a:r>
              <a:rPr sz="2800" spc="140" dirty="0">
                <a:latin typeface="Times New Roman"/>
                <a:cs typeface="Times New Roman"/>
              </a:rPr>
              <a:t>whether </a:t>
            </a:r>
            <a:r>
              <a:rPr sz="2800" spc="175" dirty="0">
                <a:latin typeface="Times New Roman"/>
                <a:cs typeface="Times New Roman"/>
              </a:rPr>
              <a:t>the  </a:t>
            </a:r>
            <a:r>
              <a:rPr sz="2800" spc="190" dirty="0">
                <a:latin typeface="Times New Roman"/>
                <a:cs typeface="Times New Roman"/>
              </a:rPr>
              <a:t>truth</a:t>
            </a:r>
            <a:r>
              <a:rPr sz="2800" spc="30" dirty="0">
                <a:latin typeface="Times New Roman"/>
                <a:cs typeface="Times New Roman"/>
              </a:rPr>
              <a:t> </a:t>
            </a:r>
            <a:r>
              <a:rPr sz="2800" spc="65" dirty="0">
                <a:latin typeface="Times New Roman"/>
                <a:cs typeface="Times New Roman"/>
              </a:rPr>
              <a:t>value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20" dirty="0">
                <a:latin typeface="Times New Roman"/>
                <a:cs typeface="Times New Roman"/>
              </a:rPr>
              <a:t>of</a:t>
            </a:r>
            <a:r>
              <a:rPr sz="2800" spc="130" dirty="0">
                <a:latin typeface="Times New Roman"/>
                <a:cs typeface="Times New Roman"/>
              </a:rPr>
              <a:t> </a:t>
            </a:r>
            <a:r>
              <a:rPr sz="2800" spc="65" dirty="0">
                <a:solidFill>
                  <a:srgbClr val="00CC00"/>
                </a:solidFill>
                <a:latin typeface="Times New Roman"/>
                <a:cs typeface="Times New Roman"/>
              </a:rPr>
              <a:t>P</a:t>
            </a:r>
            <a:r>
              <a:rPr sz="2800" spc="4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25" dirty="0">
                <a:latin typeface="Times New Roman"/>
                <a:cs typeface="Times New Roman"/>
              </a:rPr>
              <a:t>is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175" dirty="0">
                <a:latin typeface="Times New Roman"/>
                <a:cs typeface="Times New Roman"/>
              </a:rPr>
              <a:t>the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120" dirty="0">
                <a:latin typeface="Times New Roman"/>
                <a:cs typeface="Times New Roman"/>
              </a:rPr>
              <a:t>same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75" dirty="0">
                <a:latin typeface="Times New Roman"/>
                <a:cs typeface="Times New Roman"/>
              </a:rPr>
              <a:t>as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175" dirty="0">
                <a:latin typeface="Times New Roman"/>
                <a:cs typeface="Times New Roman"/>
              </a:rPr>
              <a:t>the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195" dirty="0">
                <a:latin typeface="Times New Roman"/>
                <a:cs typeface="Times New Roman"/>
              </a:rPr>
              <a:t>truth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65" dirty="0">
                <a:latin typeface="Times New Roman"/>
                <a:cs typeface="Times New Roman"/>
              </a:rPr>
              <a:t>value  </a:t>
            </a:r>
            <a:r>
              <a:rPr sz="2800" spc="20" dirty="0">
                <a:latin typeface="Times New Roman"/>
                <a:cs typeface="Times New Roman"/>
              </a:rPr>
              <a:t>of</a:t>
            </a:r>
            <a:r>
              <a:rPr sz="2800" spc="45" dirty="0">
                <a:latin typeface="Times New Roman"/>
                <a:cs typeface="Times New Roman"/>
              </a:rPr>
              <a:t> </a:t>
            </a:r>
            <a:r>
              <a:rPr sz="2800" spc="30" dirty="0">
                <a:solidFill>
                  <a:srgbClr val="00CC00"/>
                </a:solidFill>
                <a:latin typeface="Times New Roman"/>
                <a:cs typeface="Times New Roman"/>
              </a:rPr>
              <a:t>Q</a:t>
            </a:r>
            <a:r>
              <a:rPr sz="2800" spc="30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96240" y="691895"/>
            <a:ext cx="8065134" cy="862965"/>
          </a:xfrm>
          <a:custGeom>
            <a:avLst/>
            <a:gdLst/>
            <a:ahLst/>
            <a:cxnLst/>
            <a:rect l="l" t="t" r="r" b="b"/>
            <a:pathLst>
              <a:path w="8065134" h="862965">
                <a:moveTo>
                  <a:pt x="8065008" y="556260"/>
                </a:moveTo>
                <a:lnTo>
                  <a:pt x="379476" y="556260"/>
                </a:lnTo>
                <a:lnTo>
                  <a:pt x="379476" y="0"/>
                </a:lnTo>
                <a:lnTo>
                  <a:pt x="341376" y="0"/>
                </a:lnTo>
                <a:lnTo>
                  <a:pt x="341376" y="556260"/>
                </a:lnTo>
                <a:lnTo>
                  <a:pt x="0" y="556260"/>
                </a:lnTo>
                <a:lnTo>
                  <a:pt x="0" y="594360"/>
                </a:lnTo>
                <a:lnTo>
                  <a:pt x="341376" y="594360"/>
                </a:lnTo>
                <a:lnTo>
                  <a:pt x="341376" y="862584"/>
                </a:lnTo>
                <a:lnTo>
                  <a:pt x="379476" y="862584"/>
                </a:lnTo>
                <a:lnTo>
                  <a:pt x="379476" y="594360"/>
                </a:lnTo>
                <a:lnTo>
                  <a:pt x="8065008" y="594360"/>
                </a:lnTo>
                <a:lnTo>
                  <a:pt x="8065008" y="556260"/>
                </a:lnTo>
                <a:close/>
              </a:path>
            </a:pathLst>
          </a:custGeom>
          <a:solidFill>
            <a:srgbClr val="D600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79341" y="694549"/>
            <a:ext cx="333121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70" dirty="0"/>
              <a:t>Equivalence</a:t>
            </a:r>
            <a:r>
              <a:rPr spc="-114" dirty="0"/>
              <a:t> </a:t>
            </a:r>
            <a:r>
              <a:rPr spc="90" dirty="0"/>
              <a:t>Check</a:t>
            </a:r>
          </a:p>
        </p:txBody>
      </p:sp>
      <p:sp>
        <p:nvSpPr>
          <p:cNvPr id="4" name="object 4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79426" y="1637829"/>
            <a:ext cx="7339965" cy="30118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685" marR="6985" indent="-515620" algn="just">
              <a:lnSpc>
                <a:spcPct val="100000"/>
              </a:lnSpc>
              <a:spcBef>
                <a:spcPts val="95"/>
              </a:spcBef>
              <a:buAutoNum type="alphaLcPeriod"/>
              <a:tabLst>
                <a:tab pos="528320" algn="l"/>
              </a:tabLst>
            </a:pPr>
            <a:r>
              <a:rPr sz="2800" spc="-25" dirty="0">
                <a:latin typeface="Times New Roman"/>
                <a:cs typeface="Times New Roman"/>
              </a:rPr>
              <a:t>If </a:t>
            </a:r>
            <a:r>
              <a:rPr sz="2800" spc="114" dirty="0">
                <a:latin typeface="Times New Roman"/>
                <a:cs typeface="Times New Roman"/>
              </a:rPr>
              <a:t>in each </a:t>
            </a:r>
            <a:r>
              <a:rPr sz="2800" spc="60" dirty="0">
                <a:latin typeface="Times New Roman"/>
                <a:cs typeface="Times New Roman"/>
              </a:rPr>
              <a:t>row </a:t>
            </a:r>
            <a:r>
              <a:rPr sz="2800" spc="175" dirty="0">
                <a:latin typeface="Times New Roman"/>
                <a:cs typeface="Times New Roman"/>
              </a:rPr>
              <a:t>the </a:t>
            </a:r>
            <a:r>
              <a:rPr sz="2800" spc="190" dirty="0">
                <a:latin typeface="Times New Roman"/>
                <a:cs typeface="Times New Roman"/>
              </a:rPr>
              <a:t>truth </a:t>
            </a:r>
            <a:r>
              <a:rPr sz="2800" spc="65" dirty="0">
                <a:latin typeface="Times New Roman"/>
                <a:cs typeface="Times New Roman"/>
              </a:rPr>
              <a:t>value </a:t>
            </a:r>
            <a:r>
              <a:rPr sz="2800" spc="20" dirty="0">
                <a:latin typeface="Times New Roman"/>
                <a:cs typeface="Times New Roman"/>
              </a:rPr>
              <a:t>of </a:t>
            </a:r>
            <a:r>
              <a:rPr sz="2800" spc="65" dirty="0">
                <a:solidFill>
                  <a:srgbClr val="3333FF"/>
                </a:solidFill>
                <a:latin typeface="Times New Roman"/>
                <a:cs typeface="Times New Roman"/>
              </a:rPr>
              <a:t>P </a:t>
            </a:r>
            <a:r>
              <a:rPr sz="2800" spc="30" dirty="0">
                <a:latin typeface="Times New Roman"/>
                <a:cs typeface="Times New Roman"/>
              </a:rPr>
              <a:t>is </a:t>
            </a:r>
            <a:r>
              <a:rPr sz="2800" spc="170" dirty="0">
                <a:latin typeface="Times New Roman"/>
                <a:cs typeface="Times New Roman"/>
              </a:rPr>
              <a:t>the </a:t>
            </a:r>
            <a:r>
              <a:rPr sz="2800" spc="17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120" dirty="0">
                <a:solidFill>
                  <a:srgbClr val="00CC00"/>
                </a:solidFill>
                <a:latin typeface="Times New Roman"/>
                <a:cs typeface="Times New Roman"/>
              </a:rPr>
              <a:t>same </a:t>
            </a:r>
            <a:r>
              <a:rPr sz="2800" spc="75" dirty="0">
                <a:latin typeface="Times New Roman"/>
                <a:cs typeface="Times New Roman"/>
              </a:rPr>
              <a:t>as </a:t>
            </a:r>
            <a:r>
              <a:rPr sz="2800" spc="175" dirty="0">
                <a:latin typeface="Times New Roman"/>
                <a:cs typeface="Times New Roman"/>
              </a:rPr>
              <a:t>the </a:t>
            </a:r>
            <a:r>
              <a:rPr sz="2800" spc="190" dirty="0">
                <a:latin typeface="Times New Roman"/>
                <a:cs typeface="Times New Roman"/>
              </a:rPr>
              <a:t>truth </a:t>
            </a:r>
            <a:r>
              <a:rPr sz="2800" spc="65" dirty="0">
                <a:latin typeface="Times New Roman"/>
                <a:cs typeface="Times New Roman"/>
              </a:rPr>
              <a:t>value </a:t>
            </a:r>
            <a:r>
              <a:rPr sz="2800" spc="20" dirty="0">
                <a:latin typeface="Times New Roman"/>
                <a:cs typeface="Times New Roman"/>
              </a:rPr>
              <a:t>of </a:t>
            </a:r>
            <a:r>
              <a:rPr sz="2800" spc="30" dirty="0">
                <a:solidFill>
                  <a:srgbClr val="3333FF"/>
                </a:solidFill>
                <a:latin typeface="Times New Roman"/>
                <a:cs typeface="Times New Roman"/>
              </a:rPr>
              <a:t>Q</a:t>
            </a:r>
            <a:r>
              <a:rPr sz="2800" spc="30" dirty="0">
                <a:latin typeface="Times New Roman"/>
                <a:cs typeface="Times New Roman"/>
              </a:rPr>
              <a:t>, </a:t>
            </a:r>
            <a:r>
              <a:rPr sz="2800" spc="185" dirty="0">
                <a:latin typeface="Times New Roman"/>
                <a:cs typeface="Times New Roman"/>
              </a:rPr>
              <a:t>then </a:t>
            </a:r>
            <a:r>
              <a:rPr sz="2800" spc="65" dirty="0">
                <a:solidFill>
                  <a:srgbClr val="3333FF"/>
                </a:solidFill>
                <a:latin typeface="Times New Roman"/>
                <a:cs typeface="Times New Roman"/>
              </a:rPr>
              <a:t>P </a:t>
            </a:r>
            <a:r>
              <a:rPr sz="2800" spc="170" dirty="0">
                <a:latin typeface="Times New Roman"/>
                <a:cs typeface="Times New Roman"/>
              </a:rPr>
              <a:t>and </a:t>
            </a:r>
            <a:r>
              <a:rPr sz="2800" spc="225" dirty="0">
                <a:solidFill>
                  <a:srgbClr val="3333FF"/>
                </a:solidFill>
                <a:latin typeface="Times New Roman"/>
                <a:cs typeface="Times New Roman"/>
              </a:rPr>
              <a:t>Q </a:t>
            </a:r>
            <a:r>
              <a:rPr sz="2800" spc="225" dirty="0">
                <a:latin typeface="Times New Roman"/>
                <a:cs typeface="Times New Roman"/>
              </a:rPr>
              <a:t> </a:t>
            </a:r>
            <a:r>
              <a:rPr sz="2800" spc="95" dirty="0">
                <a:latin typeface="Times New Roman"/>
                <a:cs typeface="Times New Roman"/>
              </a:rPr>
              <a:t>are </a:t>
            </a:r>
            <a:r>
              <a:rPr sz="2800" spc="20" dirty="0">
                <a:solidFill>
                  <a:srgbClr val="00CC00"/>
                </a:solidFill>
                <a:latin typeface="Times New Roman"/>
                <a:cs typeface="Times New Roman"/>
              </a:rPr>
              <a:t>logically</a:t>
            </a:r>
            <a:r>
              <a:rPr sz="2800" spc="-29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90" dirty="0">
                <a:solidFill>
                  <a:srgbClr val="00CC00"/>
                </a:solidFill>
                <a:latin typeface="Times New Roman"/>
                <a:cs typeface="Times New Roman"/>
              </a:rPr>
              <a:t>equivalent</a:t>
            </a:r>
            <a:r>
              <a:rPr sz="2800" spc="90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Times New Roman"/>
              <a:buAutoNum type="alphaLcPeriod"/>
            </a:pPr>
            <a:endParaRPr sz="2900">
              <a:latin typeface="Times New Roman"/>
              <a:cs typeface="Times New Roman"/>
            </a:endParaRPr>
          </a:p>
          <a:p>
            <a:pPr marL="527685" marR="5080" indent="-515620" algn="just">
              <a:lnSpc>
                <a:spcPct val="100000"/>
              </a:lnSpc>
              <a:buAutoNum type="alphaLcPeriod"/>
              <a:tabLst>
                <a:tab pos="528320" algn="l"/>
              </a:tabLst>
            </a:pPr>
            <a:r>
              <a:rPr sz="2800" spc="-25" dirty="0">
                <a:latin typeface="Times New Roman"/>
                <a:cs typeface="Times New Roman"/>
              </a:rPr>
              <a:t>If </a:t>
            </a:r>
            <a:r>
              <a:rPr sz="2800" spc="110" dirty="0">
                <a:latin typeface="Times New Roman"/>
                <a:cs typeface="Times New Roman"/>
              </a:rPr>
              <a:t>in </a:t>
            </a:r>
            <a:r>
              <a:rPr sz="2800" spc="125" dirty="0">
                <a:latin typeface="Times New Roman"/>
                <a:cs typeface="Times New Roman"/>
              </a:rPr>
              <a:t>some </a:t>
            </a:r>
            <a:r>
              <a:rPr sz="2800" spc="55" dirty="0">
                <a:latin typeface="Times New Roman"/>
                <a:cs typeface="Times New Roman"/>
              </a:rPr>
              <a:t>row </a:t>
            </a:r>
            <a:r>
              <a:rPr sz="2800" spc="65" dirty="0">
                <a:solidFill>
                  <a:srgbClr val="3333FF"/>
                </a:solidFill>
                <a:latin typeface="Times New Roman"/>
                <a:cs typeface="Times New Roman"/>
              </a:rPr>
              <a:t>P </a:t>
            </a:r>
            <a:r>
              <a:rPr sz="2800" spc="125" dirty="0">
                <a:latin typeface="Times New Roman"/>
                <a:cs typeface="Times New Roman"/>
              </a:rPr>
              <a:t>has </a:t>
            </a:r>
            <a:r>
              <a:rPr sz="2800" spc="95" dirty="0">
                <a:latin typeface="Times New Roman"/>
                <a:cs typeface="Times New Roman"/>
              </a:rPr>
              <a:t>a </a:t>
            </a:r>
            <a:r>
              <a:rPr sz="2800" spc="80" dirty="0">
                <a:solidFill>
                  <a:srgbClr val="00CC00"/>
                </a:solidFill>
                <a:latin typeface="Times New Roman"/>
                <a:cs typeface="Times New Roman"/>
              </a:rPr>
              <a:t>different </a:t>
            </a:r>
            <a:r>
              <a:rPr sz="2800" spc="190" dirty="0">
                <a:latin typeface="Times New Roman"/>
                <a:cs typeface="Times New Roman"/>
              </a:rPr>
              <a:t>truth </a:t>
            </a:r>
            <a:r>
              <a:rPr sz="2800" spc="65" dirty="0">
                <a:latin typeface="Times New Roman"/>
                <a:cs typeface="Times New Roman"/>
              </a:rPr>
              <a:t>value  </a:t>
            </a:r>
            <a:r>
              <a:rPr sz="2800" spc="95" dirty="0">
                <a:latin typeface="Times New Roman"/>
                <a:cs typeface="Times New Roman"/>
              </a:rPr>
              <a:t>from </a:t>
            </a:r>
            <a:r>
              <a:rPr sz="2800" spc="30" dirty="0">
                <a:solidFill>
                  <a:srgbClr val="3333FF"/>
                </a:solidFill>
                <a:latin typeface="Times New Roman"/>
                <a:cs typeface="Times New Roman"/>
              </a:rPr>
              <a:t>Q</a:t>
            </a:r>
            <a:r>
              <a:rPr sz="2800" spc="30" dirty="0">
                <a:latin typeface="Times New Roman"/>
                <a:cs typeface="Times New Roman"/>
              </a:rPr>
              <a:t>, </a:t>
            </a:r>
            <a:r>
              <a:rPr sz="2800" spc="180" dirty="0">
                <a:latin typeface="Times New Roman"/>
                <a:cs typeface="Times New Roman"/>
              </a:rPr>
              <a:t>then </a:t>
            </a:r>
            <a:r>
              <a:rPr sz="2800" spc="65" dirty="0">
                <a:solidFill>
                  <a:srgbClr val="3333FF"/>
                </a:solidFill>
                <a:latin typeface="Times New Roman"/>
                <a:cs typeface="Times New Roman"/>
              </a:rPr>
              <a:t>P </a:t>
            </a:r>
            <a:r>
              <a:rPr sz="2800" spc="170" dirty="0">
                <a:latin typeface="Times New Roman"/>
                <a:cs typeface="Times New Roman"/>
              </a:rPr>
              <a:t>and </a:t>
            </a:r>
            <a:r>
              <a:rPr sz="2800" spc="225" dirty="0">
                <a:solidFill>
                  <a:srgbClr val="3333FF"/>
                </a:solidFill>
                <a:latin typeface="Times New Roman"/>
                <a:cs typeface="Times New Roman"/>
              </a:rPr>
              <a:t>Q </a:t>
            </a:r>
            <a:r>
              <a:rPr sz="2800" spc="100" dirty="0">
                <a:latin typeface="Times New Roman"/>
                <a:cs typeface="Times New Roman"/>
              </a:rPr>
              <a:t>are </a:t>
            </a:r>
            <a:r>
              <a:rPr sz="2800" spc="175" dirty="0">
                <a:solidFill>
                  <a:srgbClr val="00CC00"/>
                </a:solidFill>
                <a:latin typeface="Times New Roman"/>
                <a:cs typeface="Times New Roman"/>
              </a:rPr>
              <a:t>not </a:t>
            </a:r>
            <a:r>
              <a:rPr sz="2800" spc="25" dirty="0">
                <a:solidFill>
                  <a:srgbClr val="00CC00"/>
                </a:solidFill>
                <a:latin typeface="Times New Roman"/>
                <a:cs typeface="Times New Roman"/>
              </a:rPr>
              <a:t>logically  </a:t>
            </a:r>
            <a:r>
              <a:rPr sz="2800" spc="90" dirty="0">
                <a:solidFill>
                  <a:srgbClr val="00CC00"/>
                </a:solidFill>
                <a:latin typeface="Times New Roman"/>
                <a:cs typeface="Times New Roman"/>
              </a:rPr>
              <a:t>equivalent.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81476" y="697394"/>
            <a:ext cx="153797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70" dirty="0"/>
              <a:t>Example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80947" y="1680527"/>
            <a:ext cx="2925445" cy="1121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1940" indent="-269875">
              <a:lnSpc>
                <a:spcPct val="100000"/>
              </a:lnSpc>
              <a:spcBef>
                <a:spcPts val="100"/>
              </a:spcBef>
              <a:buChar char="•"/>
              <a:tabLst>
                <a:tab pos="281940" algn="l"/>
                <a:tab pos="282575" algn="l"/>
              </a:tabLst>
            </a:pPr>
            <a:r>
              <a:rPr sz="2400" spc="35" dirty="0">
                <a:latin typeface="Times New Roman"/>
                <a:cs typeface="Times New Roman"/>
              </a:rPr>
              <a:t>Prove </a:t>
            </a:r>
            <a:r>
              <a:rPr sz="2400" spc="155" dirty="0">
                <a:latin typeface="Times New Roman"/>
                <a:cs typeface="Times New Roman"/>
              </a:rPr>
              <a:t>that </a:t>
            </a:r>
            <a:r>
              <a:rPr sz="2400" spc="-30" dirty="0">
                <a:solidFill>
                  <a:srgbClr val="3333FF"/>
                </a:solidFill>
                <a:latin typeface="Times New Roman"/>
                <a:cs typeface="Times New Roman"/>
              </a:rPr>
              <a:t>¬ </a:t>
            </a:r>
            <a:r>
              <a:rPr sz="2400" spc="55" dirty="0">
                <a:solidFill>
                  <a:srgbClr val="3333FF"/>
                </a:solidFill>
                <a:latin typeface="Times New Roman"/>
                <a:cs typeface="Times New Roman"/>
              </a:rPr>
              <a:t>(¬p)≡</a:t>
            </a:r>
            <a:r>
              <a:rPr sz="2400" spc="-42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14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u="heavy" spc="80" dirty="0">
                <a:solidFill>
                  <a:srgbClr val="00CC00"/>
                </a:solidFill>
                <a:uFill>
                  <a:solidFill>
                    <a:srgbClr val="00CC00"/>
                  </a:solidFill>
                </a:uFill>
                <a:latin typeface="Times New Roman"/>
                <a:cs typeface="Times New Roman"/>
              </a:rPr>
              <a:t>Solution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96240" y="691895"/>
            <a:ext cx="8208645" cy="862965"/>
            <a:chOff x="396240" y="691895"/>
            <a:chExt cx="8208645" cy="862965"/>
          </a:xfrm>
        </p:grpSpPr>
        <p:sp>
          <p:nvSpPr>
            <p:cNvPr id="5" name="object 5"/>
            <p:cNvSpPr/>
            <p:nvPr/>
          </p:nvSpPr>
          <p:spPr>
            <a:xfrm>
              <a:off x="396240" y="691895"/>
              <a:ext cx="8065134" cy="862965"/>
            </a:xfrm>
            <a:custGeom>
              <a:avLst/>
              <a:gdLst/>
              <a:ahLst/>
              <a:cxnLst/>
              <a:rect l="l" t="t" r="r" b="b"/>
              <a:pathLst>
                <a:path w="8065134" h="862965">
                  <a:moveTo>
                    <a:pt x="8065008" y="556260"/>
                  </a:moveTo>
                  <a:lnTo>
                    <a:pt x="379476" y="556260"/>
                  </a:lnTo>
                  <a:lnTo>
                    <a:pt x="379476" y="0"/>
                  </a:lnTo>
                  <a:lnTo>
                    <a:pt x="341376" y="0"/>
                  </a:lnTo>
                  <a:lnTo>
                    <a:pt x="341376" y="556260"/>
                  </a:lnTo>
                  <a:lnTo>
                    <a:pt x="0" y="556260"/>
                  </a:lnTo>
                  <a:lnTo>
                    <a:pt x="0" y="594360"/>
                  </a:lnTo>
                  <a:lnTo>
                    <a:pt x="341376" y="594360"/>
                  </a:lnTo>
                  <a:lnTo>
                    <a:pt x="341376" y="862584"/>
                  </a:lnTo>
                  <a:lnTo>
                    <a:pt x="379476" y="862584"/>
                  </a:lnTo>
                  <a:lnTo>
                    <a:pt x="379476" y="594360"/>
                  </a:lnTo>
                  <a:lnTo>
                    <a:pt x="8065008" y="594360"/>
                  </a:lnTo>
                  <a:lnTo>
                    <a:pt x="8065008" y="55626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96240" y="691895"/>
              <a:ext cx="8208645" cy="862965"/>
            </a:xfrm>
            <a:custGeom>
              <a:avLst/>
              <a:gdLst/>
              <a:ahLst/>
              <a:cxnLst/>
              <a:rect l="l" t="t" r="r" b="b"/>
              <a:pathLst>
                <a:path w="8208645" h="862965">
                  <a:moveTo>
                    <a:pt x="8208264" y="556260"/>
                  </a:moveTo>
                  <a:lnTo>
                    <a:pt x="379476" y="556260"/>
                  </a:lnTo>
                  <a:lnTo>
                    <a:pt x="379476" y="0"/>
                  </a:lnTo>
                  <a:lnTo>
                    <a:pt x="341376" y="0"/>
                  </a:lnTo>
                  <a:lnTo>
                    <a:pt x="341376" y="556260"/>
                  </a:lnTo>
                  <a:lnTo>
                    <a:pt x="0" y="556260"/>
                  </a:lnTo>
                  <a:lnTo>
                    <a:pt x="0" y="594360"/>
                  </a:lnTo>
                  <a:lnTo>
                    <a:pt x="341376" y="594360"/>
                  </a:lnTo>
                  <a:lnTo>
                    <a:pt x="341376" y="862584"/>
                  </a:lnTo>
                  <a:lnTo>
                    <a:pt x="379476" y="862584"/>
                  </a:lnTo>
                  <a:lnTo>
                    <a:pt x="379476" y="594360"/>
                  </a:lnTo>
                  <a:lnTo>
                    <a:pt x="8208264" y="594360"/>
                  </a:lnTo>
                  <a:lnTo>
                    <a:pt x="8208264" y="556260"/>
                  </a:lnTo>
                  <a:close/>
                </a:path>
              </a:pathLst>
            </a:custGeom>
            <a:solidFill>
              <a:srgbClr val="D600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50696" y="4970843"/>
            <a:ext cx="66770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8575">
              <a:lnSpc>
                <a:spcPct val="100000"/>
              </a:lnSpc>
              <a:spcBef>
                <a:spcPts val="100"/>
              </a:spcBef>
            </a:pPr>
            <a:r>
              <a:rPr sz="2400" spc="-45" dirty="0">
                <a:latin typeface="Times New Roman"/>
                <a:cs typeface="Times New Roman"/>
              </a:rPr>
              <a:t>As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spc="50" dirty="0">
                <a:latin typeface="Times New Roman"/>
                <a:cs typeface="Times New Roman"/>
              </a:rPr>
              <a:t>you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105" dirty="0">
                <a:latin typeface="Times New Roman"/>
                <a:cs typeface="Times New Roman"/>
              </a:rPr>
              <a:t>can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65" dirty="0">
                <a:latin typeface="Times New Roman"/>
                <a:cs typeface="Times New Roman"/>
              </a:rPr>
              <a:t>see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the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90" dirty="0">
                <a:latin typeface="Times New Roman"/>
                <a:cs typeface="Times New Roman"/>
              </a:rPr>
              <a:t>corresponding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165" dirty="0">
                <a:latin typeface="Times New Roman"/>
                <a:cs typeface="Times New Roman"/>
              </a:rPr>
              <a:t>truth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50" dirty="0">
                <a:latin typeface="Times New Roman"/>
                <a:cs typeface="Times New Roman"/>
              </a:rPr>
              <a:t>values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of</a:t>
            </a:r>
            <a:r>
              <a:rPr sz="2400" spc="30" dirty="0">
                <a:latin typeface="Times New Roman"/>
                <a:cs typeface="Times New Roman"/>
              </a:rPr>
              <a:t> </a:t>
            </a:r>
            <a:r>
              <a:rPr sz="2400" spc="140" dirty="0">
                <a:solidFill>
                  <a:srgbClr val="00CC00"/>
                </a:solidFill>
                <a:latin typeface="Times New Roman"/>
                <a:cs typeface="Times New Roman"/>
              </a:rPr>
              <a:t>p  </a:t>
            </a:r>
            <a:r>
              <a:rPr sz="2400" spc="145" dirty="0">
                <a:latin typeface="Times New Roman"/>
                <a:cs typeface="Times New Roman"/>
              </a:rPr>
              <a:t>and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00CC00"/>
                </a:solidFill>
                <a:latin typeface="Times New Roman"/>
                <a:cs typeface="Times New Roman"/>
              </a:rPr>
              <a:t>¬</a:t>
            </a:r>
            <a:r>
              <a:rPr sz="2400" spc="-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400" spc="70" dirty="0">
                <a:solidFill>
                  <a:srgbClr val="00CC00"/>
                </a:solidFill>
                <a:latin typeface="Times New Roman"/>
                <a:cs typeface="Times New Roman"/>
              </a:rPr>
              <a:t>(¬p)</a:t>
            </a:r>
            <a:r>
              <a:rPr sz="2400" spc="-6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400" spc="85" dirty="0">
                <a:latin typeface="Times New Roman"/>
                <a:cs typeface="Times New Roman"/>
              </a:rPr>
              <a:t>are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spc="85" dirty="0">
                <a:latin typeface="Times New Roman"/>
                <a:cs typeface="Times New Roman"/>
              </a:rPr>
              <a:t>same,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105" dirty="0">
                <a:latin typeface="Times New Roman"/>
                <a:cs typeface="Times New Roman"/>
              </a:rPr>
              <a:t>hence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65" dirty="0">
                <a:solidFill>
                  <a:srgbClr val="3333FF"/>
                </a:solidFill>
                <a:latin typeface="Times New Roman"/>
                <a:cs typeface="Times New Roman"/>
              </a:rPr>
              <a:t>equivalence</a:t>
            </a:r>
            <a:r>
              <a:rPr sz="2400" spc="-6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is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60" dirty="0">
                <a:latin typeface="Times New Roman"/>
                <a:cs typeface="Times New Roman"/>
              </a:rPr>
              <a:t>justified.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780032" y="3011423"/>
          <a:ext cx="4952364" cy="15544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5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03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15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p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¬p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spc="-5" dirty="0">
                          <a:latin typeface="Arial"/>
                          <a:cs typeface="Arial"/>
                        </a:rPr>
                        <a:t>¬</a:t>
                      </a:r>
                      <a:r>
                        <a:rPr sz="28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spc="-5" dirty="0">
                          <a:latin typeface="Arial"/>
                          <a:cs typeface="Arial"/>
                        </a:rPr>
                        <a:t>(¬p)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solidFill>
                            <a:srgbClr val="3333FF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solidFill>
                            <a:srgbClr val="3333FF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solidFill>
                            <a:srgbClr val="00CC00"/>
                          </a:solidFill>
                          <a:latin typeface="Arial"/>
                          <a:cs typeface="Arial"/>
                        </a:rPr>
                        <a:t>T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solidFill>
                            <a:srgbClr val="3333FF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9424" y="607783"/>
            <a:ext cx="172656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80" dirty="0"/>
              <a:t>Example</a:t>
            </a:r>
            <a:endParaRPr sz="3600"/>
          </a:p>
        </p:txBody>
      </p:sp>
      <p:sp>
        <p:nvSpPr>
          <p:cNvPr id="3" name="object 3"/>
          <p:cNvSpPr txBox="1"/>
          <p:nvPr/>
        </p:nvSpPr>
        <p:spPr>
          <a:xfrm>
            <a:off x="906272" y="1499171"/>
            <a:ext cx="7442834" cy="754380"/>
          </a:xfrm>
          <a:prstGeom prst="rect">
            <a:avLst/>
          </a:prstGeom>
        </p:spPr>
        <p:txBody>
          <a:bodyPr vert="horz" wrap="square" lIns="0" tIns="26670" rIns="0" bIns="0" rtlCol="0">
            <a:spAutoFit/>
          </a:bodyPr>
          <a:lstStyle/>
          <a:p>
            <a:pPr marL="12700" marR="5080">
              <a:lnSpc>
                <a:spcPts val="2860"/>
              </a:lnSpc>
              <a:spcBef>
                <a:spcPts val="210"/>
              </a:spcBef>
              <a:tabLst>
                <a:tab pos="7024370" algn="l"/>
              </a:tabLst>
            </a:pPr>
            <a:r>
              <a:rPr sz="2400" spc="60" dirty="0">
                <a:latin typeface="Times New Roman"/>
                <a:cs typeface="Times New Roman"/>
              </a:rPr>
              <a:t>Sh</a:t>
            </a:r>
            <a:r>
              <a:rPr sz="2400" spc="5" dirty="0">
                <a:latin typeface="Times New Roman"/>
                <a:cs typeface="Times New Roman"/>
              </a:rPr>
              <a:t>o</a:t>
            </a:r>
            <a:r>
              <a:rPr sz="2400" spc="20" dirty="0">
                <a:latin typeface="Times New Roman"/>
                <a:cs typeface="Times New Roman"/>
              </a:rPr>
              <a:t>w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165" dirty="0">
                <a:latin typeface="Times New Roman"/>
                <a:cs typeface="Times New Roman"/>
              </a:rPr>
              <a:t>tha</a:t>
            </a:r>
            <a:r>
              <a:rPr sz="2400" spc="114" dirty="0">
                <a:latin typeface="Times New Roman"/>
                <a:cs typeface="Times New Roman"/>
              </a:rPr>
              <a:t>t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140" dirty="0">
                <a:latin typeface="Times New Roman"/>
                <a:cs typeface="Times New Roman"/>
              </a:rPr>
              <a:t>th</a:t>
            </a:r>
            <a:r>
              <a:rPr sz="2400" spc="165" dirty="0">
                <a:latin typeface="Times New Roman"/>
                <a:cs typeface="Times New Roman"/>
              </a:rPr>
              <a:t>e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155" dirty="0">
                <a:latin typeface="Times New Roman"/>
                <a:cs typeface="Times New Roman"/>
              </a:rPr>
              <a:t>p</a:t>
            </a:r>
            <a:r>
              <a:rPr sz="2400" spc="70" dirty="0">
                <a:latin typeface="Times New Roman"/>
                <a:cs typeface="Times New Roman"/>
              </a:rPr>
              <a:t>r</a:t>
            </a:r>
            <a:r>
              <a:rPr sz="2400" spc="85" dirty="0">
                <a:latin typeface="Times New Roman"/>
                <a:cs typeface="Times New Roman"/>
              </a:rPr>
              <a:t>oposit</a:t>
            </a:r>
            <a:r>
              <a:rPr sz="2400" spc="65" dirty="0">
                <a:latin typeface="Times New Roman"/>
                <a:cs typeface="Times New Roman"/>
              </a:rPr>
              <a:t>i</a:t>
            </a:r>
            <a:r>
              <a:rPr sz="2400" spc="145" dirty="0">
                <a:latin typeface="Times New Roman"/>
                <a:cs typeface="Times New Roman"/>
              </a:rPr>
              <a:t>on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f</a:t>
            </a:r>
            <a:r>
              <a:rPr sz="2400" spc="114" dirty="0">
                <a:latin typeface="Times New Roman"/>
                <a:cs typeface="Times New Roman"/>
              </a:rPr>
              <a:t>orms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60" dirty="0">
                <a:solidFill>
                  <a:srgbClr val="008000"/>
                </a:solidFill>
                <a:latin typeface="Times New Roman"/>
                <a:cs typeface="Times New Roman"/>
              </a:rPr>
              <a:t>¬(</a:t>
            </a:r>
            <a:r>
              <a:rPr sz="2400" spc="65" dirty="0">
                <a:solidFill>
                  <a:srgbClr val="008000"/>
                </a:solidFill>
                <a:latin typeface="Times New Roman"/>
                <a:cs typeface="Times New Roman"/>
              </a:rPr>
              <a:t>p</a:t>
            </a:r>
            <a:r>
              <a:rPr sz="2400" b="1" spc="-15" dirty="0">
                <a:solidFill>
                  <a:srgbClr val="008000"/>
                </a:solidFill>
                <a:latin typeface="Symbol"/>
                <a:cs typeface="Symbol"/>
              </a:rPr>
              <a:t></a:t>
            </a:r>
            <a:r>
              <a:rPr sz="2400" spc="120" dirty="0">
                <a:solidFill>
                  <a:srgbClr val="008000"/>
                </a:solidFill>
                <a:latin typeface="Times New Roman"/>
                <a:cs typeface="Times New Roman"/>
              </a:rPr>
              <a:t>q</a:t>
            </a:r>
            <a:r>
              <a:rPr sz="2400" spc="85" dirty="0">
                <a:solidFill>
                  <a:srgbClr val="008000"/>
                </a:solidFill>
                <a:latin typeface="Times New Roman"/>
                <a:cs typeface="Times New Roman"/>
              </a:rPr>
              <a:t>)</a:t>
            </a:r>
            <a:r>
              <a:rPr sz="2400" spc="-55" dirty="0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sz="2400" spc="145" dirty="0">
                <a:latin typeface="Times New Roman"/>
                <a:cs typeface="Times New Roman"/>
              </a:rPr>
              <a:t>and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55" dirty="0">
                <a:solidFill>
                  <a:srgbClr val="008000"/>
                </a:solidFill>
                <a:latin typeface="Times New Roman"/>
                <a:cs typeface="Times New Roman"/>
              </a:rPr>
              <a:t>¬p</a:t>
            </a:r>
            <a:r>
              <a:rPr sz="2400" spc="-65" dirty="0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8000"/>
                </a:solidFill>
                <a:latin typeface="Symbol"/>
                <a:cs typeface="Symbol"/>
              </a:rPr>
              <a:t></a:t>
            </a:r>
            <a:r>
              <a:rPr sz="2400" dirty="0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sz="2400" spc="45" dirty="0">
                <a:solidFill>
                  <a:srgbClr val="008000"/>
                </a:solidFill>
                <a:latin typeface="Times New Roman"/>
                <a:cs typeface="Times New Roman"/>
              </a:rPr>
              <a:t>¬q</a:t>
            </a:r>
            <a:r>
              <a:rPr sz="2400" dirty="0">
                <a:solidFill>
                  <a:srgbClr val="008000"/>
                </a:solidFill>
                <a:latin typeface="Times New Roman"/>
                <a:cs typeface="Times New Roman"/>
              </a:rPr>
              <a:t>	</a:t>
            </a:r>
            <a:r>
              <a:rPr sz="2400" spc="114" dirty="0">
                <a:latin typeface="Times New Roman"/>
                <a:cs typeface="Times New Roman"/>
              </a:rPr>
              <a:t>a</a:t>
            </a:r>
            <a:r>
              <a:rPr sz="2400" spc="50" dirty="0">
                <a:latin typeface="Times New Roman"/>
                <a:cs typeface="Times New Roman"/>
              </a:rPr>
              <a:t>r</a:t>
            </a:r>
            <a:r>
              <a:rPr sz="2400" spc="55" dirty="0">
                <a:latin typeface="Times New Roman"/>
                <a:cs typeface="Times New Roman"/>
              </a:rPr>
              <a:t>e  </a:t>
            </a:r>
            <a:r>
              <a:rPr sz="2400" spc="80" dirty="0">
                <a:solidFill>
                  <a:srgbClr val="3333FF"/>
                </a:solidFill>
                <a:latin typeface="Times New Roman"/>
                <a:cs typeface="Times New Roman"/>
              </a:rPr>
              <a:t>NOT </a:t>
            </a:r>
            <a:r>
              <a:rPr sz="2400" spc="20" dirty="0">
                <a:solidFill>
                  <a:srgbClr val="3333FF"/>
                </a:solidFill>
                <a:latin typeface="Times New Roman"/>
                <a:cs typeface="Times New Roman"/>
              </a:rPr>
              <a:t>logically</a:t>
            </a:r>
            <a:r>
              <a:rPr sz="2400" spc="-27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80" dirty="0">
                <a:solidFill>
                  <a:srgbClr val="3333FF"/>
                </a:solidFill>
                <a:latin typeface="Times New Roman"/>
                <a:cs typeface="Times New Roman"/>
              </a:rPr>
              <a:t>equivalent.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96240" y="691895"/>
            <a:ext cx="8136890" cy="862965"/>
            <a:chOff x="396240" y="691895"/>
            <a:chExt cx="8136890" cy="862965"/>
          </a:xfrm>
        </p:grpSpPr>
        <p:sp>
          <p:nvSpPr>
            <p:cNvPr id="5" name="object 5"/>
            <p:cNvSpPr/>
            <p:nvPr/>
          </p:nvSpPr>
          <p:spPr>
            <a:xfrm>
              <a:off x="396240" y="691895"/>
              <a:ext cx="8136890" cy="862965"/>
            </a:xfrm>
            <a:custGeom>
              <a:avLst/>
              <a:gdLst/>
              <a:ahLst/>
              <a:cxnLst/>
              <a:rect l="l" t="t" r="r" b="b"/>
              <a:pathLst>
                <a:path w="8136890" h="862965">
                  <a:moveTo>
                    <a:pt x="8136636" y="556260"/>
                  </a:moveTo>
                  <a:lnTo>
                    <a:pt x="379476" y="556260"/>
                  </a:lnTo>
                  <a:lnTo>
                    <a:pt x="379476" y="0"/>
                  </a:lnTo>
                  <a:lnTo>
                    <a:pt x="341376" y="0"/>
                  </a:lnTo>
                  <a:lnTo>
                    <a:pt x="341376" y="556260"/>
                  </a:lnTo>
                  <a:lnTo>
                    <a:pt x="0" y="556260"/>
                  </a:lnTo>
                  <a:lnTo>
                    <a:pt x="0" y="594360"/>
                  </a:lnTo>
                  <a:lnTo>
                    <a:pt x="341376" y="594360"/>
                  </a:lnTo>
                  <a:lnTo>
                    <a:pt x="341376" y="862584"/>
                  </a:lnTo>
                  <a:lnTo>
                    <a:pt x="379476" y="862584"/>
                  </a:lnTo>
                  <a:lnTo>
                    <a:pt x="379476" y="594360"/>
                  </a:lnTo>
                  <a:lnTo>
                    <a:pt x="8136636" y="594360"/>
                  </a:lnTo>
                  <a:lnTo>
                    <a:pt x="8136636" y="55626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96240" y="691895"/>
              <a:ext cx="8136890" cy="862965"/>
            </a:xfrm>
            <a:custGeom>
              <a:avLst/>
              <a:gdLst/>
              <a:ahLst/>
              <a:cxnLst/>
              <a:rect l="l" t="t" r="r" b="b"/>
              <a:pathLst>
                <a:path w="8136890" h="862965">
                  <a:moveTo>
                    <a:pt x="8136636" y="556260"/>
                  </a:moveTo>
                  <a:lnTo>
                    <a:pt x="379476" y="556260"/>
                  </a:lnTo>
                  <a:lnTo>
                    <a:pt x="379476" y="0"/>
                  </a:lnTo>
                  <a:lnTo>
                    <a:pt x="341376" y="0"/>
                  </a:lnTo>
                  <a:lnTo>
                    <a:pt x="341376" y="556260"/>
                  </a:lnTo>
                  <a:lnTo>
                    <a:pt x="0" y="556260"/>
                  </a:lnTo>
                  <a:lnTo>
                    <a:pt x="0" y="594360"/>
                  </a:lnTo>
                  <a:lnTo>
                    <a:pt x="341376" y="594360"/>
                  </a:lnTo>
                  <a:lnTo>
                    <a:pt x="341376" y="862584"/>
                  </a:lnTo>
                  <a:lnTo>
                    <a:pt x="379476" y="862584"/>
                  </a:lnTo>
                  <a:lnTo>
                    <a:pt x="379476" y="594360"/>
                  </a:lnTo>
                  <a:lnTo>
                    <a:pt x="8136636" y="594360"/>
                  </a:lnTo>
                  <a:lnTo>
                    <a:pt x="8136636" y="556260"/>
                  </a:lnTo>
                  <a:close/>
                </a:path>
              </a:pathLst>
            </a:custGeom>
            <a:solidFill>
              <a:srgbClr val="D600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057647" y="5234495"/>
            <a:ext cx="3434079" cy="641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3925" marR="5080">
              <a:lnSpc>
                <a:spcPct val="118300"/>
              </a:lnSpc>
              <a:spcBef>
                <a:spcPts val="100"/>
              </a:spcBef>
            </a:pPr>
            <a:r>
              <a:rPr sz="1200" spc="40" dirty="0">
                <a:solidFill>
                  <a:srgbClr val="3333FF"/>
                </a:solidFill>
                <a:latin typeface="Times New Roman"/>
                <a:cs typeface="Times New Roman"/>
              </a:rPr>
              <a:t>Here </a:t>
            </a:r>
            <a:r>
              <a:rPr sz="1200" spc="75" dirty="0">
                <a:solidFill>
                  <a:srgbClr val="3333FF"/>
                </a:solidFill>
                <a:latin typeface="Times New Roman"/>
                <a:cs typeface="Times New Roman"/>
              </a:rPr>
              <a:t>the </a:t>
            </a:r>
            <a:r>
              <a:rPr sz="1200" spc="45" dirty="0">
                <a:solidFill>
                  <a:srgbClr val="3333FF"/>
                </a:solidFill>
                <a:latin typeface="Times New Roman"/>
                <a:cs typeface="Times New Roman"/>
              </a:rPr>
              <a:t>corresponding </a:t>
            </a:r>
            <a:r>
              <a:rPr sz="1200" spc="80" dirty="0">
                <a:solidFill>
                  <a:srgbClr val="3333FF"/>
                </a:solidFill>
                <a:latin typeface="Times New Roman"/>
                <a:cs typeface="Times New Roman"/>
              </a:rPr>
              <a:t>truth </a:t>
            </a:r>
            <a:r>
              <a:rPr sz="1200" spc="25" dirty="0">
                <a:solidFill>
                  <a:srgbClr val="3333FF"/>
                </a:solidFill>
                <a:latin typeface="Times New Roman"/>
                <a:cs typeface="Times New Roman"/>
              </a:rPr>
              <a:t>values  </a:t>
            </a:r>
            <a:r>
              <a:rPr sz="1200" spc="15" dirty="0">
                <a:solidFill>
                  <a:srgbClr val="3333FF"/>
                </a:solidFill>
                <a:latin typeface="Times New Roman"/>
                <a:cs typeface="Times New Roman"/>
              </a:rPr>
              <a:t>differ</a:t>
            </a:r>
            <a:r>
              <a:rPr sz="1200" spc="-8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1200" spc="70" dirty="0">
                <a:solidFill>
                  <a:srgbClr val="3333FF"/>
                </a:solidFill>
                <a:latin typeface="Times New Roman"/>
                <a:cs typeface="Times New Roman"/>
              </a:rPr>
              <a:t>and</a:t>
            </a:r>
            <a:r>
              <a:rPr sz="120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1200" spc="50" dirty="0">
                <a:solidFill>
                  <a:srgbClr val="3333FF"/>
                </a:solidFill>
                <a:latin typeface="Times New Roman"/>
                <a:cs typeface="Times New Roman"/>
              </a:rPr>
              <a:t>hence</a:t>
            </a:r>
            <a:r>
              <a:rPr sz="1200" spc="-6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1200" spc="30" dirty="0">
                <a:solidFill>
                  <a:srgbClr val="3333FF"/>
                </a:solidFill>
                <a:latin typeface="Times New Roman"/>
                <a:cs typeface="Times New Roman"/>
              </a:rPr>
              <a:t>equivalence</a:t>
            </a:r>
            <a:r>
              <a:rPr sz="1200" spc="-5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1200" spc="40" dirty="0">
                <a:solidFill>
                  <a:srgbClr val="3333FF"/>
                </a:solidFill>
                <a:latin typeface="Times New Roman"/>
                <a:cs typeface="Times New Roman"/>
              </a:rPr>
              <a:t>does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75" dirty="0">
                <a:solidFill>
                  <a:srgbClr val="3333FF"/>
                </a:solidFill>
                <a:latin typeface="Times New Roman"/>
                <a:cs typeface="Times New Roman"/>
              </a:rPr>
              <a:t>not</a:t>
            </a:r>
            <a:r>
              <a:rPr sz="1200" spc="-4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1200" spc="55" dirty="0">
                <a:solidFill>
                  <a:srgbClr val="3333FF"/>
                </a:solidFill>
                <a:latin typeface="Times New Roman"/>
                <a:cs typeface="Times New Roman"/>
              </a:rPr>
              <a:t>hold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894588" y="2630423"/>
          <a:ext cx="7555228" cy="25907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82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88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3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90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55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181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solidFill>
                            <a:srgbClr val="3333FF"/>
                          </a:solidFill>
                          <a:latin typeface="Arial"/>
                          <a:cs typeface="Arial"/>
                        </a:rPr>
                        <a:t>p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solidFill>
                            <a:srgbClr val="3333FF"/>
                          </a:solidFill>
                          <a:latin typeface="Arial"/>
                          <a:cs typeface="Arial"/>
                        </a:rPr>
                        <a:t>q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spc="-5" dirty="0">
                          <a:solidFill>
                            <a:srgbClr val="3333FF"/>
                          </a:solidFill>
                          <a:latin typeface="Arial"/>
                          <a:cs typeface="Arial"/>
                        </a:rPr>
                        <a:t>¬p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spc="-5" dirty="0">
                          <a:solidFill>
                            <a:srgbClr val="3333FF"/>
                          </a:solidFill>
                          <a:latin typeface="Arial"/>
                          <a:cs typeface="Arial"/>
                        </a:rPr>
                        <a:t>¬q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spc="-5" dirty="0">
                          <a:solidFill>
                            <a:srgbClr val="3333FF"/>
                          </a:solidFill>
                          <a:latin typeface="Arial"/>
                          <a:cs typeface="Arial"/>
                        </a:rPr>
                        <a:t>(p</a:t>
                      </a:r>
                      <a:r>
                        <a:rPr sz="2400" b="1" spc="-5" dirty="0">
                          <a:solidFill>
                            <a:srgbClr val="3333FF"/>
                          </a:solidFill>
                          <a:latin typeface="Symbol"/>
                          <a:cs typeface="Symbol"/>
                        </a:rPr>
                        <a:t></a:t>
                      </a:r>
                      <a:r>
                        <a:rPr sz="2400" spc="-5" dirty="0">
                          <a:solidFill>
                            <a:srgbClr val="3333FF"/>
                          </a:solidFill>
                          <a:latin typeface="Arial"/>
                          <a:cs typeface="Arial"/>
                        </a:rPr>
                        <a:t>q)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spc="-5" dirty="0">
                          <a:solidFill>
                            <a:srgbClr val="3333FF"/>
                          </a:solidFill>
                          <a:latin typeface="Arial"/>
                          <a:cs typeface="Arial"/>
                        </a:rPr>
                        <a:t>¬(p</a:t>
                      </a:r>
                      <a:r>
                        <a:rPr sz="2400" b="1" spc="-5" dirty="0">
                          <a:solidFill>
                            <a:srgbClr val="3333FF"/>
                          </a:solidFill>
                          <a:latin typeface="Symbol"/>
                          <a:cs typeface="Symbol"/>
                        </a:rPr>
                        <a:t></a:t>
                      </a:r>
                      <a:r>
                        <a:rPr sz="2400" spc="-5" dirty="0">
                          <a:solidFill>
                            <a:srgbClr val="3333FF"/>
                          </a:solidFill>
                          <a:latin typeface="Arial"/>
                          <a:cs typeface="Arial"/>
                        </a:rPr>
                        <a:t>q)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spc="-5" dirty="0">
                          <a:solidFill>
                            <a:srgbClr val="3333FF"/>
                          </a:solidFill>
                          <a:latin typeface="Arial"/>
                          <a:cs typeface="Arial"/>
                        </a:rPr>
                        <a:t>¬p</a:t>
                      </a:r>
                      <a:r>
                        <a:rPr sz="2400" b="1" spc="-5" dirty="0">
                          <a:solidFill>
                            <a:srgbClr val="3333FF"/>
                          </a:solidFill>
                          <a:latin typeface="Symbol"/>
                          <a:cs typeface="Symbol"/>
                        </a:rPr>
                        <a:t></a:t>
                      </a:r>
                      <a:r>
                        <a:rPr sz="2400" spc="-5" dirty="0">
                          <a:solidFill>
                            <a:srgbClr val="3333FF"/>
                          </a:solidFill>
                          <a:latin typeface="Arial"/>
                          <a:cs typeface="Arial"/>
                        </a:rPr>
                        <a:t>¬q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T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T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F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F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T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F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F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T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F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F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T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F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b="1" dirty="0">
                          <a:solidFill>
                            <a:srgbClr val="33CC33"/>
                          </a:solidFill>
                          <a:latin typeface="Arial"/>
                          <a:cs typeface="Arial"/>
                        </a:rPr>
                        <a:t>T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b="1" dirty="0">
                          <a:solidFill>
                            <a:srgbClr val="33CC33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F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T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T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F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F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b="1" dirty="0">
                          <a:solidFill>
                            <a:srgbClr val="33CC33"/>
                          </a:solidFill>
                          <a:latin typeface="Arial"/>
                          <a:cs typeface="Arial"/>
                        </a:rPr>
                        <a:t>T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b="1" dirty="0">
                          <a:solidFill>
                            <a:srgbClr val="33CC33"/>
                          </a:solidFill>
                          <a:latin typeface="Arial"/>
                          <a:cs typeface="Arial"/>
                        </a:rPr>
                        <a:t>F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5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F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F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T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T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F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T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2800" dirty="0">
                          <a:latin typeface="Arial"/>
                          <a:cs typeface="Arial"/>
                        </a:rPr>
                        <a:t>T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9424" y="607783"/>
            <a:ext cx="344042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114" dirty="0"/>
              <a:t>De </a:t>
            </a:r>
            <a:r>
              <a:rPr sz="3600" spc="5" dirty="0"/>
              <a:t>Morgan’s</a:t>
            </a:r>
            <a:r>
              <a:rPr sz="3600" spc="-350" dirty="0"/>
              <a:t> </a:t>
            </a:r>
            <a:r>
              <a:rPr sz="3600" spc="35" dirty="0"/>
              <a:t>laws</a:t>
            </a:r>
            <a:endParaRPr sz="3600"/>
          </a:p>
        </p:txBody>
      </p:sp>
      <p:grpSp>
        <p:nvGrpSpPr>
          <p:cNvPr id="3" name="object 3"/>
          <p:cNvGrpSpPr/>
          <p:nvPr/>
        </p:nvGrpSpPr>
        <p:grpSpPr>
          <a:xfrm>
            <a:off x="396240" y="691895"/>
            <a:ext cx="8136890" cy="862965"/>
            <a:chOff x="396240" y="691895"/>
            <a:chExt cx="8136890" cy="862965"/>
          </a:xfrm>
        </p:grpSpPr>
        <p:sp>
          <p:nvSpPr>
            <p:cNvPr id="4" name="object 4"/>
            <p:cNvSpPr/>
            <p:nvPr/>
          </p:nvSpPr>
          <p:spPr>
            <a:xfrm>
              <a:off x="396240" y="691895"/>
              <a:ext cx="8136890" cy="862965"/>
            </a:xfrm>
            <a:custGeom>
              <a:avLst/>
              <a:gdLst/>
              <a:ahLst/>
              <a:cxnLst/>
              <a:rect l="l" t="t" r="r" b="b"/>
              <a:pathLst>
                <a:path w="8136890" h="862965">
                  <a:moveTo>
                    <a:pt x="8136636" y="556260"/>
                  </a:moveTo>
                  <a:lnTo>
                    <a:pt x="379476" y="556260"/>
                  </a:lnTo>
                  <a:lnTo>
                    <a:pt x="379476" y="0"/>
                  </a:lnTo>
                  <a:lnTo>
                    <a:pt x="341376" y="0"/>
                  </a:lnTo>
                  <a:lnTo>
                    <a:pt x="341376" y="556260"/>
                  </a:lnTo>
                  <a:lnTo>
                    <a:pt x="0" y="556260"/>
                  </a:lnTo>
                  <a:lnTo>
                    <a:pt x="0" y="594360"/>
                  </a:lnTo>
                  <a:lnTo>
                    <a:pt x="341376" y="594360"/>
                  </a:lnTo>
                  <a:lnTo>
                    <a:pt x="341376" y="862584"/>
                  </a:lnTo>
                  <a:lnTo>
                    <a:pt x="379476" y="862584"/>
                  </a:lnTo>
                  <a:lnTo>
                    <a:pt x="379476" y="594360"/>
                  </a:lnTo>
                  <a:lnTo>
                    <a:pt x="8136636" y="594360"/>
                  </a:lnTo>
                  <a:lnTo>
                    <a:pt x="8136636" y="55626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96240" y="691895"/>
              <a:ext cx="8136890" cy="862965"/>
            </a:xfrm>
            <a:custGeom>
              <a:avLst/>
              <a:gdLst/>
              <a:ahLst/>
              <a:cxnLst/>
              <a:rect l="l" t="t" r="r" b="b"/>
              <a:pathLst>
                <a:path w="8136890" h="862965">
                  <a:moveTo>
                    <a:pt x="8136636" y="556260"/>
                  </a:moveTo>
                  <a:lnTo>
                    <a:pt x="379476" y="556260"/>
                  </a:lnTo>
                  <a:lnTo>
                    <a:pt x="379476" y="0"/>
                  </a:lnTo>
                  <a:lnTo>
                    <a:pt x="341376" y="0"/>
                  </a:lnTo>
                  <a:lnTo>
                    <a:pt x="341376" y="556260"/>
                  </a:lnTo>
                  <a:lnTo>
                    <a:pt x="0" y="556260"/>
                  </a:lnTo>
                  <a:lnTo>
                    <a:pt x="0" y="594360"/>
                  </a:lnTo>
                  <a:lnTo>
                    <a:pt x="341376" y="594360"/>
                  </a:lnTo>
                  <a:lnTo>
                    <a:pt x="341376" y="862584"/>
                  </a:lnTo>
                  <a:lnTo>
                    <a:pt x="379476" y="862584"/>
                  </a:lnTo>
                  <a:lnTo>
                    <a:pt x="379476" y="594360"/>
                  </a:lnTo>
                  <a:lnTo>
                    <a:pt x="8136636" y="594360"/>
                  </a:lnTo>
                  <a:lnTo>
                    <a:pt x="8136636" y="556260"/>
                  </a:lnTo>
                  <a:close/>
                </a:path>
              </a:pathLst>
            </a:custGeom>
            <a:solidFill>
              <a:srgbClr val="D600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053995" y="1575333"/>
            <a:ext cx="7263765" cy="3439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2800" spc="85" dirty="0">
                <a:solidFill>
                  <a:srgbClr val="33CC33"/>
                </a:solidFill>
                <a:latin typeface="Times New Roman"/>
                <a:cs typeface="Times New Roman"/>
              </a:rPr>
              <a:t>De </a:t>
            </a:r>
            <a:r>
              <a:rPr sz="2800" dirty="0">
                <a:solidFill>
                  <a:srgbClr val="33CC33"/>
                </a:solidFill>
                <a:latin typeface="Times New Roman"/>
                <a:cs typeface="Times New Roman"/>
              </a:rPr>
              <a:t>Morgan’s </a:t>
            </a:r>
            <a:r>
              <a:rPr sz="2800" spc="25" dirty="0">
                <a:solidFill>
                  <a:srgbClr val="33CC33"/>
                </a:solidFill>
                <a:latin typeface="Times New Roman"/>
                <a:cs typeface="Times New Roman"/>
              </a:rPr>
              <a:t>laws </a:t>
            </a:r>
            <a:r>
              <a:rPr sz="2800" spc="120" dirty="0">
                <a:latin typeface="Times New Roman"/>
                <a:cs typeface="Times New Roman"/>
              </a:rPr>
              <a:t>state</a:t>
            </a:r>
            <a:r>
              <a:rPr sz="2800" spc="-405" dirty="0">
                <a:latin typeface="Times New Roman"/>
                <a:cs typeface="Times New Roman"/>
              </a:rPr>
              <a:t> </a:t>
            </a:r>
            <a:r>
              <a:rPr sz="2800" spc="130" dirty="0">
                <a:latin typeface="Times New Roman"/>
                <a:cs typeface="Times New Roman"/>
              </a:rPr>
              <a:t>that:</a:t>
            </a:r>
            <a:endParaRPr sz="2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800" spc="100" dirty="0">
                <a:latin typeface="Times New Roman"/>
                <a:cs typeface="Times New Roman"/>
              </a:rPr>
              <a:t>The </a:t>
            </a:r>
            <a:r>
              <a:rPr sz="2800" spc="125" dirty="0">
                <a:latin typeface="Times New Roman"/>
                <a:cs typeface="Times New Roman"/>
              </a:rPr>
              <a:t>negation </a:t>
            </a:r>
            <a:r>
              <a:rPr sz="2800" spc="10" dirty="0">
                <a:latin typeface="Times New Roman"/>
                <a:cs typeface="Times New Roman"/>
              </a:rPr>
              <a:t>of </a:t>
            </a:r>
            <a:r>
              <a:rPr sz="2800" spc="160" dirty="0">
                <a:latin typeface="Times New Roman"/>
                <a:cs typeface="Times New Roman"/>
              </a:rPr>
              <a:t>an </a:t>
            </a:r>
            <a:r>
              <a:rPr sz="2800" b="1" spc="80" dirty="0">
                <a:solidFill>
                  <a:srgbClr val="3333FF"/>
                </a:solidFill>
                <a:latin typeface="Trebuchet MS"/>
                <a:cs typeface="Trebuchet MS"/>
              </a:rPr>
              <a:t>and </a:t>
            </a:r>
            <a:r>
              <a:rPr sz="2800" spc="110" dirty="0">
                <a:latin typeface="Times New Roman"/>
                <a:cs typeface="Times New Roman"/>
              </a:rPr>
              <a:t>proposition </a:t>
            </a:r>
            <a:r>
              <a:rPr sz="2800" spc="25" dirty="0">
                <a:latin typeface="Times New Roman"/>
                <a:cs typeface="Times New Roman"/>
              </a:rPr>
              <a:t>is</a:t>
            </a:r>
            <a:r>
              <a:rPr sz="2800" spc="-350" dirty="0">
                <a:latin typeface="Times New Roman"/>
                <a:cs typeface="Times New Roman"/>
              </a:rPr>
              <a:t> </a:t>
            </a:r>
            <a:r>
              <a:rPr sz="2800" spc="25" dirty="0">
                <a:latin typeface="Times New Roman"/>
                <a:cs typeface="Times New Roman"/>
              </a:rPr>
              <a:t>logically  </a:t>
            </a:r>
            <a:r>
              <a:rPr sz="2800" spc="95" dirty="0">
                <a:latin typeface="Times New Roman"/>
                <a:cs typeface="Times New Roman"/>
              </a:rPr>
              <a:t>equivalent </a:t>
            </a:r>
            <a:r>
              <a:rPr sz="2800" spc="140" dirty="0">
                <a:latin typeface="Times New Roman"/>
                <a:cs typeface="Times New Roman"/>
              </a:rPr>
              <a:t>to </a:t>
            </a:r>
            <a:r>
              <a:rPr sz="2800" spc="175" dirty="0">
                <a:latin typeface="Times New Roman"/>
                <a:cs typeface="Times New Roman"/>
              </a:rPr>
              <a:t>the </a:t>
            </a:r>
            <a:r>
              <a:rPr sz="2800" b="1" spc="50" dirty="0">
                <a:solidFill>
                  <a:srgbClr val="3333FF"/>
                </a:solidFill>
                <a:latin typeface="Trebuchet MS"/>
                <a:cs typeface="Trebuchet MS"/>
              </a:rPr>
              <a:t>or </a:t>
            </a:r>
            <a:r>
              <a:rPr sz="2800" spc="114" dirty="0">
                <a:latin typeface="Times New Roman"/>
                <a:cs typeface="Times New Roman"/>
              </a:rPr>
              <a:t>proposition </a:t>
            </a:r>
            <a:r>
              <a:rPr sz="2800" spc="110" dirty="0">
                <a:latin typeface="Times New Roman"/>
                <a:cs typeface="Times New Roman"/>
              </a:rPr>
              <a:t>in </a:t>
            </a:r>
            <a:r>
              <a:rPr sz="2800" spc="95" dirty="0">
                <a:latin typeface="Times New Roman"/>
                <a:cs typeface="Times New Roman"/>
              </a:rPr>
              <a:t>which</a:t>
            </a:r>
            <a:r>
              <a:rPr sz="2800" spc="-165" dirty="0">
                <a:latin typeface="Times New Roman"/>
                <a:cs typeface="Times New Roman"/>
              </a:rPr>
              <a:t> </a:t>
            </a:r>
            <a:r>
              <a:rPr sz="2800" spc="114" dirty="0">
                <a:latin typeface="Times New Roman"/>
                <a:cs typeface="Times New Roman"/>
              </a:rPr>
              <a:t>each  </a:t>
            </a:r>
            <a:r>
              <a:rPr sz="2800" spc="150" dirty="0">
                <a:latin typeface="Times New Roman"/>
                <a:cs typeface="Times New Roman"/>
              </a:rPr>
              <a:t>component </a:t>
            </a:r>
            <a:r>
              <a:rPr sz="2800" spc="25" dirty="0">
                <a:latin typeface="Times New Roman"/>
                <a:cs typeface="Times New Roman"/>
              </a:rPr>
              <a:t>is</a:t>
            </a:r>
            <a:r>
              <a:rPr sz="2800" spc="-310" dirty="0">
                <a:latin typeface="Times New Roman"/>
                <a:cs typeface="Times New Roman"/>
              </a:rPr>
              <a:t> </a:t>
            </a:r>
            <a:r>
              <a:rPr sz="2800" spc="110" dirty="0">
                <a:latin typeface="Times New Roman"/>
                <a:cs typeface="Times New Roman"/>
              </a:rPr>
              <a:t>negated.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00000"/>
              </a:lnSpc>
            </a:pPr>
            <a:r>
              <a:rPr sz="2800" spc="100" dirty="0">
                <a:latin typeface="Times New Roman"/>
                <a:cs typeface="Times New Roman"/>
              </a:rPr>
              <a:t>The </a:t>
            </a:r>
            <a:r>
              <a:rPr sz="2800" spc="125" dirty="0">
                <a:latin typeface="Times New Roman"/>
                <a:cs typeface="Times New Roman"/>
              </a:rPr>
              <a:t>negation </a:t>
            </a:r>
            <a:r>
              <a:rPr sz="2800" spc="20" dirty="0">
                <a:latin typeface="Times New Roman"/>
                <a:cs typeface="Times New Roman"/>
              </a:rPr>
              <a:t>of </a:t>
            </a:r>
            <a:r>
              <a:rPr sz="2800" spc="160" dirty="0">
                <a:latin typeface="Times New Roman"/>
                <a:cs typeface="Times New Roman"/>
              </a:rPr>
              <a:t>an </a:t>
            </a:r>
            <a:r>
              <a:rPr sz="2800" b="1" spc="45" dirty="0">
                <a:solidFill>
                  <a:srgbClr val="3333FF"/>
                </a:solidFill>
                <a:latin typeface="Trebuchet MS"/>
                <a:cs typeface="Trebuchet MS"/>
              </a:rPr>
              <a:t>or </a:t>
            </a:r>
            <a:r>
              <a:rPr sz="2800" spc="110" dirty="0">
                <a:latin typeface="Times New Roman"/>
                <a:cs typeface="Times New Roman"/>
              </a:rPr>
              <a:t>proposition </a:t>
            </a:r>
            <a:r>
              <a:rPr sz="2800" spc="25" dirty="0">
                <a:latin typeface="Times New Roman"/>
                <a:cs typeface="Times New Roman"/>
              </a:rPr>
              <a:t>is logically  </a:t>
            </a:r>
            <a:r>
              <a:rPr sz="2800" spc="95" dirty="0">
                <a:latin typeface="Times New Roman"/>
                <a:cs typeface="Times New Roman"/>
              </a:rPr>
              <a:t>equivalent </a:t>
            </a:r>
            <a:r>
              <a:rPr sz="2800" spc="140" dirty="0">
                <a:latin typeface="Times New Roman"/>
                <a:cs typeface="Times New Roman"/>
              </a:rPr>
              <a:t>to </a:t>
            </a:r>
            <a:r>
              <a:rPr sz="2800" spc="170" dirty="0">
                <a:latin typeface="Times New Roman"/>
                <a:cs typeface="Times New Roman"/>
              </a:rPr>
              <a:t>the </a:t>
            </a:r>
            <a:r>
              <a:rPr sz="2800" b="1" spc="80" dirty="0">
                <a:solidFill>
                  <a:srgbClr val="3333FF"/>
                </a:solidFill>
                <a:latin typeface="Trebuchet MS"/>
                <a:cs typeface="Trebuchet MS"/>
              </a:rPr>
              <a:t>and </a:t>
            </a:r>
            <a:r>
              <a:rPr sz="2800" spc="110" dirty="0">
                <a:latin typeface="Times New Roman"/>
                <a:cs typeface="Times New Roman"/>
              </a:rPr>
              <a:t>proposition in </a:t>
            </a:r>
            <a:r>
              <a:rPr sz="2800" spc="100" dirty="0">
                <a:latin typeface="Times New Roman"/>
                <a:cs typeface="Times New Roman"/>
              </a:rPr>
              <a:t>which  </a:t>
            </a:r>
            <a:r>
              <a:rPr sz="2800" spc="114" dirty="0">
                <a:latin typeface="Times New Roman"/>
                <a:cs typeface="Times New Roman"/>
              </a:rPr>
              <a:t>each </a:t>
            </a:r>
            <a:r>
              <a:rPr sz="2800" spc="150" dirty="0">
                <a:latin typeface="Times New Roman"/>
                <a:cs typeface="Times New Roman"/>
              </a:rPr>
              <a:t>component</a:t>
            </a:r>
            <a:r>
              <a:rPr sz="2800" spc="-430" dirty="0">
                <a:latin typeface="Times New Roman"/>
                <a:cs typeface="Times New Roman"/>
              </a:rPr>
              <a:t> </a:t>
            </a:r>
            <a:r>
              <a:rPr sz="2800" spc="25" dirty="0">
                <a:latin typeface="Times New Roman"/>
                <a:cs typeface="Times New Roman"/>
              </a:rPr>
              <a:t>is </a:t>
            </a:r>
            <a:r>
              <a:rPr sz="2800" spc="110" dirty="0">
                <a:latin typeface="Times New Roman"/>
                <a:cs typeface="Times New Roman"/>
              </a:rPr>
              <a:t>negated.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7726" y="697394"/>
            <a:ext cx="57943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30" dirty="0">
                <a:solidFill>
                  <a:srgbClr val="000000"/>
                </a:solidFill>
              </a:rPr>
              <a:t>Symbolically </a:t>
            </a:r>
            <a:r>
              <a:rPr spc="105" dirty="0">
                <a:solidFill>
                  <a:srgbClr val="000000"/>
                </a:solidFill>
              </a:rPr>
              <a:t>(De </a:t>
            </a:r>
            <a:r>
              <a:rPr spc="5" dirty="0">
                <a:solidFill>
                  <a:srgbClr val="000000"/>
                </a:solidFill>
              </a:rPr>
              <a:t>Morgan’s</a:t>
            </a:r>
            <a:r>
              <a:rPr spc="-395" dirty="0">
                <a:solidFill>
                  <a:srgbClr val="000000"/>
                </a:solidFill>
              </a:rPr>
              <a:t> </a:t>
            </a:r>
            <a:r>
              <a:rPr spc="20" dirty="0">
                <a:solidFill>
                  <a:srgbClr val="000000"/>
                </a:solidFill>
              </a:rPr>
              <a:t>Laws)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24611" y="691895"/>
            <a:ext cx="8351520" cy="862965"/>
            <a:chOff x="324611" y="691895"/>
            <a:chExt cx="8351520" cy="862965"/>
          </a:xfrm>
        </p:grpSpPr>
        <p:sp>
          <p:nvSpPr>
            <p:cNvPr id="4" name="object 4"/>
            <p:cNvSpPr/>
            <p:nvPr/>
          </p:nvSpPr>
          <p:spPr>
            <a:xfrm>
              <a:off x="324612" y="691895"/>
              <a:ext cx="8351520" cy="862965"/>
            </a:xfrm>
            <a:custGeom>
              <a:avLst/>
              <a:gdLst/>
              <a:ahLst/>
              <a:cxnLst/>
              <a:rect l="l" t="t" r="r" b="b"/>
              <a:pathLst>
                <a:path w="8351520" h="862965">
                  <a:moveTo>
                    <a:pt x="8351520" y="556260"/>
                  </a:moveTo>
                  <a:lnTo>
                    <a:pt x="379476" y="556260"/>
                  </a:lnTo>
                  <a:lnTo>
                    <a:pt x="379476" y="0"/>
                  </a:lnTo>
                  <a:lnTo>
                    <a:pt x="341376" y="0"/>
                  </a:lnTo>
                  <a:lnTo>
                    <a:pt x="341376" y="556260"/>
                  </a:lnTo>
                  <a:lnTo>
                    <a:pt x="0" y="556260"/>
                  </a:lnTo>
                  <a:lnTo>
                    <a:pt x="0" y="594360"/>
                  </a:lnTo>
                  <a:lnTo>
                    <a:pt x="341376" y="594360"/>
                  </a:lnTo>
                  <a:lnTo>
                    <a:pt x="341376" y="862584"/>
                  </a:lnTo>
                  <a:lnTo>
                    <a:pt x="379476" y="862584"/>
                  </a:lnTo>
                  <a:lnTo>
                    <a:pt x="379476" y="594360"/>
                  </a:lnTo>
                  <a:lnTo>
                    <a:pt x="8351520" y="594360"/>
                  </a:lnTo>
                  <a:lnTo>
                    <a:pt x="8351520" y="55626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24612" y="691895"/>
              <a:ext cx="8351520" cy="862965"/>
            </a:xfrm>
            <a:custGeom>
              <a:avLst/>
              <a:gdLst/>
              <a:ahLst/>
              <a:cxnLst/>
              <a:rect l="l" t="t" r="r" b="b"/>
              <a:pathLst>
                <a:path w="8351520" h="862965">
                  <a:moveTo>
                    <a:pt x="8351520" y="556260"/>
                  </a:moveTo>
                  <a:lnTo>
                    <a:pt x="379476" y="556260"/>
                  </a:lnTo>
                  <a:lnTo>
                    <a:pt x="379476" y="0"/>
                  </a:lnTo>
                  <a:lnTo>
                    <a:pt x="341376" y="0"/>
                  </a:lnTo>
                  <a:lnTo>
                    <a:pt x="341376" y="556260"/>
                  </a:lnTo>
                  <a:lnTo>
                    <a:pt x="0" y="556260"/>
                  </a:lnTo>
                  <a:lnTo>
                    <a:pt x="0" y="594360"/>
                  </a:lnTo>
                  <a:lnTo>
                    <a:pt x="341376" y="594360"/>
                  </a:lnTo>
                  <a:lnTo>
                    <a:pt x="341376" y="862584"/>
                  </a:lnTo>
                  <a:lnTo>
                    <a:pt x="379476" y="862584"/>
                  </a:lnTo>
                  <a:lnTo>
                    <a:pt x="379476" y="594360"/>
                  </a:lnTo>
                  <a:lnTo>
                    <a:pt x="8351520" y="594360"/>
                  </a:lnTo>
                  <a:lnTo>
                    <a:pt x="8351520" y="556260"/>
                  </a:lnTo>
                  <a:close/>
                </a:path>
              </a:pathLst>
            </a:custGeom>
            <a:solidFill>
              <a:srgbClr val="D600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10640" y="2127059"/>
            <a:ext cx="3822700" cy="1671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45465" algn="l"/>
                <a:tab pos="2517775" algn="l"/>
              </a:tabLst>
            </a:pPr>
            <a:r>
              <a:rPr sz="3600" spc="-330" dirty="0">
                <a:solidFill>
                  <a:srgbClr val="008000"/>
                </a:solidFill>
                <a:latin typeface="Times New Roman"/>
                <a:cs typeface="Times New Roman"/>
              </a:rPr>
              <a:t>1.	</a:t>
            </a:r>
            <a:r>
              <a:rPr sz="3600" spc="50" dirty="0">
                <a:solidFill>
                  <a:srgbClr val="008000"/>
                </a:solidFill>
                <a:latin typeface="Times New Roman"/>
                <a:cs typeface="Times New Roman"/>
              </a:rPr>
              <a:t>¬</a:t>
            </a:r>
            <a:r>
              <a:rPr sz="3600" spc="35" dirty="0">
                <a:solidFill>
                  <a:srgbClr val="008000"/>
                </a:solidFill>
                <a:latin typeface="Times New Roman"/>
                <a:cs typeface="Times New Roman"/>
              </a:rPr>
              <a:t>(</a:t>
            </a:r>
            <a:r>
              <a:rPr sz="3600" spc="210" dirty="0">
                <a:solidFill>
                  <a:srgbClr val="008000"/>
                </a:solidFill>
                <a:latin typeface="Times New Roman"/>
                <a:cs typeface="Times New Roman"/>
              </a:rPr>
              <a:t>p</a:t>
            </a:r>
            <a:r>
              <a:rPr sz="3600" b="1" spc="5" dirty="0">
                <a:solidFill>
                  <a:srgbClr val="008000"/>
                </a:solidFill>
                <a:latin typeface="Symbol"/>
                <a:cs typeface="Symbol"/>
              </a:rPr>
              <a:t></a:t>
            </a:r>
            <a:r>
              <a:rPr sz="3600" spc="185" dirty="0">
                <a:solidFill>
                  <a:srgbClr val="008000"/>
                </a:solidFill>
                <a:latin typeface="Times New Roman"/>
                <a:cs typeface="Times New Roman"/>
              </a:rPr>
              <a:t>q</a:t>
            </a:r>
            <a:r>
              <a:rPr sz="3600" spc="125" dirty="0">
                <a:solidFill>
                  <a:srgbClr val="008000"/>
                </a:solidFill>
                <a:latin typeface="Times New Roman"/>
                <a:cs typeface="Times New Roman"/>
              </a:rPr>
              <a:t>)</a:t>
            </a:r>
            <a:r>
              <a:rPr sz="3600" spc="-45" dirty="0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008000"/>
                </a:solidFill>
                <a:latin typeface="Times New Roman"/>
                <a:cs typeface="Times New Roman"/>
              </a:rPr>
              <a:t>≡	</a:t>
            </a:r>
            <a:r>
              <a:rPr sz="3600" spc="90" dirty="0">
                <a:solidFill>
                  <a:srgbClr val="008000"/>
                </a:solidFill>
                <a:latin typeface="Times New Roman"/>
                <a:cs typeface="Times New Roman"/>
              </a:rPr>
              <a:t>¬</a:t>
            </a:r>
            <a:r>
              <a:rPr sz="3600" spc="85" dirty="0">
                <a:solidFill>
                  <a:srgbClr val="008000"/>
                </a:solidFill>
                <a:latin typeface="Times New Roman"/>
                <a:cs typeface="Times New Roman"/>
              </a:rPr>
              <a:t>p</a:t>
            </a:r>
            <a:r>
              <a:rPr sz="3600" b="1" spc="5" dirty="0">
                <a:solidFill>
                  <a:srgbClr val="008000"/>
                </a:solidFill>
                <a:latin typeface="Symbol"/>
                <a:cs typeface="Symbol"/>
              </a:rPr>
              <a:t></a:t>
            </a:r>
            <a:r>
              <a:rPr sz="3600" spc="70" dirty="0">
                <a:solidFill>
                  <a:srgbClr val="008000"/>
                </a:solidFill>
                <a:latin typeface="Times New Roman"/>
                <a:cs typeface="Times New Roman"/>
              </a:rPr>
              <a:t>¬q</a:t>
            </a:r>
            <a:endParaRPr sz="3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45465" algn="l"/>
                <a:tab pos="2517775" algn="l"/>
              </a:tabLst>
            </a:pPr>
            <a:r>
              <a:rPr sz="3600" spc="-30" dirty="0">
                <a:solidFill>
                  <a:srgbClr val="3333FF"/>
                </a:solidFill>
                <a:latin typeface="Times New Roman"/>
                <a:cs typeface="Times New Roman"/>
              </a:rPr>
              <a:t>2</a:t>
            </a:r>
            <a:r>
              <a:rPr sz="3600" spc="-15" dirty="0">
                <a:solidFill>
                  <a:srgbClr val="3333FF"/>
                </a:solidFill>
                <a:latin typeface="Times New Roman"/>
                <a:cs typeface="Times New Roman"/>
              </a:rPr>
              <a:t>.</a:t>
            </a:r>
            <a:r>
              <a:rPr sz="3600" dirty="0">
                <a:solidFill>
                  <a:srgbClr val="3333FF"/>
                </a:solidFill>
                <a:latin typeface="Times New Roman"/>
                <a:cs typeface="Times New Roman"/>
              </a:rPr>
              <a:t>	</a:t>
            </a:r>
            <a:r>
              <a:rPr sz="3600" spc="50" dirty="0">
                <a:solidFill>
                  <a:srgbClr val="3333FF"/>
                </a:solidFill>
                <a:latin typeface="Times New Roman"/>
                <a:cs typeface="Times New Roman"/>
              </a:rPr>
              <a:t>¬</a:t>
            </a:r>
            <a:r>
              <a:rPr sz="3600" spc="35" dirty="0">
                <a:solidFill>
                  <a:srgbClr val="3333FF"/>
                </a:solidFill>
                <a:latin typeface="Times New Roman"/>
                <a:cs typeface="Times New Roman"/>
              </a:rPr>
              <a:t>(</a:t>
            </a:r>
            <a:r>
              <a:rPr sz="3600" spc="210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3600" b="1" spc="5" dirty="0">
                <a:solidFill>
                  <a:srgbClr val="3333FF"/>
                </a:solidFill>
                <a:latin typeface="Symbol"/>
                <a:cs typeface="Symbol"/>
              </a:rPr>
              <a:t></a:t>
            </a:r>
            <a:r>
              <a:rPr sz="3600" spc="185" dirty="0">
                <a:solidFill>
                  <a:srgbClr val="3333FF"/>
                </a:solidFill>
                <a:latin typeface="Times New Roman"/>
                <a:cs typeface="Times New Roman"/>
              </a:rPr>
              <a:t>q</a:t>
            </a:r>
            <a:r>
              <a:rPr sz="3600" spc="125" dirty="0">
                <a:solidFill>
                  <a:srgbClr val="3333FF"/>
                </a:solidFill>
                <a:latin typeface="Times New Roman"/>
                <a:cs typeface="Times New Roman"/>
              </a:rPr>
              <a:t>)</a:t>
            </a:r>
            <a:r>
              <a:rPr sz="3600" spc="-4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3333FF"/>
                </a:solidFill>
                <a:latin typeface="Times New Roman"/>
                <a:cs typeface="Times New Roman"/>
              </a:rPr>
              <a:t>≡	</a:t>
            </a:r>
            <a:r>
              <a:rPr sz="3600" spc="90" dirty="0">
                <a:solidFill>
                  <a:srgbClr val="3333FF"/>
                </a:solidFill>
                <a:latin typeface="Times New Roman"/>
                <a:cs typeface="Times New Roman"/>
              </a:rPr>
              <a:t>¬</a:t>
            </a:r>
            <a:r>
              <a:rPr sz="3600" spc="85" dirty="0">
                <a:solidFill>
                  <a:srgbClr val="3333FF"/>
                </a:solidFill>
                <a:latin typeface="Times New Roman"/>
                <a:cs typeface="Times New Roman"/>
              </a:rPr>
              <a:t>p</a:t>
            </a:r>
            <a:r>
              <a:rPr sz="3600" b="1" spc="5" dirty="0">
                <a:solidFill>
                  <a:srgbClr val="3333FF"/>
                </a:solidFill>
                <a:latin typeface="Symbol"/>
                <a:cs typeface="Symbol"/>
              </a:rPr>
              <a:t></a:t>
            </a:r>
            <a:r>
              <a:rPr sz="3600" spc="70" dirty="0">
                <a:solidFill>
                  <a:srgbClr val="3333FF"/>
                </a:solidFill>
                <a:latin typeface="Times New Roman"/>
                <a:cs typeface="Times New Roman"/>
              </a:rPr>
              <a:t>¬q</a:t>
            </a:r>
            <a:endParaRPr sz="36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0969" y="697394"/>
            <a:ext cx="476059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0" dirty="0"/>
              <a:t>Applying </a:t>
            </a:r>
            <a:r>
              <a:rPr spc="30" dirty="0"/>
              <a:t>De-Morgan’s</a:t>
            </a:r>
            <a:r>
              <a:rPr spc="-204" dirty="0"/>
              <a:t> </a:t>
            </a:r>
            <a:r>
              <a:rPr spc="-15" dirty="0"/>
              <a:t>Law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09903" y="1496123"/>
            <a:ext cx="7449820" cy="1854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100" dirty="0">
                <a:solidFill>
                  <a:srgbClr val="3333FF"/>
                </a:solidFill>
                <a:latin typeface="Times New Roman"/>
                <a:cs typeface="Times New Roman"/>
              </a:rPr>
              <a:t>Question:</a:t>
            </a:r>
            <a:r>
              <a:rPr sz="2400" spc="-8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75" dirty="0">
                <a:solidFill>
                  <a:srgbClr val="33CC33"/>
                </a:solidFill>
                <a:latin typeface="Times New Roman"/>
                <a:cs typeface="Times New Roman"/>
              </a:rPr>
              <a:t>Negate</a:t>
            </a:r>
            <a:r>
              <a:rPr sz="2400" spc="-85" dirty="0">
                <a:solidFill>
                  <a:srgbClr val="33CC33"/>
                </a:solidFill>
                <a:latin typeface="Times New Roman"/>
                <a:cs typeface="Times New Roman"/>
              </a:rPr>
              <a:t> </a:t>
            </a:r>
            <a:r>
              <a:rPr sz="2400" spc="145" dirty="0">
                <a:solidFill>
                  <a:srgbClr val="33CC33"/>
                </a:solidFill>
                <a:latin typeface="Times New Roman"/>
                <a:cs typeface="Times New Roman"/>
              </a:rPr>
              <a:t>the</a:t>
            </a:r>
            <a:r>
              <a:rPr sz="2400" spc="-85" dirty="0">
                <a:solidFill>
                  <a:srgbClr val="33CC33"/>
                </a:solidFill>
                <a:latin typeface="Times New Roman"/>
                <a:cs typeface="Times New Roman"/>
              </a:rPr>
              <a:t> </a:t>
            </a:r>
            <a:r>
              <a:rPr sz="2400" spc="35" dirty="0">
                <a:solidFill>
                  <a:srgbClr val="33CC33"/>
                </a:solidFill>
                <a:latin typeface="Times New Roman"/>
                <a:cs typeface="Times New Roman"/>
              </a:rPr>
              <a:t>following</a:t>
            </a:r>
            <a:r>
              <a:rPr sz="2400" spc="-50" dirty="0">
                <a:solidFill>
                  <a:srgbClr val="33CC33"/>
                </a:solidFill>
                <a:latin typeface="Times New Roman"/>
                <a:cs typeface="Times New Roman"/>
              </a:rPr>
              <a:t> </a:t>
            </a:r>
            <a:r>
              <a:rPr sz="2400" spc="130" dirty="0">
                <a:solidFill>
                  <a:srgbClr val="33CC33"/>
                </a:solidFill>
                <a:latin typeface="Times New Roman"/>
                <a:cs typeface="Times New Roman"/>
              </a:rPr>
              <a:t>compound</a:t>
            </a:r>
            <a:r>
              <a:rPr sz="2400" spc="10" dirty="0">
                <a:solidFill>
                  <a:srgbClr val="33CC33"/>
                </a:solidFill>
                <a:latin typeface="Times New Roman"/>
                <a:cs typeface="Times New Roman"/>
              </a:rPr>
              <a:t> </a:t>
            </a:r>
            <a:r>
              <a:rPr sz="2400" spc="85" dirty="0">
                <a:solidFill>
                  <a:srgbClr val="33CC33"/>
                </a:solidFill>
                <a:latin typeface="Times New Roman"/>
                <a:cs typeface="Times New Roman"/>
              </a:rPr>
              <a:t>Propositions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376555" indent="-364490">
              <a:lnSpc>
                <a:spcPct val="100000"/>
              </a:lnSpc>
              <a:buAutoNum type="arabicPeriod"/>
              <a:tabLst>
                <a:tab pos="376555" algn="l"/>
                <a:tab pos="377190" algn="l"/>
              </a:tabLst>
            </a:pPr>
            <a:r>
              <a:rPr sz="2400" spc="65" dirty="0">
                <a:latin typeface="Times New Roman"/>
                <a:cs typeface="Times New Roman"/>
              </a:rPr>
              <a:t>John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20" dirty="0">
                <a:latin typeface="Times New Roman"/>
                <a:cs typeface="Times New Roman"/>
              </a:rPr>
              <a:t>is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six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65" dirty="0">
                <a:latin typeface="Times New Roman"/>
                <a:cs typeface="Times New Roman"/>
              </a:rPr>
              <a:t>feet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65" dirty="0">
                <a:latin typeface="Times New Roman"/>
                <a:cs typeface="Times New Roman"/>
              </a:rPr>
              <a:t>tall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145" dirty="0">
                <a:solidFill>
                  <a:srgbClr val="3333FF"/>
                </a:solidFill>
                <a:latin typeface="Times New Roman"/>
                <a:cs typeface="Times New Roman"/>
              </a:rPr>
              <a:t>and</a:t>
            </a:r>
            <a:r>
              <a:rPr sz="240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135" dirty="0">
                <a:latin typeface="Times New Roman"/>
                <a:cs typeface="Times New Roman"/>
              </a:rPr>
              <a:t>he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65" dirty="0">
                <a:latin typeface="Times New Roman"/>
                <a:cs typeface="Times New Roman"/>
              </a:rPr>
              <a:t>weights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130" dirty="0">
                <a:latin typeface="Times New Roman"/>
                <a:cs typeface="Times New Roman"/>
              </a:rPr>
              <a:t>at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75" dirty="0">
                <a:latin typeface="Times New Roman"/>
                <a:cs typeface="Times New Roman"/>
              </a:rPr>
              <a:t>least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45" dirty="0">
                <a:latin typeface="Times New Roman"/>
                <a:cs typeface="Times New Roman"/>
              </a:rPr>
              <a:t>200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105" dirty="0">
                <a:latin typeface="Times New Roman"/>
                <a:cs typeface="Times New Roman"/>
              </a:rPr>
              <a:t>pounds.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AutoNum type="arabicPeriod"/>
            </a:pPr>
            <a:endParaRPr sz="2500">
              <a:latin typeface="Times New Roman"/>
              <a:cs typeface="Times New Roman"/>
            </a:endParaRPr>
          </a:p>
          <a:p>
            <a:pPr marL="376555" indent="-364490">
              <a:lnSpc>
                <a:spcPct val="100000"/>
              </a:lnSpc>
              <a:buAutoNum type="arabicPeriod"/>
              <a:tabLst>
                <a:tab pos="376555" algn="l"/>
                <a:tab pos="377190" algn="l"/>
              </a:tabLst>
            </a:pPr>
            <a:r>
              <a:rPr sz="2400" spc="90" dirty="0">
                <a:latin typeface="Times New Roman"/>
                <a:cs typeface="Times New Roman"/>
              </a:rPr>
              <a:t>The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110" dirty="0">
                <a:latin typeface="Times New Roman"/>
                <a:cs typeface="Times New Roman"/>
              </a:rPr>
              <a:t>bus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35" dirty="0">
                <a:latin typeface="Times New Roman"/>
                <a:cs typeface="Times New Roman"/>
              </a:rPr>
              <a:t>was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80" dirty="0">
                <a:latin typeface="Times New Roman"/>
                <a:cs typeface="Times New Roman"/>
              </a:rPr>
              <a:t>late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spc="105" dirty="0">
                <a:solidFill>
                  <a:srgbClr val="3333FF"/>
                </a:solidFill>
                <a:latin typeface="Times New Roman"/>
                <a:cs typeface="Times New Roman"/>
              </a:rPr>
              <a:t>or</a:t>
            </a:r>
            <a:r>
              <a:rPr sz="2400" spc="-125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Tom’s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90" dirty="0">
                <a:latin typeface="Times New Roman"/>
                <a:cs typeface="Times New Roman"/>
              </a:rPr>
              <a:t>watch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35" dirty="0">
                <a:latin typeface="Times New Roman"/>
                <a:cs typeface="Times New Roman"/>
              </a:rPr>
              <a:t>was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slow.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69391" y="691895"/>
            <a:ext cx="8135620" cy="862965"/>
            <a:chOff x="469391" y="691895"/>
            <a:chExt cx="8135620" cy="862965"/>
          </a:xfrm>
        </p:grpSpPr>
        <p:sp>
          <p:nvSpPr>
            <p:cNvPr id="5" name="object 5"/>
            <p:cNvSpPr/>
            <p:nvPr/>
          </p:nvSpPr>
          <p:spPr>
            <a:xfrm>
              <a:off x="469392" y="691895"/>
              <a:ext cx="8135620" cy="862965"/>
            </a:xfrm>
            <a:custGeom>
              <a:avLst/>
              <a:gdLst/>
              <a:ahLst/>
              <a:cxnLst/>
              <a:rect l="l" t="t" r="r" b="b"/>
              <a:pathLst>
                <a:path w="8135620" h="862965">
                  <a:moveTo>
                    <a:pt x="8135112" y="556260"/>
                  </a:moveTo>
                  <a:lnTo>
                    <a:pt x="306324" y="556260"/>
                  </a:lnTo>
                  <a:lnTo>
                    <a:pt x="306324" y="0"/>
                  </a:lnTo>
                  <a:lnTo>
                    <a:pt x="268224" y="0"/>
                  </a:lnTo>
                  <a:lnTo>
                    <a:pt x="268224" y="556260"/>
                  </a:lnTo>
                  <a:lnTo>
                    <a:pt x="0" y="556260"/>
                  </a:lnTo>
                  <a:lnTo>
                    <a:pt x="0" y="594360"/>
                  </a:lnTo>
                  <a:lnTo>
                    <a:pt x="268224" y="594360"/>
                  </a:lnTo>
                  <a:lnTo>
                    <a:pt x="268224" y="862584"/>
                  </a:lnTo>
                  <a:lnTo>
                    <a:pt x="306324" y="862584"/>
                  </a:lnTo>
                  <a:lnTo>
                    <a:pt x="306324" y="594360"/>
                  </a:lnTo>
                  <a:lnTo>
                    <a:pt x="8135112" y="594360"/>
                  </a:lnTo>
                  <a:lnTo>
                    <a:pt x="8135112" y="55626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9392" y="691895"/>
              <a:ext cx="8135620" cy="862965"/>
            </a:xfrm>
            <a:custGeom>
              <a:avLst/>
              <a:gdLst/>
              <a:ahLst/>
              <a:cxnLst/>
              <a:rect l="l" t="t" r="r" b="b"/>
              <a:pathLst>
                <a:path w="8135620" h="862965">
                  <a:moveTo>
                    <a:pt x="8135112" y="556260"/>
                  </a:moveTo>
                  <a:lnTo>
                    <a:pt x="306324" y="556260"/>
                  </a:lnTo>
                  <a:lnTo>
                    <a:pt x="306324" y="0"/>
                  </a:lnTo>
                  <a:lnTo>
                    <a:pt x="268224" y="0"/>
                  </a:lnTo>
                  <a:lnTo>
                    <a:pt x="268224" y="556260"/>
                  </a:lnTo>
                  <a:lnTo>
                    <a:pt x="0" y="556260"/>
                  </a:lnTo>
                  <a:lnTo>
                    <a:pt x="0" y="594360"/>
                  </a:lnTo>
                  <a:lnTo>
                    <a:pt x="268224" y="594360"/>
                  </a:lnTo>
                  <a:lnTo>
                    <a:pt x="268224" y="862584"/>
                  </a:lnTo>
                  <a:lnTo>
                    <a:pt x="306324" y="862584"/>
                  </a:lnTo>
                  <a:lnTo>
                    <a:pt x="306324" y="594360"/>
                  </a:lnTo>
                  <a:lnTo>
                    <a:pt x="8135112" y="594360"/>
                  </a:lnTo>
                  <a:lnTo>
                    <a:pt x="8135112" y="556260"/>
                  </a:lnTo>
                  <a:close/>
                </a:path>
              </a:pathLst>
            </a:custGeom>
            <a:solidFill>
              <a:srgbClr val="D600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80969" y="714082"/>
            <a:ext cx="167068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spc="100" dirty="0">
                <a:latin typeface="Trebuchet MS"/>
                <a:cs typeface="Trebuchet MS"/>
              </a:rPr>
              <a:t>So</a:t>
            </a:r>
            <a:r>
              <a:rPr b="1" spc="60" dirty="0">
                <a:latin typeface="Trebuchet MS"/>
                <a:cs typeface="Trebuchet MS"/>
              </a:rPr>
              <a:t>l</a:t>
            </a:r>
            <a:r>
              <a:rPr b="1" spc="55" dirty="0">
                <a:latin typeface="Trebuchet MS"/>
                <a:cs typeface="Trebuchet MS"/>
              </a:rPr>
              <a:t>u</a:t>
            </a:r>
            <a:r>
              <a:rPr b="1" spc="25" dirty="0">
                <a:latin typeface="Trebuchet MS"/>
                <a:cs typeface="Trebuchet MS"/>
              </a:rPr>
              <a:t>t</a:t>
            </a:r>
            <a:r>
              <a:rPr b="1" spc="125" dirty="0">
                <a:latin typeface="Trebuchet MS"/>
                <a:cs typeface="Trebuchet MS"/>
              </a:rPr>
              <a:t>ion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96240" y="691895"/>
            <a:ext cx="8208645" cy="862965"/>
            <a:chOff x="396240" y="691895"/>
            <a:chExt cx="8208645" cy="862965"/>
          </a:xfrm>
        </p:grpSpPr>
        <p:sp>
          <p:nvSpPr>
            <p:cNvPr id="4" name="object 4"/>
            <p:cNvSpPr/>
            <p:nvPr/>
          </p:nvSpPr>
          <p:spPr>
            <a:xfrm>
              <a:off x="396240" y="691895"/>
              <a:ext cx="8208645" cy="862965"/>
            </a:xfrm>
            <a:custGeom>
              <a:avLst/>
              <a:gdLst/>
              <a:ahLst/>
              <a:cxnLst/>
              <a:rect l="l" t="t" r="r" b="b"/>
              <a:pathLst>
                <a:path w="8208645" h="862965">
                  <a:moveTo>
                    <a:pt x="8208264" y="556260"/>
                  </a:moveTo>
                  <a:lnTo>
                    <a:pt x="379476" y="556260"/>
                  </a:lnTo>
                  <a:lnTo>
                    <a:pt x="379476" y="0"/>
                  </a:lnTo>
                  <a:lnTo>
                    <a:pt x="341376" y="0"/>
                  </a:lnTo>
                  <a:lnTo>
                    <a:pt x="341376" y="556260"/>
                  </a:lnTo>
                  <a:lnTo>
                    <a:pt x="0" y="556260"/>
                  </a:lnTo>
                  <a:lnTo>
                    <a:pt x="0" y="594360"/>
                  </a:lnTo>
                  <a:lnTo>
                    <a:pt x="341376" y="594360"/>
                  </a:lnTo>
                  <a:lnTo>
                    <a:pt x="341376" y="862584"/>
                  </a:lnTo>
                  <a:lnTo>
                    <a:pt x="379476" y="862584"/>
                  </a:lnTo>
                  <a:lnTo>
                    <a:pt x="379476" y="594360"/>
                  </a:lnTo>
                  <a:lnTo>
                    <a:pt x="8208264" y="594360"/>
                  </a:lnTo>
                  <a:lnTo>
                    <a:pt x="8208264" y="556260"/>
                  </a:lnTo>
                  <a:close/>
                </a:path>
              </a:pathLst>
            </a:custGeom>
            <a:solidFill>
              <a:srgbClr val="FF66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96240" y="691895"/>
              <a:ext cx="8208645" cy="862965"/>
            </a:xfrm>
            <a:custGeom>
              <a:avLst/>
              <a:gdLst/>
              <a:ahLst/>
              <a:cxnLst/>
              <a:rect l="l" t="t" r="r" b="b"/>
              <a:pathLst>
                <a:path w="8208645" h="862965">
                  <a:moveTo>
                    <a:pt x="8208264" y="556260"/>
                  </a:moveTo>
                  <a:lnTo>
                    <a:pt x="379476" y="556260"/>
                  </a:lnTo>
                  <a:lnTo>
                    <a:pt x="379476" y="0"/>
                  </a:lnTo>
                  <a:lnTo>
                    <a:pt x="341376" y="0"/>
                  </a:lnTo>
                  <a:lnTo>
                    <a:pt x="341376" y="556260"/>
                  </a:lnTo>
                  <a:lnTo>
                    <a:pt x="0" y="556260"/>
                  </a:lnTo>
                  <a:lnTo>
                    <a:pt x="0" y="594360"/>
                  </a:lnTo>
                  <a:lnTo>
                    <a:pt x="341376" y="594360"/>
                  </a:lnTo>
                  <a:lnTo>
                    <a:pt x="341376" y="862584"/>
                  </a:lnTo>
                  <a:lnTo>
                    <a:pt x="379476" y="862584"/>
                  </a:lnTo>
                  <a:lnTo>
                    <a:pt x="379476" y="594360"/>
                  </a:lnTo>
                  <a:lnTo>
                    <a:pt x="8208264" y="594360"/>
                  </a:lnTo>
                  <a:lnTo>
                    <a:pt x="8208264" y="556260"/>
                  </a:lnTo>
                  <a:close/>
                </a:path>
              </a:pathLst>
            </a:custGeom>
            <a:solidFill>
              <a:srgbClr val="D6009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0" y="3427475"/>
            <a:ext cx="9144000" cy="34259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037306" y="1703171"/>
            <a:ext cx="7422515" cy="2159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22300" marR="5715" indent="-610235">
              <a:lnSpc>
                <a:spcPct val="100000"/>
              </a:lnSpc>
              <a:spcBef>
                <a:spcPts val="95"/>
              </a:spcBef>
              <a:buAutoNum type="alphaLcParenR"/>
              <a:tabLst>
                <a:tab pos="622300" algn="l"/>
                <a:tab pos="622935" algn="l"/>
              </a:tabLst>
            </a:pPr>
            <a:r>
              <a:rPr sz="2800" spc="70" dirty="0">
                <a:latin typeface="Times New Roman"/>
                <a:cs typeface="Times New Roman"/>
              </a:rPr>
              <a:t>John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25" dirty="0">
                <a:latin typeface="Times New Roman"/>
                <a:cs typeface="Times New Roman"/>
              </a:rPr>
              <a:t>is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175" dirty="0">
                <a:solidFill>
                  <a:srgbClr val="00CC00"/>
                </a:solidFill>
                <a:latin typeface="Times New Roman"/>
                <a:cs typeface="Times New Roman"/>
              </a:rPr>
              <a:t>not</a:t>
            </a:r>
            <a:r>
              <a:rPr sz="2800" spc="-9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six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75" dirty="0">
                <a:latin typeface="Times New Roman"/>
                <a:cs typeface="Times New Roman"/>
              </a:rPr>
              <a:t>feet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80" dirty="0">
                <a:latin typeface="Times New Roman"/>
                <a:cs typeface="Times New Roman"/>
              </a:rPr>
              <a:t>tall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130" dirty="0">
                <a:solidFill>
                  <a:srgbClr val="3333FF"/>
                </a:solidFill>
                <a:latin typeface="Times New Roman"/>
                <a:cs typeface="Times New Roman"/>
              </a:rPr>
              <a:t>or</a:t>
            </a:r>
            <a:r>
              <a:rPr sz="2800" spc="-110" dirty="0">
                <a:solidFill>
                  <a:srgbClr val="3333FF"/>
                </a:solidFill>
                <a:latin typeface="Times New Roman"/>
                <a:cs typeface="Times New Roman"/>
              </a:rPr>
              <a:t> </a:t>
            </a:r>
            <a:r>
              <a:rPr sz="2800" spc="155" dirty="0">
                <a:latin typeface="Times New Roman"/>
                <a:cs typeface="Times New Roman"/>
              </a:rPr>
              <a:t>he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50" dirty="0">
                <a:latin typeface="Times New Roman"/>
                <a:cs typeface="Times New Roman"/>
              </a:rPr>
              <a:t>weighs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50" dirty="0">
                <a:solidFill>
                  <a:srgbClr val="00CC00"/>
                </a:solidFill>
                <a:latin typeface="Times New Roman"/>
                <a:cs typeface="Times New Roman"/>
              </a:rPr>
              <a:t>less</a:t>
            </a:r>
            <a:r>
              <a:rPr sz="2800" spc="-8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180" dirty="0">
                <a:latin typeface="Times New Roman"/>
                <a:cs typeface="Times New Roman"/>
              </a:rPr>
              <a:t>than  </a:t>
            </a:r>
            <a:r>
              <a:rPr sz="2800" spc="50" dirty="0">
                <a:latin typeface="Times New Roman"/>
                <a:cs typeface="Times New Roman"/>
              </a:rPr>
              <a:t>200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125" dirty="0">
                <a:latin typeface="Times New Roman"/>
                <a:cs typeface="Times New Roman"/>
              </a:rPr>
              <a:t>pounds.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Times New Roman"/>
              <a:buAutoNum type="alphaLcParenR"/>
            </a:pPr>
            <a:endParaRPr sz="2900">
              <a:latin typeface="Times New Roman"/>
              <a:cs typeface="Times New Roman"/>
            </a:endParaRPr>
          </a:p>
          <a:p>
            <a:pPr marL="622300" marR="5080" indent="-610235">
              <a:lnSpc>
                <a:spcPct val="100000"/>
              </a:lnSpc>
              <a:buAutoNum type="alphaLcParenR"/>
              <a:tabLst>
                <a:tab pos="622300" algn="l"/>
                <a:tab pos="622935" algn="l"/>
                <a:tab pos="4777740" algn="l"/>
              </a:tabLst>
            </a:pPr>
            <a:r>
              <a:rPr sz="2800" spc="100" dirty="0">
                <a:latin typeface="Times New Roman"/>
                <a:cs typeface="Times New Roman"/>
              </a:rPr>
              <a:t>The </a:t>
            </a:r>
            <a:r>
              <a:rPr sz="2800" spc="130" dirty="0">
                <a:latin typeface="Times New Roman"/>
                <a:cs typeface="Times New Roman"/>
              </a:rPr>
              <a:t>bus </a:t>
            </a:r>
            <a:r>
              <a:rPr sz="2800" spc="45" dirty="0">
                <a:latin typeface="Times New Roman"/>
                <a:cs typeface="Times New Roman"/>
              </a:rPr>
              <a:t>was  </a:t>
            </a:r>
            <a:r>
              <a:rPr sz="2800" spc="175" dirty="0">
                <a:solidFill>
                  <a:srgbClr val="00CC00"/>
                </a:solidFill>
                <a:latin typeface="Times New Roman"/>
                <a:cs typeface="Times New Roman"/>
              </a:rPr>
              <a:t>not</a:t>
            </a:r>
            <a:r>
              <a:rPr sz="2800" spc="285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90" dirty="0">
                <a:latin typeface="Times New Roman"/>
                <a:cs typeface="Times New Roman"/>
              </a:rPr>
              <a:t>late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spc="170" dirty="0">
                <a:solidFill>
                  <a:srgbClr val="3333FF"/>
                </a:solidFill>
                <a:latin typeface="Times New Roman"/>
                <a:cs typeface="Times New Roman"/>
              </a:rPr>
              <a:t>and	</a:t>
            </a:r>
            <a:r>
              <a:rPr sz="2800" spc="-85" dirty="0">
                <a:latin typeface="Times New Roman"/>
                <a:cs typeface="Times New Roman"/>
              </a:rPr>
              <a:t>Tom’s </a:t>
            </a:r>
            <a:r>
              <a:rPr sz="2800" spc="105" dirty="0">
                <a:latin typeface="Times New Roman"/>
                <a:cs typeface="Times New Roman"/>
              </a:rPr>
              <a:t>watch </a:t>
            </a:r>
            <a:r>
              <a:rPr sz="2800" spc="50" dirty="0">
                <a:latin typeface="Times New Roman"/>
                <a:cs typeface="Times New Roman"/>
              </a:rPr>
              <a:t>was </a:t>
            </a:r>
            <a:r>
              <a:rPr sz="2800" spc="5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175" dirty="0">
                <a:solidFill>
                  <a:srgbClr val="00CC00"/>
                </a:solidFill>
                <a:latin typeface="Times New Roman"/>
                <a:cs typeface="Times New Roman"/>
              </a:rPr>
              <a:t>not</a:t>
            </a:r>
            <a:r>
              <a:rPr sz="2800" spc="-140" dirty="0">
                <a:solidFill>
                  <a:srgbClr val="00CC00"/>
                </a:solidFill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slow.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1024</Words>
  <Application>Microsoft Office PowerPoint</Application>
  <PresentationFormat>On-screen Show (4:3)</PresentationFormat>
  <Paragraphs>162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Carlito</vt:lpstr>
      <vt:lpstr>Georgia</vt:lpstr>
      <vt:lpstr>Symbol</vt:lpstr>
      <vt:lpstr>Times New Roman</vt:lpstr>
      <vt:lpstr>Trebuchet MS</vt:lpstr>
      <vt:lpstr>Office Theme</vt:lpstr>
      <vt:lpstr>Logical Equivalence</vt:lpstr>
      <vt:lpstr>Equivalence of Two Compound Propositions  P and Q</vt:lpstr>
      <vt:lpstr>Equivalence Check</vt:lpstr>
      <vt:lpstr>Example</vt:lpstr>
      <vt:lpstr>Example</vt:lpstr>
      <vt:lpstr>De Morgan’s laws</vt:lpstr>
      <vt:lpstr>Symbolically (De Morgan’s Laws)</vt:lpstr>
      <vt:lpstr>Applying De-Morgan’s Law</vt:lpstr>
      <vt:lpstr>Solution</vt:lpstr>
      <vt:lpstr>Inequalities and De Morgan’s Laws</vt:lpstr>
      <vt:lpstr>Tautology and Contradiction</vt:lpstr>
      <vt:lpstr>Example</vt:lpstr>
      <vt:lpstr>Laws of Logic</vt:lpstr>
      <vt:lpstr>Laws of Logic</vt:lpstr>
      <vt:lpstr>PowerPoint Presentation</vt:lpstr>
      <vt:lpstr>PowerPoint Presentation</vt:lpstr>
      <vt:lpstr>Exercise</vt:lpstr>
      <vt:lpstr>contd…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Home</dc:creator>
  <cp:lastModifiedBy>Waqas ahmad</cp:lastModifiedBy>
  <cp:revision>1</cp:revision>
  <dcterms:created xsi:type="dcterms:W3CDTF">2020-04-27T02:49:11Z</dcterms:created>
  <dcterms:modified xsi:type="dcterms:W3CDTF">2020-04-27T02:54:13Z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2016-03-01T00:00:00Z</vt:filetime>
  </property>
  <property fmtid="{D5CDD505-2E9C-101B-9397-08002B2CF9AE}" pid="3" name="Creator">
    <vt:lpwstr>Foxit Software Inc.</vt:lpwstr>
  </property>
  <property fmtid="{D5CDD505-2E9C-101B-9397-08002B2CF9AE}" pid="4" name="LastSaved">
    <vt:filetime>2020-04-27T00:00:00Z</vt:filetime>
  </property>
</Properties>
</file>