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3" r:id="rId3"/>
    <p:sldId id="285" r:id="rId4"/>
    <p:sldId id="286" r:id="rId5"/>
    <p:sldId id="261" r:id="rId6"/>
    <p:sldId id="268" r:id="rId7"/>
    <p:sldId id="269" r:id="rId8"/>
    <p:sldId id="270" r:id="rId9"/>
    <p:sldId id="271" r:id="rId10"/>
    <p:sldId id="282" r:id="rId11"/>
    <p:sldId id="259" r:id="rId12"/>
    <p:sldId id="272" r:id="rId13"/>
    <p:sldId id="273" r:id="rId14"/>
    <p:sldId id="278" r:id="rId15"/>
    <p:sldId id="274" r:id="rId16"/>
    <p:sldId id="284" r:id="rId17"/>
    <p:sldId id="277"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D7BE576F-9B55-4B0C-874B-F2B1CFF944F8}" type="datetimeFigureOut">
              <a:rPr lang="en-US" smtClean="0"/>
              <a:pPr/>
              <a:t>5/22/2018</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F5A1E6F-C2E4-448C-B7EC-024E62A640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BE576F-9B55-4B0C-874B-F2B1CFF944F8}" type="datetimeFigureOut">
              <a:rPr lang="en-US" smtClean="0"/>
              <a:pPr/>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A1E6F-C2E4-448C-B7EC-024E62A640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BE576F-9B55-4B0C-874B-F2B1CFF944F8}" type="datetimeFigureOut">
              <a:rPr lang="en-US" smtClean="0"/>
              <a:pPr/>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A1E6F-C2E4-448C-B7EC-024E62A640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D7BE576F-9B55-4B0C-874B-F2B1CFF944F8}" type="datetimeFigureOut">
              <a:rPr lang="en-US" smtClean="0"/>
              <a:pPr/>
              <a:t>5/22/2018</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2F5A1E6F-C2E4-448C-B7EC-024E62A640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D7BE576F-9B55-4B0C-874B-F2B1CFF944F8}" type="datetimeFigureOut">
              <a:rPr lang="en-US" smtClean="0"/>
              <a:pPr/>
              <a:t>5/22/2018</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2F5A1E6F-C2E4-448C-B7EC-024E62A64035}"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D7BE576F-9B55-4B0C-874B-F2B1CFF944F8}" type="datetimeFigureOut">
              <a:rPr lang="en-US" smtClean="0"/>
              <a:pPr/>
              <a:t>5/22/2018</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2F5A1E6F-C2E4-448C-B7EC-024E62A640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D7BE576F-9B55-4B0C-874B-F2B1CFF944F8}" type="datetimeFigureOut">
              <a:rPr lang="en-US" smtClean="0"/>
              <a:pPr/>
              <a:t>5/22/2018</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F5A1E6F-C2E4-448C-B7EC-024E62A6403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BE576F-9B55-4B0C-874B-F2B1CFF944F8}" type="datetimeFigureOut">
              <a:rPr lang="en-US" smtClean="0"/>
              <a:pPr/>
              <a:t>5/22/2018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5A1E6F-C2E4-448C-B7EC-024E62A640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D7BE576F-9B55-4B0C-874B-F2B1CFF944F8}" type="datetimeFigureOut">
              <a:rPr lang="en-US" smtClean="0"/>
              <a:pPr/>
              <a:t>5/22/2018</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2F5A1E6F-C2E4-448C-B7EC-024E62A640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D7BE576F-9B55-4B0C-874B-F2B1CFF944F8}" type="datetimeFigureOut">
              <a:rPr lang="en-US" smtClean="0"/>
              <a:pPr/>
              <a:t>5/22/2018</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F5A1E6F-C2E4-448C-B7EC-024E62A6403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D7BE576F-9B55-4B0C-874B-F2B1CFF944F8}" type="datetimeFigureOut">
              <a:rPr lang="en-US" smtClean="0"/>
              <a:pPr/>
              <a:t>5/22/2018</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F5A1E6F-C2E4-448C-B7EC-024E62A6403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7BE576F-9B55-4B0C-874B-F2B1CFF944F8}" type="datetimeFigureOut">
              <a:rPr lang="en-US" smtClean="0"/>
              <a:pPr/>
              <a:t>5/22/2018</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F5A1E6F-C2E4-448C-B7EC-024E62A6403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6000" b="1" dirty="0" smtClean="0"/>
              <a:t>Social Cognitive Theory</a:t>
            </a:r>
            <a:endParaRPr lang="en-US" sz="6000" b="1" dirty="0"/>
          </a:p>
        </p:txBody>
      </p:sp>
      <p:sp>
        <p:nvSpPr>
          <p:cNvPr id="3" name="Subtitle 2"/>
          <p:cNvSpPr>
            <a:spLocks noGrp="1"/>
          </p:cNvSpPr>
          <p:nvPr>
            <p:ph type="subTitle" idx="1"/>
          </p:nvPr>
        </p:nvSpPr>
        <p:spPr/>
        <p:txBody>
          <a:bodyPr>
            <a:normAutofit fontScale="85000" lnSpcReduction="20000"/>
          </a:bodyPr>
          <a:lstStyle/>
          <a:p>
            <a:endParaRPr lang="en-US" b="1" dirty="0" smtClean="0"/>
          </a:p>
          <a:p>
            <a:r>
              <a:rPr lang="en-US" b="1" dirty="0" smtClean="0"/>
              <a:t>Presented by: </a:t>
            </a:r>
            <a:r>
              <a:rPr lang="en-US" b="1" dirty="0" err="1" smtClean="0"/>
              <a:t>Noman</a:t>
            </a:r>
            <a:r>
              <a:rPr lang="en-US" b="1" dirty="0" smtClean="0"/>
              <a:t> </a:t>
            </a:r>
            <a:r>
              <a:rPr lang="en-US" b="1" dirty="0" err="1" smtClean="0"/>
              <a:t>Yaser</a:t>
            </a:r>
            <a:r>
              <a:rPr lang="en-US" b="1" dirty="0" smtClean="0"/>
              <a:t> </a:t>
            </a:r>
            <a:r>
              <a:rPr lang="en-US" b="1" dirty="0" err="1" smtClean="0"/>
              <a:t>Qureshi</a:t>
            </a:r>
            <a:endParaRPr lang="en-US" b="1" dirty="0" smtClean="0"/>
          </a:p>
          <a:p>
            <a:r>
              <a:rPr lang="en-US" b="1" dirty="0" smtClean="0"/>
              <a:t>Assistant Professor</a:t>
            </a:r>
          </a:p>
          <a:p>
            <a:r>
              <a:rPr lang="en-US" b="1" dirty="0" smtClean="0"/>
              <a:t>Department of C&amp;MS</a:t>
            </a:r>
          </a:p>
          <a:p>
            <a:r>
              <a:rPr lang="en-US" b="1" dirty="0" smtClean="0"/>
              <a:t>University of Sargodha</a:t>
            </a:r>
            <a:endParaRPr lang="en-US" dirty="0"/>
          </a:p>
        </p:txBody>
      </p:sp>
    </p:spTree>
    <p:extLst>
      <p:ext uri="{BB962C8B-B14F-4D97-AF65-F5344CB8AC3E}">
        <p14:creationId xmlns:p14="http://schemas.microsoft.com/office/powerpoint/2010/main" val="3467992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Abstract Modeling</a:t>
            </a:r>
            <a:endParaRPr lang="en-US" dirty="0">
              <a:effectLst/>
            </a:endParaRPr>
          </a:p>
        </p:txBody>
      </p:sp>
      <p:sp>
        <p:nvSpPr>
          <p:cNvPr id="3" name="Content Placeholder 2"/>
          <p:cNvSpPr>
            <a:spLocks noGrp="1"/>
          </p:cNvSpPr>
          <p:nvPr>
            <p:ph idx="1"/>
          </p:nvPr>
        </p:nvSpPr>
        <p:spPr/>
        <p:txBody>
          <a:bodyPr>
            <a:normAutofit fontScale="92500" lnSpcReduction="20000"/>
          </a:bodyPr>
          <a:lstStyle/>
          <a:p>
            <a:r>
              <a:rPr lang="en-US" dirty="0"/>
              <a:t>Rules of behavior learned in the past serve as a guide for new life situations (Bandura, 1994).</a:t>
            </a:r>
          </a:p>
          <a:p>
            <a:r>
              <a:rPr lang="en-US" dirty="0"/>
              <a:t>These rules often provide an abstract framework for decision making in new situations.</a:t>
            </a:r>
          </a:p>
          <a:p>
            <a:r>
              <a:rPr lang="en-US" dirty="0"/>
              <a:t>So, people may apply the rules of learned behavior in the past to  the new and different situations.</a:t>
            </a:r>
          </a:p>
          <a:p>
            <a:r>
              <a:rPr lang="en-US" dirty="0"/>
              <a:t>Abstract modeling takes learning to higher level than mere mimicry of observed behavior.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Effects of Modeling</a:t>
            </a:r>
            <a:endParaRPr lang="en-US" dirty="0">
              <a:effectLst/>
            </a:endParaRPr>
          </a:p>
        </p:txBody>
      </p:sp>
      <p:sp>
        <p:nvSpPr>
          <p:cNvPr id="3" name="Content Placeholder 2"/>
          <p:cNvSpPr>
            <a:spLocks noGrp="1"/>
          </p:cNvSpPr>
          <p:nvPr>
            <p:ph idx="1"/>
          </p:nvPr>
        </p:nvSpPr>
        <p:spPr/>
        <p:txBody>
          <a:bodyPr>
            <a:normAutofit lnSpcReduction="10000"/>
          </a:bodyPr>
          <a:lstStyle/>
          <a:p>
            <a:pPr marL="448056" lvl="1" indent="-384048">
              <a:buSzPct val="80000"/>
              <a:buFont typeface="Wingdings 2"/>
              <a:buChar char=""/>
            </a:pPr>
            <a:endParaRPr lang="en-US" sz="2900" dirty="0" smtClean="0"/>
          </a:p>
          <a:p>
            <a:r>
              <a:rPr lang="en-US" dirty="0"/>
              <a:t>If a person observes behavior or receives information that is in contradiction </a:t>
            </a:r>
            <a:r>
              <a:rPr lang="en-US" dirty="0" smtClean="0"/>
              <a:t> </a:t>
            </a:r>
            <a:r>
              <a:rPr lang="en-US" dirty="0"/>
              <a:t>in some way with the person’s established pattern of behavior, two types of effects may occur: </a:t>
            </a:r>
            <a:r>
              <a:rPr lang="en-US" b="1" dirty="0"/>
              <a:t>Inhibitory</a:t>
            </a:r>
            <a:r>
              <a:rPr lang="en-US" dirty="0"/>
              <a:t> and </a:t>
            </a:r>
            <a:r>
              <a:rPr lang="en-US" b="1" dirty="0" err="1"/>
              <a:t>Disinhibitory</a:t>
            </a:r>
            <a:r>
              <a:rPr lang="en-US" b="1" dirty="0"/>
              <a:t> </a:t>
            </a:r>
            <a:r>
              <a:rPr lang="en-US" dirty="0"/>
              <a:t>effects.</a:t>
            </a:r>
          </a:p>
          <a:p>
            <a:r>
              <a:rPr lang="en-US" dirty="0"/>
              <a:t>The inner conflict causes a person to reexamine his/her motivations to perform the established behavior.</a:t>
            </a:r>
          </a:p>
        </p:txBody>
      </p:sp>
    </p:spTree>
    <p:extLst>
      <p:ext uri="{BB962C8B-B14F-4D97-AF65-F5344CB8AC3E}">
        <p14:creationId xmlns:p14="http://schemas.microsoft.com/office/powerpoint/2010/main" val="2830071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Effects of Modeling </a:t>
            </a:r>
            <a:r>
              <a:rPr lang="en-US" sz="2800" b="1" dirty="0">
                <a:effectLst/>
              </a:rPr>
              <a:t>(Continued)</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Inhibitory effects: </a:t>
            </a:r>
            <a:r>
              <a:rPr lang="en-US" dirty="0"/>
              <a:t>Inhibitory effects occur whenever a person refrained from reprehensible conduct for fear of consequences such as formal punishment from society or censure from one’s own conscience.</a:t>
            </a:r>
          </a:p>
          <a:p>
            <a:pPr marL="64008" indent="0">
              <a:buNone/>
            </a:pPr>
            <a:r>
              <a:rPr lang="en-US" dirty="0"/>
              <a:t>Inhibitory effects occur whenever new information or the observation inhibits or restrains a person from acting in a previously learned way.</a:t>
            </a:r>
          </a:p>
          <a:p>
            <a:r>
              <a:rPr lang="en-US" b="1" dirty="0" err="1"/>
              <a:t>Disinhibitory</a:t>
            </a:r>
            <a:r>
              <a:rPr lang="en-US" b="1" dirty="0"/>
              <a:t> effects</a:t>
            </a:r>
            <a:r>
              <a:rPr lang="en-US" dirty="0"/>
              <a:t>: disinhibit or lift previously learned internal restraints on certain behavior.</a:t>
            </a:r>
          </a:p>
          <a:p>
            <a:r>
              <a:rPr lang="en-US" dirty="0" err="1"/>
              <a:t>BoBo</a:t>
            </a:r>
            <a:r>
              <a:rPr lang="en-US" dirty="0"/>
              <a:t> Doll experience (Bandura, 1963).</a:t>
            </a:r>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Learning from Media Content and </a:t>
            </a:r>
            <a:r>
              <a:rPr lang="en-US" b="1" dirty="0" smtClean="0">
                <a:effectLst/>
              </a:rPr>
              <a:t>Modeling</a:t>
            </a:r>
            <a:endParaRPr lang="en-US" dirty="0">
              <a:effectLst/>
            </a:endParaRPr>
          </a:p>
        </p:txBody>
      </p:sp>
      <p:sp>
        <p:nvSpPr>
          <p:cNvPr id="3" name="Content Placeholder 2"/>
          <p:cNvSpPr>
            <a:spLocks noGrp="1"/>
          </p:cNvSpPr>
          <p:nvPr>
            <p:ph idx="1"/>
          </p:nvPr>
        </p:nvSpPr>
        <p:spPr/>
        <p:txBody>
          <a:bodyPr>
            <a:normAutofit fontScale="92500"/>
          </a:bodyPr>
          <a:lstStyle/>
          <a:p>
            <a:r>
              <a:rPr lang="en-US" dirty="0"/>
              <a:t>Whenever a person sees a character on the screen expressing some strong emotion or performing some powerful action, the viewer is affected or aroused.</a:t>
            </a:r>
          </a:p>
          <a:p>
            <a:r>
              <a:rPr lang="en-US" dirty="0"/>
              <a:t>According to SCT, many different influences of varying strength often determine human behavior. </a:t>
            </a:r>
          </a:p>
          <a:p>
            <a:r>
              <a:rPr lang="en-US" dirty="0"/>
              <a:t>No simple pattern of influence exists to explain every instance of persuasion, or modeling or adoption of a new behavior.</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Learning from Media Content and </a:t>
            </a:r>
            <a:r>
              <a:rPr lang="en-US" b="1" dirty="0" smtClean="0">
                <a:effectLst/>
              </a:rPr>
              <a:t>Modeling </a:t>
            </a:r>
            <a:r>
              <a:rPr lang="en-US" sz="2800" b="1" dirty="0" smtClean="0">
                <a:effectLst/>
              </a:rPr>
              <a:t>(Continued)</a:t>
            </a:r>
            <a:endParaRPr lang="en-US" sz="2800" dirty="0"/>
          </a:p>
        </p:txBody>
      </p:sp>
      <p:sp>
        <p:nvSpPr>
          <p:cNvPr id="3" name="Content Placeholder 2"/>
          <p:cNvSpPr>
            <a:spLocks noGrp="1"/>
          </p:cNvSpPr>
          <p:nvPr>
            <p:ph idx="1"/>
          </p:nvPr>
        </p:nvSpPr>
        <p:spPr/>
        <p:txBody>
          <a:bodyPr/>
          <a:lstStyle/>
          <a:p>
            <a:r>
              <a:rPr lang="en-US" dirty="0"/>
              <a:t>Sometimes, people are influenced by what they see on screen,; sometimes by interpersonal communication,; sometimes by a combination of both.</a:t>
            </a:r>
          </a:p>
          <a:p>
            <a:r>
              <a:rPr lang="en-US" dirty="0"/>
              <a:t>In all the cases, a combination of outside factors and personal characteristics are at work. The dynamics of those combinations differ with each person (Bryant &amp; Thompson, 2002).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Strengths</a:t>
            </a:r>
            <a:br>
              <a:rPr lang="en-US" dirty="0" smtClean="0"/>
            </a:br>
            <a:endParaRPr lang="en-US" dirty="0"/>
          </a:p>
        </p:txBody>
      </p:sp>
      <p:sp>
        <p:nvSpPr>
          <p:cNvPr id="3" name="Content Placeholder 2"/>
          <p:cNvSpPr>
            <a:spLocks noGrp="1"/>
          </p:cNvSpPr>
          <p:nvPr>
            <p:ph idx="1"/>
          </p:nvPr>
        </p:nvSpPr>
        <p:spPr/>
        <p:txBody>
          <a:bodyPr>
            <a:normAutofit/>
          </a:bodyPr>
          <a:lstStyle/>
          <a:p>
            <a:r>
              <a:rPr lang="en-US" b="1" dirty="0"/>
              <a:t>Causal link between media and behavior is demonstrated</a:t>
            </a:r>
            <a:endParaRPr lang="en-US" dirty="0"/>
          </a:p>
          <a:p>
            <a:r>
              <a:rPr lang="en-US" b="1" dirty="0"/>
              <a:t>Applies across several viewers and viewing situations</a:t>
            </a:r>
            <a:endParaRPr lang="en-US" dirty="0"/>
          </a:p>
          <a:p>
            <a:r>
              <a:rPr lang="en-US" b="1" dirty="0"/>
              <a:t>Has </a:t>
            </a:r>
            <a:r>
              <a:rPr lang="en-US" b="1" dirty="0" smtClean="0"/>
              <a:t>strong </a:t>
            </a:r>
            <a:r>
              <a:rPr lang="en-US" b="1" dirty="0"/>
              <a:t>explanatory power (for example rejects catharsis, stresses importance of environmental and content cues</a:t>
            </a:r>
            <a:r>
              <a:rPr lang="en-US" b="1" dirty="0" smtClean="0"/>
              <a:t>)</a:t>
            </a:r>
            <a:r>
              <a:rPr lang="en-US" b="1" dirty="0"/>
              <a:t>									</a:t>
            </a:r>
            <a:r>
              <a:rPr lang="en-US" b="1" dirty="0" smtClean="0"/>
              <a:t>	</a:t>
            </a:r>
            <a:r>
              <a:rPr lang="en-US" sz="2000" b="1" dirty="0" smtClean="0"/>
              <a:t>(</a:t>
            </a:r>
            <a:r>
              <a:rPr lang="en-US" sz="2000" b="1" dirty="0"/>
              <a:t>Baron &amp; Davis, 2006)</a:t>
            </a:r>
            <a:endParaRPr lang="en-US" sz="2000" dirty="0"/>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Relation with Other Theories</a:t>
            </a:r>
            <a:r>
              <a:rPr lang="en-US" dirty="0">
                <a:effectLst/>
              </a:rPr>
              <a:t/>
            </a:r>
            <a:br>
              <a:rPr lang="en-US" dirty="0">
                <a:effectLst/>
              </a:rPr>
            </a:br>
            <a:endParaRPr lang="en-US" dirty="0"/>
          </a:p>
        </p:txBody>
      </p:sp>
      <p:sp>
        <p:nvSpPr>
          <p:cNvPr id="3" name="Content Placeholder 2"/>
          <p:cNvSpPr>
            <a:spLocks noGrp="1"/>
          </p:cNvSpPr>
          <p:nvPr>
            <p:ph idx="1"/>
          </p:nvPr>
        </p:nvSpPr>
        <p:spPr/>
        <p:txBody>
          <a:bodyPr/>
          <a:lstStyle/>
          <a:p>
            <a:r>
              <a:rPr lang="en-US" b="1" dirty="0"/>
              <a:t>Cultivation</a:t>
            </a:r>
            <a:endParaRPr lang="en-US" dirty="0"/>
          </a:p>
          <a:p>
            <a:r>
              <a:rPr lang="en-US" b="1" dirty="0"/>
              <a:t>Priming (Agenda Setting)</a:t>
            </a:r>
            <a:endParaRPr lang="en-US" dirty="0"/>
          </a:p>
          <a:p>
            <a:r>
              <a:rPr lang="en-US" b="1" dirty="0"/>
              <a:t>Diffusion of Innovations</a:t>
            </a:r>
            <a:endParaRPr lang="en-US" dirty="0"/>
          </a:p>
          <a:p>
            <a:endParaRPr lang="en-US" dirty="0"/>
          </a:p>
        </p:txBody>
      </p:sp>
    </p:spTree>
    <p:extLst>
      <p:ext uri="{BB962C8B-B14F-4D97-AF65-F5344CB8AC3E}">
        <p14:creationId xmlns:p14="http://schemas.microsoft.com/office/powerpoint/2010/main" val="1786872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Weaknesses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Laboratory demonstration raises questions of generalizability</a:t>
            </a:r>
            <a:endParaRPr lang="en-US" dirty="0"/>
          </a:p>
          <a:p>
            <a:r>
              <a:rPr lang="en-US" b="1" dirty="0"/>
              <a:t>Experimental demonstration might overestimate media power</a:t>
            </a:r>
            <a:endParaRPr lang="en-US" dirty="0"/>
          </a:p>
          <a:p>
            <a:r>
              <a:rPr lang="en-US" b="1" dirty="0"/>
              <a:t>Has difficulty in explaining long term effects of media consumption</a:t>
            </a:r>
            <a:endParaRPr lang="en-US" dirty="0"/>
          </a:p>
          <a:p>
            <a:r>
              <a:rPr lang="en-US" b="1" dirty="0"/>
              <a:t>Underestimates people’s active use of media contents</a:t>
            </a:r>
            <a:endParaRPr lang="en-US" dirty="0"/>
          </a:p>
          <a:p>
            <a:r>
              <a:rPr lang="en-US" b="1" dirty="0" smtClean="0"/>
              <a:t>Focuses </a:t>
            </a:r>
            <a:r>
              <a:rPr lang="en-US" b="1" dirty="0"/>
              <a:t>too narrowly on individual rather than on cultural effects</a:t>
            </a:r>
            <a:endParaRPr lang="en-US" dirty="0"/>
          </a:p>
          <a:p>
            <a:pPr marL="64008" indent="0">
              <a:buNone/>
            </a:pPr>
            <a:r>
              <a:rPr lang="en-US" b="1" dirty="0"/>
              <a:t>									</a:t>
            </a:r>
            <a:r>
              <a:rPr lang="en-US" b="1" dirty="0" smtClean="0"/>
              <a:t>				(</a:t>
            </a:r>
            <a:r>
              <a:rPr lang="en-US" b="1" dirty="0"/>
              <a:t>Baron &amp; Davis, 2006)</a:t>
            </a:r>
            <a:endParaRPr lang="en-US" dirty="0"/>
          </a:p>
          <a:p>
            <a:pPr marL="64008" indent="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67494"/>
            <a:ext cx="8229600" cy="5752306"/>
          </a:xfrm>
        </p:spPr>
        <p:txBody>
          <a:bodyPr/>
          <a:lstStyle/>
          <a:p>
            <a:pPr algn="ctr"/>
            <a:r>
              <a:rPr lang="en-US" sz="5400" dirty="0" smtClean="0"/>
              <a:t>Thanks!</a:t>
            </a:r>
            <a:br>
              <a:rPr lang="en-US" sz="5400" dirty="0" smtClean="0"/>
            </a:br>
            <a:r>
              <a:rPr lang="en-US" dirty="0" smtClean="0"/>
              <a:t/>
            </a:r>
            <a:br>
              <a:rPr lang="en-US" dirty="0" smtClean="0"/>
            </a:br>
            <a:r>
              <a:rPr lang="en-US" dirty="0" smtClean="0"/>
              <a:t>Questions?</a:t>
            </a:r>
            <a:br>
              <a:rPr lang="en-US" dirty="0" smtClean="0"/>
            </a:br>
            <a:r>
              <a:rPr lang="en-US" dirty="0" smtClean="0"/>
              <a:t/>
            </a:r>
            <a:br>
              <a:rPr lang="en-US" dirty="0" smtClean="0"/>
            </a:br>
            <a:r>
              <a:rPr lang="en-US" dirty="0" smtClean="0"/>
              <a:t>Comments!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a:t>
            </a:r>
            <a:endParaRPr lang="en-US" dirty="0"/>
          </a:p>
        </p:txBody>
      </p:sp>
      <p:sp>
        <p:nvSpPr>
          <p:cNvPr id="3" name="Content Placeholder 2"/>
          <p:cNvSpPr>
            <a:spLocks noGrp="1"/>
          </p:cNvSpPr>
          <p:nvPr>
            <p:ph idx="1"/>
          </p:nvPr>
        </p:nvSpPr>
        <p:spPr/>
        <p:txBody>
          <a:bodyPr>
            <a:normAutofit fontScale="77500" lnSpcReduction="20000"/>
          </a:bodyPr>
          <a:lstStyle/>
          <a:p>
            <a:r>
              <a:rPr lang="en-US" dirty="0"/>
              <a:t>Social Cognitive theory provides a framework that allows us to analyze the human cognitive (mental functions) that produce certain behaviors.</a:t>
            </a:r>
          </a:p>
          <a:p>
            <a:r>
              <a:rPr lang="en-US" dirty="0"/>
              <a:t>It describes the mental processes at work whenever a person learns.</a:t>
            </a:r>
          </a:p>
          <a:p>
            <a:r>
              <a:rPr lang="en-US" dirty="0"/>
              <a:t>It is a direct offshoot of the more comprehensive and widely recognized Social Learning Theory.</a:t>
            </a:r>
          </a:p>
          <a:p>
            <a:r>
              <a:rPr lang="en-US" dirty="0"/>
              <a:t>Social Learning Theory explains behavior by examining how</a:t>
            </a:r>
            <a:r>
              <a:rPr lang="en-US" b="1" dirty="0"/>
              <a:t> cognitive, behavioral and environmental factors </a:t>
            </a:r>
            <a:r>
              <a:rPr lang="en-US" dirty="0"/>
              <a:t>interact </a:t>
            </a:r>
            <a:r>
              <a:rPr lang="en-US" dirty="0" smtClean="0"/>
              <a:t>(Bandura, 1977).</a:t>
            </a:r>
            <a:endParaRPr lang="en-US" dirty="0"/>
          </a:p>
          <a:p>
            <a:r>
              <a:rPr lang="en-US" dirty="0"/>
              <a:t>It serves as the basis for many other theories of media effects.</a:t>
            </a:r>
          </a:p>
          <a:p>
            <a:pPr marL="64008" indent="0">
              <a:buNone/>
            </a:pPr>
            <a:endParaRPr lang="en-US" dirty="0"/>
          </a:p>
        </p:txBody>
      </p:sp>
    </p:spTree>
    <p:extLst>
      <p:ext uri="{BB962C8B-B14F-4D97-AF65-F5344CB8AC3E}">
        <p14:creationId xmlns:p14="http://schemas.microsoft.com/office/powerpoint/2010/main" val="2858794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Behavioral change depends on the factors: </a:t>
            </a:r>
            <a:r>
              <a:rPr lang="en-US" b="1" dirty="0" smtClean="0"/>
              <a:t>environment, people and behavior</a:t>
            </a:r>
            <a:r>
              <a:rPr lang="en-US" dirty="0" smtClean="0"/>
              <a:t>. </a:t>
            </a:r>
          </a:p>
          <a:p>
            <a:r>
              <a:rPr lang="en-US" dirty="0" smtClean="0"/>
              <a:t>These </a:t>
            </a:r>
            <a:r>
              <a:rPr lang="en-US" dirty="0"/>
              <a:t>three factors are constantly influencing each other. </a:t>
            </a:r>
            <a:endParaRPr lang="en-US" dirty="0" smtClean="0"/>
          </a:p>
          <a:p>
            <a:r>
              <a:rPr lang="en-US" dirty="0" smtClean="0"/>
              <a:t>There </a:t>
            </a:r>
            <a:r>
              <a:rPr lang="en-US" dirty="0"/>
              <a:t>are social and physical environments. </a:t>
            </a:r>
            <a:endParaRPr lang="en-US" dirty="0" smtClean="0"/>
          </a:p>
          <a:p>
            <a:pPr marL="64008" indent="0">
              <a:buNone/>
            </a:pPr>
            <a:r>
              <a:rPr lang="en-US" dirty="0" smtClean="0"/>
              <a:t>Social </a:t>
            </a:r>
            <a:r>
              <a:rPr lang="en-US" dirty="0"/>
              <a:t>environment </a:t>
            </a:r>
            <a:r>
              <a:rPr lang="en-US" dirty="0" smtClean="0"/>
              <a:t>include: </a:t>
            </a:r>
            <a:r>
              <a:rPr lang="en-US" dirty="0"/>
              <a:t>family members, friends, colleagues and other relevant people. </a:t>
            </a:r>
            <a:endParaRPr lang="en-US" dirty="0" smtClean="0"/>
          </a:p>
          <a:p>
            <a:pPr marL="64008" indent="0">
              <a:buNone/>
            </a:pPr>
            <a:r>
              <a:rPr lang="en-US" dirty="0" smtClean="0"/>
              <a:t>Physical environment includes:: </a:t>
            </a:r>
            <a:r>
              <a:rPr lang="en-US" dirty="0"/>
              <a:t>water, food, temperature, availability of drugs and etc. The </a:t>
            </a:r>
            <a:r>
              <a:rPr lang="en-US" b="1" dirty="0"/>
              <a:t>environments  provide models for behavior</a:t>
            </a:r>
            <a:r>
              <a:rPr lang="en-US" dirty="0"/>
              <a:t>.   </a:t>
            </a:r>
            <a:endParaRPr lang="ru-RU" dirty="0"/>
          </a:p>
          <a:p>
            <a:endParaRPr lang="en-US" dirty="0"/>
          </a:p>
        </p:txBody>
      </p:sp>
    </p:spTree>
    <p:extLst>
      <p:ext uri="{BB962C8B-B14F-4D97-AF65-F5344CB8AC3E}">
        <p14:creationId xmlns:p14="http://schemas.microsoft.com/office/powerpoint/2010/main" val="3880555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 </a:t>
            </a:r>
            <a:r>
              <a:rPr lang="en-US" sz="2800" dirty="0" smtClean="0"/>
              <a:t>(Continued)</a:t>
            </a:r>
            <a:r>
              <a:rPr lang="en-US" dirty="0" smtClean="0"/>
              <a:t>?</a:t>
            </a:r>
            <a:endParaRPr lang="en-US" dirty="0"/>
          </a:p>
        </p:txBody>
      </p:sp>
      <p:pic>
        <p:nvPicPr>
          <p:cNvPr id="4" name="Picture 2" descr="http://herkules.oulu.fi/isbn9514272463/html/graphic66.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48190" y="2464013"/>
            <a:ext cx="6647619" cy="3409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8159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D</a:t>
            </a:r>
            <a:r>
              <a:rPr lang="en-US" b="1" dirty="0" smtClean="0">
                <a:effectLst/>
              </a:rPr>
              <a:t>istinctive  </a:t>
            </a:r>
            <a:r>
              <a:rPr lang="en-US" b="1" dirty="0">
                <a:effectLst/>
              </a:rPr>
              <a:t>H</a:t>
            </a:r>
            <a:r>
              <a:rPr lang="en-US" b="1" dirty="0" smtClean="0">
                <a:effectLst/>
              </a:rPr>
              <a:t>uman </a:t>
            </a:r>
            <a:r>
              <a:rPr lang="en-US" b="1" dirty="0">
                <a:effectLst/>
              </a:rPr>
              <a:t>T</a:t>
            </a:r>
            <a:r>
              <a:rPr lang="en-US" b="1" dirty="0" smtClean="0">
                <a:effectLst/>
              </a:rPr>
              <a:t>raits</a:t>
            </a:r>
            <a:r>
              <a:rPr lang="en-US" dirty="0" smtClean="0">
                <a:effectLst/>
              </a:rPr>
              <a:t> </a:t>
            </a:r>
            <a:endParaRPr lang="en-US" dirty="0"/>
          </a:p>
        </p:txBody>
      </p:sp>
      <p:sp>
        <p:nvSpPr>
          <p:cNvPr id="3" name="Content Placeholder 2"/>
          <p:cNvSpPr>
            <a:spLocks noGrp="1"/>
          </p:cNvSpPr>
          <p:nvPr>
            <p:ph idx="1"/>
          </p:nvPr>
        </p:nvSpPr>
        <p:spPr>
          <a:xfrm>
            <a:off x="838200" y="1600200"/>
            <a:ext cx="7467600" cy="4572000"/>
          </a:xfrm>
        </p:spPr>
        <p:txBody>
          <a:bodyPr>
            <a:normAutofit fontScale="77500" lnSpcReduction="20000"/>
          </a:bodyPr>
          <a:lstStyle/>
          <a:p>
            <a:r>
              <a:rPr lang="en-US" sz="3200" dirty="0" smtClean="0"/>
              <a:t>Theory </a:t>
            </a:r>
            <a:r>
              <a:rPr lang="en-US" sz="3200" dirty="0"/>
              <a:t>emphasizes the importance of several </a:t>
            </a:r>
            <a:r>
              <a:rPr lang="en-US" sz="3200" b="1" dirty="0"/>
              <a:t>distinctive cognitive human traits</a:t>
            </a:r>
            <a:r>
              <a:rPr lang="en-US" sz="3200" dirty="0"/>
              <a:t> that set human beings apart.</a:t>
            </a:r>
          </a:p>
          <a:p>
            <a:r>
              <a:rPr lang="en-US" sz="3200" b="1" dirty="0" smtClean="0"/>
              <a:t>symbolizing </a:t>
            </a:r>
            <a:r>
              <a:rPr lang="en-US" sz="3200" b="1" dirty="0"/>
              <a:t>capacity; </a:t>
            </a:r>
            <a:r>
              <a:rPr lang="en-US" sz="3200" b="1" dirty="0" smtClean="0"/>
              <a:t>    </a:t>
            </a:r>
            <a:r>
              <a:rPr lang="en-US" sz="3200" b="1" dirty="0" smtClean="0"/>
              <a:t>                           </a:t>
            </a:r>
            <a:r>
              <a:rPr lang="en-US" sz="3200" b="1" dirty="0" smtClean="0"/>
              <a:t>self-regulatory </a:t>
            </a:r>
            <a:r>
              <a:rPr lang="en-US" sz="3200" b="1" dirty="0"/>
              <a:t>capacity</a:t>
            </a:r>
            <a:r>
              <a:rPr lang="en-US" sz="3200" b="1" dirty="0" smtClean="0"/>
              <a:t>;           </a:t>
            </a:r>
            <a:r>
              <a:rPr lang="en-US" sz="3200" b="1" dirty="0"/>
              <a:t>self-reflective capacity; and vicarious capacity.</a:t>
            </a:r>
            <a:endParaRPr lang="en-US" sz="3200" dirty="0"/>
          </a:p>
          <a:p>
            <a:r>
              <a:rPr lang="en-US" sz="3200" b="1" dirty="0"/>
              <a:t>symbolizing capacity: </a:t>
            </a:r>
            <a:r>
              <a:rPr lang="en-US" sz="3200" dirty="0"/>
              <a:t>Human communication is based on shared meanings through language comprising symbols. The capacity to understand and use these symbols allows people to store, process and transform observed experiences into cognitive models that guide them in future actions and decisions. </a:t>
            </a:r>
          </a:p>
          <a:p>
            <a:pPr lvl="1"/>
            <a:endParaRPr lang="en-US" dirty="0" smtClean="0"/>
          </a:p>
        </p:txBody>
      </p:sp>
    </p:spTree>
    <p:extLst>
      <p:ext uri="{BB962C8B-B14F-4D97-AF65-F5344CB8AC3E}">
        <p14:creationId xmlns:p14="http://schemas.microsoft.com/office/powerpoint/2010/main" val="1640649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Distinctive  Human Traits</a:t>
            </a:r>
            <a:r>
              <a:rPr lang="en-US" dirty="0">
                <a:effectLst/>
              </a:rPr>
              <a:t>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self-regulatory capacity: </a:t>
            </a:r>
            <a:r>
              <a:rPr lang="en-US" dirty="0"/>
              <a:t>It includes the concepts of motivation and evaluation. </a:t>
            </a:r>
          </a:p>
          <a:p>
            <a:pPr marL="64008" indent="0">
              <a:buNone/>
            </a:pPr>
            <a:r>
              <a:rPr lang="en-US" dirty="0"/>
              <a:t>People  have the ability to motivate themselves to achieve certain goals.</a:t>
            </a:r>
          </a:p>
          <a:p>
            <a:pPr marL="64008" indent="0">
              <a:buNone/>
            </a:pPr>
            <a:r>
              <a:rPr lang="en-US" dirty="0"/>
              <a:t>They tend to evaluate their own behavior and  respond accordingly.</a:t>
            </a:r>
          </a:p>
          <a:p>
            <a:pPr marL="64008" indent="0">
              <a:buNone/>
            </a:pPr>
            <a:r>
              <a:rPr lang="en-US" dirty="0"/>
              <a:t>In this way, behavior is self-directed and self-regulated.</a:t>
            </a:r>
          </a:p>
          <a:p>
            <a:r>
              <a:rPr lang="en-US" b="1" dirty="0"/>
              <a:t>self-reflective capacity: </a:t>
            </a:r>
            <a:r>
              <a:rPr lang="en-US" dirty="0"/>
              <a:t>It involves the process of thought verification.</a:t>
            </a:r>
          </a:p>
          <a:p>
            <a:pPr marL="64008" indent="0">
              <a:buNone/>
            </a:pPr>
            <a:r>
              <a:rPr lang="en-US" dirty="0"/>
              <a:t>It is the ability of the person to perform a self-check to make sure his/her thinking is correct.</a:t>
            </a:r>
          </a:p>
          <a:p>
            <a:r>
              <a:rPr lang="en-US" b="1" dirty="0"/>
              <a:t>vicarious capacity: </a:t>
            </a:r>
            <a:r>
              <a:rPr lang="en-US" dirty="0"/>
              <a:t>It is the ability to learn without direct experience.</a:t>
            </a:r>
            <a:r>
              <a:rPr lang="en-US" b="1" dirty="0"/>
              <a:t> </a:t>
            </a:r>
            <a:endParaRPr lang="en-US" b="1" dirty="0" smtClean="0"/>
          </a:p>
          <a:p>
            <a:r>
              <a:rPr lang="en-US" dirty="0"/>
              <a:t>It </a:t>
            </a:r>
            <a:r>
              <a:rPr lang="en-US" dirty="0" smtClean="0"/>
              <a:t>emphasizes </a:t>
            </a:r>
            <a:r>
              <a:rPr lang="en-US" dirty="0"/>
              <a:t>the potential social effect of mass media.</a:t>
            </a:r>
          </a:p>
          <a:p>
            <a:pPr marL="64008" indent="0">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key elements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Observational learning </a:t>
            </a:r>
            <a:r>
              <a:rPr lang="en-US" dirty="0"/>
              <a:t>and </a:t>
            </a:r>
            <a:r>
              <a:rPr lang="en-US" b="1" dirty="0"/>
              <a:t>modeling</a:t>
            </a:r>
            <a:r>
              <a:rPr lang="en-US" dirty="0"/>
              <a:t> are key elements in social cognitive Theory.</a:t>
            </a:r>
          </a:p>
          <a:p>
            <a:r>
              <a:rPr lang="en-US" dirty="0"/>
              <a:t>Whenever a person observes other people’s actions, and the consequences of those actions, the person may learn from what has been observed. </a:t>
            </a:r>
          </a:p>
          <a:p>
            <a:r>
              <a:rPr lang="en-US" dirty="0"/>
              <a:t>Modeling is the re-enactment of the learned behavior. It includes four component processes:</a:t>
            </a:r>
          </a:p>
          <a:p>
            <a:pPr marL="64008" indent="0">
              <a:buNone/>
            </a:pPr>
            <a:r>
              <a:rPr lang="en-US" dirty="0"/>
              <a:t>Attention, retention, motor production, and motivation.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Modeling </a:t>
            </a:r>
            <a:r>
              <a:rPr lang="en-US" sz="2400" b="1" dirty="0" smtClean="0"/>
              <a:t>(continued)</a:t>
            </a:r>
            <a:endParaRPr lang="en-US" sz="2400" dirty="0"/>
          </a:p>
        </p:txBody>
      </p:sp>
      <p:sp>
        <p:nvSpPr>
          <p:cNvPr id="3" name="Content Placeholder 2"/>
          <p:cNvSpPr>
            <a:spLocks noGrp="1"/>
          </p:cNvSpPr>
          <p:nvPr>
            <p:ph idx="1"/>
          </p:nvPr>
        </p:nvSpPr>
        <p:spPr/>
        <p:txBody>
          <a:bodyPr>
            <a:normAutofit fontScale="70000" lnSpcReduction="20000"/>
          </a:bodyPr>
          <a:lstStyle/>
          <a:p>
            <a:r>
              <a:rPr lang="en-US" b="1" dirty="0"/>
              <a:t>Attention:  </a:t>
            </a:r>
            <a:r>
              <a:rPr lang="en-US" dirty="0"/>
              <a:t>A person must pay attention to any behavior and perceive it accurately in order to model it successfully (Bryant &amp; Thompson, 2002).</a:t>
            </a:r>
          </a:p>
          <a:p>
            <a:r>
              <a:rPr lang="en-US" b="1" dirty="0"/>
              <a:t>Retention</a:t>
            </a:r>
            <a:r>
              <a:rPr lang="en-US" dirty="0"/>
              <a:t>: Modeled behavior must be remembered or retained in order to be used again.</a:t>
            </a:r>
          </a:p>
          <a:p>
            <a:pPr marL="64008" indent="0">
              <a:buNone/>
            </a:pPr>
            <a:r>
              <a:rPr lang="en-US" dirty="0"/>
              <a:t>The permanent memory stores the information by means of symbolic representation that subsequently can be converted into action (p.70).</a:t>
            </a:r>
          </a:p>
          <a:p>
            <a:r>
              <a:rPr lang="en-US" b="1" dirty="0"/>
              <a:t>Motor Production</a:t>
            </a:r>
            <a:r>
              <a:rPr lang="en-US" dirty="0"/>
              <a:t>: To follow and practice modeled behavior.</a:t>
            </a:r>
          </a:p>
          <a:p>
            <a:pPr marL="64008" indent="0">
              <a:buNone/>
            </a:pPr>
            <a:r>
              <a:rPr lang="en-US" dirty="0"/>
              <a:t>If a follower processes the necessary component skills, observational learning occurs at a much faster rate.</a:t>
            </a:r>
          </a:p>
          <a:p>
            <a:pPr marL="64008" indent="0">
              <a:buNone/>
            </a:pPr>
            <a:r>
              <a:rPr lang="en-US" dirty="0"/>
              <a:t>In other words, the natural ability or the superior motor memory of the follower largely determines the length of time required for the mastery of the modeled behavior (p.70).</a:t>
            </a:r>
          </a:p>
          <a:p>
            <a:pPr>
              <a:buNone/>
            </a:pP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Modeling </a:t>
            </a:r>
            <a:r>
              <a:rPr lang="en-US" sz="2800" b="1" dirty="0"/>
              <a:t>(continued)</a:t>
            </a:r>
            <a:endParaRPr lang="en-US" sz="2800" dirty="0"/>
          </a:p>
        </p:txBody>
      </p:sp>
      <p:sp>
        <p:nvSpPr>
          <p:cNvPr id="3" name="Content Placeholder 2"/>
          <p:cNvSpPr>
            <a:spLocks noGrp="1"/>
          </p:cNvSpPr>
          <p:nvPr>
            <p:ph idx="1"/>
          </p:nvPr>
        </p:nvSpPr>
        <p:spPr/>
        <p:txBody>
          <a:bodyPr>
            <a:normAutofit fontScale="77500" lnSpcReduction="20000"/>
          </a:bodyPr>
          <a:lstStyle/>
          <a:p>
            <a:r>
              <a:rPr lang="en-US" b="1" dirty="0" smtClean="0"/>
              <a:t>Motivation</a:t>
            </a:r>
            <a:r>
              <a:rPr lang="en-US" dirty="0" smtClean="0"/>
              <a:t>: </a:t>
            </a:r>
            <a:r>
              <a:rPr lang="en-US" dirty="0"/>
              <a:t>Motivation is a major factor in the decision to use modeled behaviors, they learn (p.71),</a:t>
            </a:r>
          </a:p>
          <a:p>
            <a:pPr marL="64008" indent="0">
              <a:buNone/>
            </a:pPr>
            <a:r>
              <a:rPr lang="en-US" dirty="0"/>
              <a:t>Three type of situations provide the incentives  </a:t>
            </a:r>
            <a:r>
              <a:rPr lang="en-US" dirty="0" smtClean="0"/>
              <a:t>that motivate </a:t>
            </a:r>
            <a:r>
              <a:rPr lang="en-US" dirty="0"/>
              <a:t>a person to model learned behavior:</a:t>
            </a:r>
          </a:p>
          <a:p>
            <a:pPr lvl="0"/>
            <a:r>
              <a:rPr lang="en-US" dirty="0"/>
              <a:t>Positive outcomes through direct performance of the behavior.</a:t>
            </a:r>
          </a:p>
          <a:p>
            <a:pPr lvl="0"/>
            <a:r>
              <a:rPr lang="en-US" dirty="0"/>
              <a:t>Observation of another’s behavior and the subsequent outcomes</a:t>
            </a:r>
          </a:p>
          <a:p>
            <a:pPr lvl="0"/>
            <a:r>
              <a:rPr lang="en-US" dirty="0"/>
              <a:t>Evaluation based upon personal values or standards of behavior</a:t>
            </a:r>
          </a:p>
          <a:p>
            <a:pPr marL="64008" indent="0">
              <a:buNone/>
            </a:pPr>
            <a:r>
              <a:rPr lang="en-US" dirty="0" smtClean="0"/>
              <a:t>					(</a:t>
            </a:r>
            <a:r>
              <a:rPr lang="en-US" dirty="0"/>
              <a:t>Bandura 1989, 1984).</a:t>
            </a:r>
          </a:p>
          <a:p>
            <a:pPr marL="448056" lvl="1" indent="-384048">
              <a:buSzPct val="80000"/>
              <a:buNone/>
            </a:pP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549</TotalTime>
  <Words>1046</Words>
  <Application>Microsoft Office PowerPoint</Application>
  <PresentationFormat>On-screen Show (4:3)</PresentationFormat>
  <Paragraphs>88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Verve</vt:lpstr>
      <vt:lpstr>Social Cognitive Theory</vt:lpstr>
      <vt:lpstr>What is it?</vt:lpstr>
      <vt:lpstr>How it Works?</vt:lpstr>
      <vt:lpstr>How it Works (Continued)?</vt:lpstr>
      <vt:lpstr>Distinctive  Human Traits </vt:lpstr>
      <vt:lpstr>Distinctive  Human Traits </vt:lpstr>
      <vt:lpstr>key elements </vt:lpstr>
      <vt:lpstr>Modeling (continued)</vt:lpstr>
      <vt:lpstr>Modeling (continued)</vt:lpstr>
      <vt:lpstr>Abstract Modeling</vt:lpstr>
      <vt:lpstr>Effects of Modeling</vt:lpstr>
      <vt:lpstr>Effects of Modeling (Continued)</vt:lpstr>
      <vt:lpstr>Learning from Media Content and Modeling</vt:lpstr>
      <vt:lpstr>Learning from Media Content and Modeling (Continued)</vt:lpstr>
      <vt:lpstr>Strengths </vt:lpstr>
      <vt:lpstr>Relation with Other Theories </vt:lpstr>
      <vt:lpstr>Weaknesses</vt:lpstr>
      <vt:lpstr>Thanks!  Questions?  Comments!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Dailami</dc:creator>
  <cp:lastModifiedBy>Windows User</cp:lastModifiedBy>
  <cp:revision>112</cp:revision>
  <dcterms:created xsi:type="dcterms:W3CDTF">2014-01-23T04:39:42Z</dcterms:created>
  <dcterms:modified xsi:type="dcterms:W3CDTF">2018-05-22T17:54:30Z</dcterms:modified>
</cp:coreProperties>
</file>