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9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3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3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9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8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3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9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7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2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349C6-BEEA-4717-B3C3-FBA1A3A119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DD210-7E26-4B51-853B-1042C6068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6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Ion Exchange Chromatography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69659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Using the Ion-Exchange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Resin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Column packing</a:t>
            </a:r>
          </a:p>
          <a:p>
            <a:r>
              <a:rPr lang="en-US" dirty="0" smtClean="0"/>
              <a:t>Batch separation </a:t>
            </a:r>
          </a:p>
          <a:p>
            <a:r>
              <a:rPr lang="en-US" dirty="0" err="1" smtClean="0"/>
              <a:t>Chromatofocusing</a:t>
            </a:r>
            <a:r>
              <a:rPr lang="en-US" dirty="0" smtClean="0"/>
              <a:t> – protein separation on pH basis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1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Storage of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Resins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form </a:t>
            </a:r>
            <a:r>
              <a:rPr lang="en-US" dirty="0"/>
              <a:t>are stable for many </a:t>
            </a:r>
            <a:r>
              <a:rPr lang="en-US" dirty="0" smtClean="0"/>
              <a:t>years</a:t>
            </a:r>
          </a:p>
          <a:p>
            <a:r>
              <a:rPr lang="en-US" dirty="0"/>
              <a:t>Aqueous </a:t>
            </a:r>
            <a:r>
              <a:rPr lang="en-US" dirty="0" err="1"/>
              <a:t>slurried</a:t>
            </a:r>
            <a:r>
              <a:rPr lang="en-US" dirty="0"/>
              <a:t> </a:t>
            </a:r>
            <a:r>
              <a:rPr lang="en-US" dirty="0" smtClean="0"/>
              <a:t>ion exchangers </a:t>
            </a:r>
            <a:r>
              <a:rPr lang="en-US" dirty="0"/>
              <a:t>are still useful after several </a:t>
            </a:r>
            <a:r>
              <a:rPr lang="en-US" dirty="0" smtClean="0"/>
              <a:t>months</a:t>
            </a:r>
          </a:p>
          <a:p>
            <a:r>
              <a:rPr lang="en-US" dirty="0" smtClean="0"/>
              <a:t>Microbial growth </a:t>
            </a:r>
          </a:p>
          <a:p>
            <a:r>
              <a:rPr lang="en-US" dirty="0"/>
              <a:t>Sodium </a:t>
            </a:r>
            <a:r>
              <a:rPr lang="en-US" dirty="0" err="1"/>
              <a:t>azide</a:t>
            </a:r>
            <a:r>
              <a:rPr lang="en-US" dirty="0"/>
              <a:t> (0.02%) is suitable for </a:t>
            </a:r>
            <a:r>
              <a:rPr lang="en-US" dirty="0" smtClean="0"/>
              <a:t>cation exchangers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Phenylmercuric</a:t>
            </a:r>
            <a:r>
              <a:rPr lang="en-US" dirty="0" smtClean="0"/>
              <a:t> salts </a:t>
            </a:r>
            <a:r>
              <a:rPr lang="en-US" dirty="0"/>
              <a:t>(0.001%) are effective for anion exchangers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42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Introduction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Adsorption chromatography</a:t>
            </a:r>
          </a:p>
          <a:p>
            <a:r>
              <a:rPr lang="en-US" dirty="0" smtClean="0"/>
              <a:t>Reversible electrostatic interactions</a:t>
            </a:r>
          </a:p>
          <a:p>
            <a:r>
              <a:rPr lang="en-US" dirty="0" smtClean="0"/>
              <a:t>Ionic interaction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0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150" t="30854" r="5459" b="38660"/>
          <a:stretch/>
        </p:blipFill>
        <p:spPr>
          <a:xfrm>
            <a:off x="77273" y="1429554"/>
            <a:ext cx="11992356" cy="296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3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Ion-Exchange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Resins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Polystyrene, acrylic resins, polysaccharides </a:t>
            </a:r>
            <a:r>
              <a:rPr lang="en-US" dirty="0"/>
              <a:t>(</a:t>
            </a:r>
            <a:r>
              <a:rPr lang="en-US" dirty="0" err="1"/>
              <a:t>dextrans</a:t>
            </a:r>
            <a:r>
              <a:rPr lang="en-US" dirty="0"/>
              <a:t>), </a:t>
            </a:r>
            <a:r>
              <a:rPr lang="en-US" dirty="0" smtClean="0"/>
              <a:t>agarose, and celluloses</a:t>
            </a:r>
          </a:p>
          <a:p>
            <a:r>
              <a:rPr lang="en-US" dirty="0" smtClean="0"/>
              <a:t>Cationic or </a:t>
            </a:r>
            <a:r>
              <a:rPr lang="en-US" dirty="0"/>
              <a:t>anionic </a:t>
            </a:r>
            <a:endParaRPr lang="en-US" dirty="0" smtClean="0"/>
          </a:p>
          <a:p>
            <a:r>
              <a:rPr lang="en-US" dirty="0" smtClean="0"/>
              <a:t>Strong or </a:t>
            </a:r>
            <a:r>
              <a:rPr lang="en-US" dirty="0"/>
              <a:t>weak </a:t>
            </a:r>
            <a:endParaRPr lang="en-US" dirty="0" smtClean="0"/>
          </a:p>
          <a:p>
            <a:r>
              <a:rPr lang="en-US" dirty="0" smtClean="0"/>
              <a:t>Strongly basic </a:t>
            </a:r>
            <a:r>
              <a:rPr lang="en-US" dirty="0"/>
              <a:t>anion </a:t>
            </a:r>
            <a:r>
              <a:rPr lang="en-US" dirty="0" smtClean="0"/>
              <a:t>exchanger</a:t>
            </a:r>
          </a:p>
          <a:p>
            <a:r>
              <a:rPr lang="en-US" dirty="0" smtClean="0"/>
              <a:t>Weakly basic anion exchanger</a:t>
            </a:r>
          </a:p>
          <a:p>
            <a:r>
              <a:rPr lang="en-US" dirty="0" smtClean="0"/>
              <a:t>Strongly acidic </a:t>
            </a:r>
            <a:r>
              <a:rPr lang="en-US" dirty="0"/>
              <a:t>cation exchanger </a:t>
            </a:r>
          </a:p>
        </p:txBody>
      </p:sp>
    </p:spTree>
    <p:extLst>
      <p:ext uri="{BB962C8B-B14F-4D97-AF65-F5344CB8AC3E}">
        <p14:creationId xmlns:p14="http://schemas.microsoft.com/office/powerpoint/2010/main" val="322166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141" t="26414" r="13114" b="9358"/>
          <a:stretch/>
        </p:blipFill>
        <p:spPr>
          <a:xfrm>
            <a:off x="721220" y="103030"/>
            <a:ext cx="10277341" cy="665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52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Selection of the Ion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Exchanger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Nature of a molecules</a:t>
            </a:r>
          </a:p>
          <a:p>
            <a:r>
              <a:rPr lang="en-US" dirty="0" smtClean="0"/>
              <a:t>Polystyrene – amino acids</a:t>
            </a:r>
            <a:r>
              <a:rPr lang="en-US" dirty="0"/>
              <a:t>, lipids, nucleotides, carbohydrates, pigments,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Cellulosic ion </a:t>
            </a:r>
            <a:r>
              <a:rPr lang="en-US" dirty="0"/>
              <a:t>exchangers and low-percent cross-linked dextran or acrylic </a:t>
            </a:r>
            <a:r>
              <a:rPr lang="en-US" dirty="0" smtClean="0"/>
              <a:t>exchangers - </a:t>
            </a:r>
            <a:r>
              <a:rPr lang="en-US" dirty="0"/>
              <a:t>peptides, proteins, nucleic acids, </a:t>
            </a:r>
            <a:r>
              <a:rPr lang="en-US" dirty="0" smtClean="0"/>
              <a:t>polysaccharides, and </a:t>
            </a:r>
            <a:r>
              <a:rPr lang="en-US" dirty="0"/>
              <a:t>other </a:t>
            </a:r>
            <a:r>
              <a:rPr lang="en-US" dirty="0" smtClean="0"/>
              <a:t>large biomolecules</a:t>
            </a:r>
            <a:endParaRPr lang="en-US" dirty="0"/>
          </a:p>
          <a:p>
            <a:r>
              <a:rPr lang="en-US" dirty="0" smtClean="0"/>
              <a:t>Charge based – pH </a:t>
            </a:r>
          </a:p>
          <a:p>
            <a:r>
              <a:rPr lang="en-US" dirty="0" smtClean="0"/>
              <a:t>pH </a:t>
            </a:r>
            <a:r>
              <a:rPr lang="en-US" dirty="0" err="1" smtClean="0"/>
              <a:t>staility</a:t>
            </a:r>
            <a:r>
              <a:rPr lang="en-US" dirty="0" smtClean="0"/>
              <a:t>, isoelectric point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31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5467" t="25230" r="27424" b="12318"/>
          <a:stretch/>
        </p:blipFill>
        <p:spPr>
          <a:xfrm>
            <a:off x="2485622" y="46115"/>
            <a:ext cx="7199290" cy="68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198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Choice of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Buffer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 and ionic strength</a:t>
            </a:r>
          </a:p>
          <a:p>
            <a:r>
              <a:rPr lang="en-US" dirty="0"/>
              <a:t>0.05 to 0.1 </a:t>
            </a:r>
            <a:r>
              <a:rPr lang="en-US" i="1" dirty="0"/>
              <a:t>M </a:t>
            </a:r>
            <a:r>
              <a:rPr lang="en-US" dirty="0"/>
              <a:t>are recommended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39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Preparation of the Ion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Exchanger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Instructions </a:t>
            </a:r>
          </a:p>
          <a:p>
            <a:r>
              <a:rPr lang="en-US" dirty="0" smtClean="0"/>
              <a:t>Pretreatment </a:t>
            </a:r>
          </a:p>
          <a:p>
            <a:r>
              <a:rPr lang="en-US" dirty="0" smtClean="0"/>
              <a:t>Fines removal</a:t>
            </a:r>
          </a:p>
          <a:p>
            <a:r>
              <a:rPr lang="en-US" dirty="0" smtClean="0"/>
              <a:t>8-10 times washings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9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184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Office Theme</vt:lpstr>
      <vt:lpstr>Ion Exchange Chromatography</vt:lpstr>
      <vt:lpstr>Introduction </vt:lpstr>
      <vt:lpstr>PowerPoint Presentation</vt:lpstr>
      <vt:lpstr>Ion-Exchange Resins</vt:lpstr>
      <vt:lpstr>PowerPoint Presentation</vt:lpstr>
      <vt:lpstr>Selection of the Ion Exchanger</vt:lpstr>
      <vt:lpstr>PowerPoint Presentation</vt:lpstr>
      <vt:lpstr>Choice of Buffer</vt:lpstr>
      <vt:lpstr>Preparation of the Ion Exchanger</vt:lpstr>
      <vt:lpstr>Using the Ion-Exchange Resin</vt:lpstr>
      <vt:lpstr>Storage of Resins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 Exchange Chromatography</dc:title>
  <dc:creator>RESEARCHER</dc:creator>
  <cp:lastModifiedBy>RESEARCHER</cp:lastModifiedBy>
  <cp:revision>30</cp:revision>
  <dcterms:created xsi:type="dcterms:W3CDTF">2019-11-04T09:35:35Z</dcterms:created>
  <dcterms:modified xsi:type="dcterms:W3CDTF">2019-11-04T15:10:04Z</dcterms:modified>
</cp:coreProperties>
</file>