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5" r:id="rId3"/>
    <p:sldId id="279" r:id="rId4"/>
    <p:sldId id="280" r:id="rId5"/>
    <p:sldId id="257" r:id="rId6"/>
    <p:sldId id="281" r:id="rId7"/>
    <p:sldId id="282" r:id="rId8"/>
    <p:sldId id="271" r:id="rId9"/>
    <p:sldId id="283" r:id="rId10"/>
    <p:sldId id="284" r:id="rId11"/>
    <p:sldId id="285" r:id="rId12"/>
    <p:sldId id="286" r:id="rId13"/>
    <p:sldId id="287" r:id="rId14"/>
    <p:sldId id="269" r:id="rId15"/>
    <p:sldId id="270" r:id="rId16"/>
    <p:sldId id="272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96C2C-0537-469D-9BCA-68DD309AECC6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1A33A-C5F3-475E-8806-84A5CA4C91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stellar universe is not so difficult of</a:t>
            </a:r>
            <a:r>
              <a:rPr lang="en-US" baseline="0" dirty="0" smtClean="0"/>
              <a:t> comprehension as the real actions of other people---Marcel Proust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33A-C5F3-475E-8806-84A5CA4C910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48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Research recognizes the wages</a:t>
            </a:r>
            <a:r>
              <a:rPr lang="en-US" baseline="0" dirty="0" smtClean="0"/>
              <a:t> and fringe benefits are not main reasons that employees like their job and stay with organization but they are quality of job and supportiveness of work environment.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33A-C5F3-475E-8806-84A5CA4C910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00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POS: An area of OB research that concerns how organizations</a:t>
            </a:r>
            <a:r>
              <a:rPr lang="en-US" baseline="0" dirty="0" smtClean="0"/>
              <a:t> develop human strength, foster vitality and resilience and unlock potential.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1A33A-C5F3-475E-8806-84A5CA4C910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62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5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1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9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1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1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9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1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6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5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B46AA-3D74-49DA-A07D-384DB59A0E14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F4641-056D-4481-A7E3-3C2041EB4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2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Chapter # 1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33800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en-US" sz="9800" dirty="0" smtClean="0"/>
              <a:t>Organizational Behavior</a:t>
            </a:r>
          </a:p>
          <a:p>
            <a:r>
              <a:rPr lang="en-US" sz="9800" dirty="0" smtClean="0"/>
              <a:t>Importance of interpersonal skills:</a:t>
            </a:r>
          </a:p>
          <a:p>
            <a:r>
              <a:rPr lang="en-US" sz="9800" dirty="0" smtClean="0"/>
              <a:t>Pre-1980:</a:t>
            </a:r>
          </a:p>
          <a:p>
            <a:r>
              <a:rPr lang="en-US" sz="9800" dirty="0" smtClean="0"/>
              <a:t>The business schools emphasized technical education like: Economics, Accounting, Finance, And  Quantitative techniques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5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Suggestions for evidence based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ideas are adaption, evolutionary and proven (don’t create hype)</a:t>
            </a:r>
          </a:p>
          <a:p>
            <a:r>
              <a:rPr lang="en-GB" dirty="0" smtClean="0"/>
              <a:t>Collective experts (rather then relay on stars and management gurus</a:t>
            </a:r>
            <a:r>
              <a:rPr lang="en-US" dirty="0" smtClean="0"/>
              <a:t>)</a:t>
            </a:r>
          </a:p>
          <a:p>
            <a:r>
              <a:rPr lang="en-GB" dirty="0" smtClean="0"/>
              <a:t>Systematic investigation rather then stories</a:t>
            </a:r>
          </a:p>
          <a:p>
            <a:r>
              <a:rPr lang="en-GB" dirty="0" smtClean="0"/>
              <a:t>Natural stance</a:t>
            </a:r>
          </a:p>
          <a:p>
            <a:pPr>
              <a:buNone/>
            </a:pPr>
            <a:endParaRPr lang="en-US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Multidisciplinary anchor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Welcome theories and research from other discipline </a:t>
            </a:r>
          </a:p>
          <a:p>
            <a:r>
              <a:rPr lang="en-GB" dirty="0" smtClean="0"/>
              <a:t>Emerging fields of marketing, communication, IT</a:t>
            </a:r>
          </a:p>
          <a:p>
            <a:r>
              <a:rPr lang="en-GB" dirty="0" smtClean="0"/>
              <a:t>Interactions of different people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Contingency Anchor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 solution of different problems are rarely exists.</a:t>
            </a:r>
          </a:p>
          <a:p>
            <a:r>
              <a:rPr lang="en-GB" dirty="0" smtClean="0"/>
              <a:t>Ob theories ( best leadership style, best conflict handling style etc)</a:t>
            </a:r>
          </a:p>
          <a:p>
            <a:r>
              <a:rPr lang="en-GB" dirty="0" smtClean="0"/>
              <a:t>Different theories for different situation 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multiple levels of analysis anchor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Whets going on an organization placed into three level of analysist </a:t>
            </a:r>
          </a:p>
          <a:p>
            <a:r>
              <a:rPr lang="en-GB" dirty="0" smtClean="0"/>
              <a:t>1. individual 2. teams 3. organization</a:t>
            </a:r>
          </a:p>
          <a:p>
            <a:r>
              <a:rPr lang="en-GB" dirty="0" smtClean="0"/>
              <a:t>Try to understand each </a:t>
            </a:r>
            <a:r>
              <a:rPr lang="en-GB" dirty="0" err="1" smtClean="0"/>
              <a:t>tpic</a:t>
            </a:r>
            <a:r>
              <a:rPr lang="en-GB" dirty="0" smtClean="0"/>
              <a:t> according to these levels.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&amp; Opportunities of 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Responding to Globalization: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the organizations are working across boundaries of different nations, Japanese are in US, Americans are working in China, Indians are working Japan and Chinese are working in a large number of countries.</a:t>
            </a:r>
          </a:p>
          <a:p>
            <a:pPr marL="0" indent="0">
              <a:buNone/>
            </a:pPr>
            <a:r>
              <a:rPr lang="en-US" dirty="0" smtClean="0"/>
              <a:t>The different challenges were emerged with the advent of multinationalization like: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&amp; Opportunities </a:t>
            </a:r>
            <a:r>
              <a:rPr lang="en-US" dirty="0" smtClean="0"/>
              <a:t>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Increased Foreign Investment- international appointments and back home syndrome.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	Working with People from Different Cultures</a:t>
            </a:r>
          </a:p>
          <a:p>
            <a:pPr marL="0" indent="0">
              <a:buNone/>
            </a:pPr>
            <a:r>
              <a:rPr lang="en-US" dirty="0" smtClean="0"/>
              <a:t>	Change in life style, values, geography and 	religion shape them.</a:t>
            </a:r>
          </a:p>
          <a:p>
            <a:pPr marL="0" indent="0">
              <a:buNone/>
            </a:pPr>
            <a:r>
              <a:rPr lang="en-US" dirty="0" smtClean="0"/>
              <a:t>3. 	Coping with Anti-capitalism.</a:t>
            </a:r>
          </a:p>
          <a:p>
            <a:pPr marL="0" indent="0">
              <a:buNone/>
            </a:pPr>
            <a:r>
              <a:rPr lang="en-US" dirty="0" smtClean="0"/>
              <a:t>4.	 Low cost of labor in less developed countries.</a:t>
            </a:r>
          </a:p>
          <a:p>
            <a:pPr marL="0" indent="0">
              <a:buNone/>
            </a:pPr>
            <a:r>
              <a:rPr lang="en-US" dirty="0" smtClean="0"/>
              <a:t>5. 	Managing People during  time of terror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9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&amp; Opportunities of 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Improving Quality and Productivity</a:t>
            </a:r>
          </a:p>
          <a:p>
            <a:pPr marL="514350" indent="-514350">
              <a:buAutoNum type="arabicPeriod"/>
            </a:pPr>
            <a:r>
              <a:rPr lang="en-US" dirty="0" smtClean="0"/>
              <a:t>Improving Customer Service</a:t>
            </a:r>
          </a:p>
          <a:p>
            <a:pPr marL="514350" indent="-514350">
              <a:buAutoNum type="arabicPeriod"/>
            </a:pPr>
            <a:r>
              <a:rPr lang="en-US" dirty="0" smtClean="0"/>
              <a:t>Improving People Skills</a:t>
            </a:r>
          </a:p>
          <a:p>
            <a:pPr marL="514350" indent="-514350">
              <a:buAutoNum type="arabicPeriod"/>
            </a:pPr>
            <a:r>
              <a:rPr lang="en-US" dirty="0" smtClean="0"/>
              <a:t>Stimulating Innovation and Change</a:t>
            </a:r>
          </a:p>
          <a:p>
            <a:pPr marL="514350" indent="-514350">
              <a:buAutoNum type="arabicPeriod"/>
            </a:pPr>
            <a:r>
              <a:rPr lang="en-US" dirty="0" smtClean="0"/>
              <a:t>Coping with “Temporariness” </a:t>
            </a:r>
          </a:p>
          <a:p>
            <a:pPr marL="514350" indent="-514350">
              <a:buAutoNum type="arabicPeriod"/>
            </a:pPr>
            <a:r>
              <a:rPr lang="en-US" dirty="0" smtClean="0"/>
              <a:t>Working in Networking </a:t>
            </a:r>
          </a:p>
          <a:p>
            <a:pPr marL="514350" indent="-514350">
              <a:buAutoNum type="arabicPeriod"/>
            </a:pPr>
            <a:r>
              <a:rPr lang="en-US" dirty="0" smtClean="0"/>
              <a:t>Working in Networked Organizations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Helping Employees Balance their work-life Conflicts</a:t>
            </a:r>
          </a:p>
          <a:p>
            <a:pPr marL="514350" indent="-514350">
              <a:buAutoNum type="arabicPeriod"/>
            </a:pPr>
            <a:r>
              <a:rPr lang="en-US" dirty="0" smtClean="0"/>
              <a:t>Creating a Positive Work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Dependent Variables in </a:t>
            </a:r>
            <a:r>
              <a:rPr lang="en-US" dirty="0" smtClean="0"/>
              <a:t>OB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smtClean="0">
                <a:solidFill>
                  <a:srgbClr val="FF0000"/>
                </a:solidFill>
              </a:rPr>
              <a:t>Organizational Citizenship Behavior</a:t>
            </a:r>
            <a:r>
              <a:rPr lang="en-US" dirty="0" smtClean="0"/>
              <a:t> (OCB): 	Discretionary behavior that is not part of 	an employee’s formal job requirements 	but that nevertheless promotes the 	effective functioning of the organization.</a:t>
            </a:r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smtClean="0">
                <a:solidFill>
                  <a:srgbClr val="FF0000"/>
                </a:solidFill>
              </a:rPr>
              <a:t>Job Satisfaction:</a:t>
            </a:r>
            <a:r>
              <a:rPr lang="en-US" dirty="0" smtClean="0"/>
              <a:t> A positive feeling about one’s 	job resulting from an evaluation of its 	characteristics.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9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Independent Variables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The presumed cause of some change in a dependent variable. Independent variables are of three types: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Individual-Level Variables:</a:t>
            </a:r>
            <a:r>
              <a:rPr lang="en-US" dirty="0" smtClean="0"/>
              <a:t> individual entering in the organizations are like used cars—low mileage, or well worn due to driven on rough roads- having different biographical features: like age, gender, marital status; Personality traits: like inherent emotional framework, values and attitudes; and basic ability levels.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 Group-Level Variables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is more than sum of the individual behaviors. The behavior of the group is different from the behavior when they are alone.</a:t>
            </a:r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marL="0" indent="0">
              <a:buNone/>
            </a:pPr>
            <a:r>
              <a:rPr lang="en-US" dirty="0" smtClean="0"/>
              <a:t>a). Acceptable standards of behavior.</a:t>
            </a:r>
          </a:p>
          <a:p>
            <a:pPr marL="0" indent="0">
              <a:buNone/>
            </a:pPr>
            <a:r>
              <a:rPr lang="en-US" dirty="0" smtClean="0"/>
              <a:t>b). The degree to which group members are              	attracted to each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</a:t>
            </a:r>
            <a:r>
              <a:rPr lang="en-US" dirty="0"/>
              <a:t>O</a:t>
            </a:r>
            <a:r>
              <a:rPr lang="en-US" dirty="0" smtClean="0"/>
              <a:t>rganizational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study of what people think, feel and do in and around organization. </a:t>
            </a:r>
          </a:p>
          <a:p>
            <a:r>
              <a:rPr lang="en-US" dirty="0" smtClean="0"/>
              <a:t>It’s a field of study that investigates the impact that </a:t>
            </a:r>
            <a:r>
              <a:rPr lang="en-US" dirty="0" smtClean="0">
                <a:solidFill>
                  <a:srgbClr val="FF0000"/>
                </a:solidFill>
              </a:rPr>
              <a:t>individuals,</a:t>
            </a:r>
            <a:r>
              <a:rPr lang="en-US" dirty="0" smtClean="0">
                <a:solidFill>
                  <a:srgbClr val="7030A0"/>
                </a:solidFill>
              </a:rPr>
              <a:t> groups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structure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have on </a:t>
            </a:r>
            <a:r>
              <a:rPr lang="en-US" dirty="0" smtClean="0">
                <a:solidFill>
                  <a:srgbClr val="00B0F0"/>
                </a:solidFill>
              </a:rPr>
              <a:t>behavior within organizations,</a:t>
            </a:r>
            <a:r>
              <a:rPr lang="en-US" dirty="0" smtClean="0"/>
              <a:t> for the purpose of applying such knowledge toward </a:t>
            </a:r>
            <a:r>
              <a:rPr lang="en-US" dirty="0" smtClean="0">
                <a:solidFill>
                  <a:srgbClr val="00B050"/>
                </a:solidFill>
              </a:rPr>
              <a:t>improving an organization’s effectiveness.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5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Group of people who works independently toward same purpose.</a:t>
            </a:r>
          </a:p>
          <a:p>
            <a:r>
              <a:rPr lang="en-GB" dirty="0" smtClean="0"/>
              <a:t>1. Collective entities (Key feature of organization) </a:t>
            </a:r>
          </a:p>
          <a:p>
            <a:r>
              <a:rPr lang="en-GB" dirty="0" smtClean="0"/>
              <a:t>Human being (Employees)</a:t>
            </a:r>
          </a:p>
          <a:p>
            <a:r>
              <a:rPr lang="en-GB" dirty="0" smtClean="0"/>
              <a:t>2. Collective sense of Purpose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Historical Foundation of 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1940 (Emerged Distinct Field. Harvard changes the name of its MBA Human relation course to OB) </a:t>
            </a:r>
          </a:p>
          <a:p>
            <a:r>
              <a:rPr lang="en-GB" dirty="0" smtClean="0"/>
              <a:t> 400 BC (Plato wrote about leadership)</a:t>
            </a:r>
          </a:p>
          <a:p>
            <a:r>
              <a:rPr lang="en-GB" dirty="0" smtClean="0"/>
              <a:t>500 BC (Confucius wrote about ethics and leadership)</a:t>
            </a:r>
          </a:p>
          <a:p>
            <a:r>
              <a:rPr lang="en-GB" dirty="0" smtClean="0"/>
              <a:t>1770s (Adam Smith wrote about Job specialization &amp; division of labour).</a:t>
            </a:r>
          </a:p>
          <a:p>
            <a:r>
              <a:rPr lang="en-GB" dirty="0" smtClean="0"/>
              <a:t>1900s (Max Wiber- Work ethics, charismatic leadership)</a:t>
            </a:r>
          </a:p>
          <a:p>
            <a:r>
              <a:rPr lang="en-GB" dirty="0" smtClean="0"/>
              <a:t>1910 (Taylor– employees motivation)</a:t>
            </a:r>
          </a:p>
          <a:p>
            <a:r>
              <a:rPr lang="en-GB" dirty="0" smtClean="0"/>
              <a:t>1920 (constructive conflict)</a:t>
            </a:r>
          </a:p>
          <a:p>
            <a:r>
              <a:rPr lang="en-GB" dirty="0" smtClean="0"/>
              <a:t>1930 (organizational communication, leadership, authority)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1980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business faculty was convinced that without realizing human behavior it is not possible to develop effective management practices and retaining of employees with the organization. </a:t>
            </a:r>
          </a:p>
          <a:p>
            <a:r>
              <a:rPr lang="en-US" dirty="0" smtClean="0"/>
              <a:t>Not doubt technical skill are necessary but they are not enough to succeed in management.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Importance of 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dirty="0" smtClean="0"/>
              <a:t>Influence organizational Events (work well with others, accomplish personal and organizational goals)</a:t>
            </a:r>
          </a:p>
          <a:p>
            <a:r>
              <a:rPr lang="en-GB" dirty="0" smtClean="0"/>
              <a:t>Comprehend and predict works events (satisfy curiosity, reduce anxiety, predict future events).</a:t>
            </a:r>
          </a:p>
          <a:p>
            <a:r>
              <a:rPr lang="en-GB" dirty="0" smtClean="0"/>
              <a:t>Adopt more accurate personal theories (confirm and refine personal theories, correct false common sense)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Contemporary facing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Technological changes (</a:t>
            </a:r>
            <a:r>
              <a:rPr lang="en-GB" smtClean="0"/>
              <a:t>Social media, IT).</a:t>
            </a:r>
            <a:endParaRPr lang="en-GB" dirty="0" smtClean="0"/>
          </a:p>
          <a:p>
            <a:r>
              <a:rPr lang="en-GB" dirty="0" smtClean="0"/>
              <a:t>Globalization</a:t>
            </a:r>
          </a:p>
          <a:p>
            <a:r>
              <a:rPr lang="en-GB" dirty="0" smtClean="0"/>
              <a:t>Emerging employment relationships</a:t>
            </a:r>
          </a:p>
          <a:p>
            <a:r>
              <a:rPr lang="en-GB" dirty="0" smtClean="0"/>
              <a:t>Increasing workforce diversity (deep level diversity, consequence of diversity)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Managing Diversity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Gender</a:t>
            </a:r>
          </a:p>
          <a:p>
            <a:pPr marL="514350" indent="-514350">
              <a:buAutoNum type="arabicPeriod"/>
            </a:pPr>
            <a:r>
              <a:rPr lang="en-US" dirty="0" smtClean="0"/>
              <a:t>Race</a:t>
            </a:r>
          </a:p>
          <a:p>
            <a:pPr marL="514350" indent="-514350">
              <a:buAutoNum type="arabicPeriod"/>
            </a:pPr>
            <a:r>
              <a:rPr lang="en-US" dirty="0" smtClean="0"/>
              <a:t>National Origin</a:t>
            </a:r>
          </a:p>
          <a:p>
            <a:pPr marL="514350" indent="-514350">
              <a:buAutoNum type="arabicPeriod"/>
            </a:pPr>
            <a:r>
              <a:rPr lang="en-US" dirty="0" smtClean="0"/>
              <a:t>Age</a:t>
            </a:r>
          </a:p>
          <a:p>
            <a:pPr marL="514350" indent="-514350">
              <a:buAutoNum type="arabicPeriod"/>
            </a:pPr>
            <a:r>
              <a:rPr lang="en-US" dirty="0" smtClean="0"/>
              <a:t>Disability</a:t>
            </a:r>
          </a:p>
          <a:p>
            <a:pPr marL="514350" indent="-514350">
              <a:buAutoNum type="arabicPeriod"/>
            </a:pPr>
            <a:r>
              <a:rPr lang="en-US" dirty="0" smtClean="0"/>
              <a:t>Domestic Partner</a:t>
            </a:r>
          </a:p>
          <a:p>
            <a:pPr marL="514350" indent="-514350">
              <a:buAutoNum type="arabicPeriod"/>
            </a:pPr>
            <a:r>
              <a:rPr lang="en-US" dirty="0" smtClean="0"/>
              <a:t>Religion</a:t>
            </a:r>
          </a:p>
          <a:p>
            <a:pPr marL="514350" indent="-514350">
              <a:buAutoNum type="arabicPeriod"/>
            </a:pPr>
            <a:r>
              <a:rPr lang="en-US" dirty="0" smtClean="0"/>
              <a:t>Changing U.S. Demographics</a:t>
            </a:r>
          </a:p>
          <a:p>
            <a:pPr marL="514350" indent="-514350">
              <a:buAutoNum type="arabicPeriod"/>
            </a:pPr>
            <a:r>
              <a:rPr lang="en-US" dirty="0" smtClean="0"/>
              <a:t>Implications- Human beings are not alike you have to treat who they are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systematic research anchor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Evidence based management (research evidence)</a:t>
            </a:r>
          </a:p>
          <a:p>
            <a:r>
              <a:rPr lang="en-GB" dirty="0" smtClean="0"/>
              <a:t>Reason of applying evidence based management.</a:t>
            </a:r>
          </a:p>
          <a:p>
            <a:r>
              <a:rPr lang="en-GB" dirty="0" smtClean="0"/>
              <a:t>1. Bombarded with ideas</a:t>
            </a:r>
          </a:p>
          <a:p>
            <a:r>
              <a:rPr lang="en-GB" dirty="0" smtClean="0"/>
              <a:t>2. relevant theory situation</a:t>
            </a:r>
          </a:p>
          <a:p>
            <a:r>
              <a:rPr lang="en-GB" dirty="0" smtClean="0"/>
              <a:t>3. popular management concepts</a:t>
            </a:r>
          </a:p>
          <a:p>
            <a:r>
              <a:rPr lang="en-GB" dirty="0" smtClean="0"/>
              <a:t>4. decision making biases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847</Words>
  <Application>Microsoft Office PowerPoint</Application>
  <PresentationFormat>On-screen Show (4:3)</PresentationFormat>
  <Paragraphs>113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Chapter # 1</vt:lpstr>
      <vt:lpstr>Definition of Organizational Behavior</vt:lpstr>
      <vt:lpstr>Organization</vt:lpstr>
      <vt:lpstr>Historical Foundation of OB</vt:lpstr>
      <vt:lpstr>Post 1980</vt:lpstr>
      <vt:lpstr>Importance of OB</vt:lpstr>
      <vt:lpstr>Contemporary facing organization</vt:lpstr>
      <vt:lpstr>Managing Diversity</vt:lpstr>
      <vt:lpstr>The systematic research anchor</vt:lpstr>
      <vt:lpstr>Suggestions for evidence based approach</vt:lpstr>
      <vt:lpstr>Multidisciplinary anchor</vt:lpstr>
      <vt:lpstr>Contingency Anchor</vt:lpstr>
      <vt:lpstr>The multiple levels of analysis anchor</vt:lpstr>
      <vt:lpstr>Challenges &amp; Opportunities of OB</vt:lpstr>
      <vt:lpstr>Challenges &amp; Opportunities (cont)</vt:lpstr>
      <vt:lpstr>Challenges &amp; Opportunities of OB</vt:lpstr>
      <vt:lpstr>Dependent Variables in OB (continued)</vt:lpstr>
      <vt:lpstr>Independent Variables </vt:lpstr>
      <vt:lpstr>2. Group-Level Variables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# 1</dc:title>
  <dc:creator>itcpu</dc:creator>
  <cp:lastModifiedBy>Aamir</cp:lastModifiedBy>
  <cp:revision>71</cp:revision>
  <dcterms:created xsi:type="dcterms:W3CDTF">2012-03-05T17:38:41Z</dcterms:created>
  <dcterms:modified xsi:type="dcterms:W3CDTF">2020-02-18T04:30:00Z</dcterms:modified>
</cp:coreProperties>
</file>