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20"/>
  </p:notesMasterIdLst>
  <p:sldIdLst>
    <p:sldId id="275" r:id="rId3"/>
    <p:sldId id="258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6699"/>
    <a:srgbClr val="FFFF00"/>
    <a:srgbClr val="FF6600"/>
    <a:srgbClr val="FF0066"/>
    <a:srgbClr val="FF3300"/>
    <a:srgbClr val="B64488"/>
    <a:srgbClr val="BD8D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91A72F-1EC2-458C-91E2-90D41135D860}" v="175" dt="2020-06-07T14:29:46.490"/>
    <p1510:client id="{96AD21C1-B007-4309-80A5-BE1A53623EFE}" v="140" dt="2020-06-07T13:36:33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50" y="-96"/>
      </p:cViewPr>
      <p:guideLst>
        <p:guide orient="horz" pos="2137"/>
        <p:guide pos="28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DC81055-69DE-49EA-8BA3-400B71F4F9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71C8302-AA72-4140-B3DD-6D5CC705DA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2E9AF083-C083-4DFD-9B41-6E7584032C1E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4E8F402-0141-42CA-9586-FCA03674BDE4}"/>
              </a:ext>
            </a:extLst>
          </p:cNvPr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F7A996D-153B-4525-99A8-CEB3155C104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E73B6418-71E0-42AD-81DA-4000CD869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FA16FB-A038-4085-8D87-48C855CE20C7}" type="slidenum">
              <a:rPr lang="ko-KR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FADB4574-A490-44D1-AC8E-2D7551ACC9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4CDECCA4-63CE-4C30-A523-A07781FEF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F206ABE7-B79B-4FB6-8045-4CE6181093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fld id="{453C8E74-18D0-4312-8997-38A750A57EF8}" type="slidenum">
              <a:rPr lang="ko-KR" altLang="en-US"/>
              <a:pPr eaLnBrk="1" hangingPunct="1"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d">
            <a:extLst>
              <a:ext uri="{FF2B5EF4-FFF2-40B4-BE49-F238E27FC236}">
                <a16:creationId xmlns:a16="http://schemas.microsoft.com/office/drawing/2014/main" id="{47B8EB6B-70B3-476C-9A45-C7C5A7C2D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1989138"/>
            <a:ext cx="9158288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未知">
            <a:extLst>
              <a:ext uri="{FF2B5EF4-FFF2-40B4-BE49-F238E27FC236}">
                <a16:creationId xmlns:a16="http://schemas.microsoft.com/office/drawing/2014/main" id="{4F065496-E255-40E4-BAA1-2E05EE9552A0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9158288" cy="4033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1272"/>
              </a:cxn>
              <a:cxn ang="0">
                <a:pos x="3064" y="2364"/>
              </a:cxn>
              <a:cxn ang="0">
                <a:pos x="5772" y="1762"/>
              </a:cxn>
              <a:cxn ang="0">
                <a:pos x="5755" y="1"/>
              </a:cxn>
              <a:cxn ang="0">
                <a:pos x="0" y="0"/>
              </a:cxn>
            </a:cxnLst>
            <a:rect l="0" t="0" r="r" b="b"/>
            <a:pathLst>
              <a:path w="5772" h="2541">
                <a:moveTo>
                  <a:pt x="0" y="0"/>
                </a:moveTo>
                <a:lnTo>
                  <a:pt x="6" y="1272"/>
                </a:lnTo>
                <a:cubicBezTo>
                  <a:pt x="517" y="1666"/>
                  <a:pt x="2103" y="2282"/>
                  <a:pt x="3064" y="2364"/>
                </a:cubicBezTo>
                <a:cubicBezTo>
                  <a:pt x="4702" y="2541"/>
                  <a:pt x="5251" y="2003"/>
                  <a:pt x="5772" y="1762"/>
                </a:cubicBezTo>
                <a:lnTo>
                  <a:pt x="5755" y="1"/>
                </a:ln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未知">
            <a:extLst>
              <a:ext uri="{FF2B5EF4-FFF2-40B4-BE49-F238E27FC236}">
                <a16:creationId xmlns:a16="http://schemas.microsoft.com/office/drawing/2014/main" id="{C7B06BF8-6FB6-477F-81FC-F951B92108F3}"/>
              </a:ext>
            </a:extLst>
          </p:cNvPr>
          <p:cNvSpPr>
            <a:spLocks/>
          </p:cNvSpPr>
          <p:nvPr/>
        </p:nvSpPr>
        <p:spPr bwMode="auto">
          <a:xfrm>
            <a:off x="-31750" y="3429000"/>
            <a:ext cx="3455988" cy="666750"/>
          </a:xfrm>
          <a:custGeom>
            <a:avLst/>
            <a:gdLst/>
            <a:ahLst/>
            <a:cxnLst>
              <a:cxn ang="0">
                <a:pos x="2178" y="240"/>
              </a:cxn>
              <a:cxn ang="0">
                <a:pos x="1314" y="420"/>
              </a:cxn>
              <a:cxn ang="0">
                <a:pos x="714" y="378"/>
              </a:cxn>
              <a:cxn ang="0">
                <a:pos x="6" y="313"/>
              </a:cxn>
              <a:cxn ang="0">
                <a:pos x="0" y="41"/>
              </a:cxn>
              <a:cxn ang="0">
                <a:pos x="522" y="66"/>
              </a:cxn>
              <a:cxn ang="0">
                <a:pos x="1374" y="276"/>
              </a:cxn>
              <a:cxn ang="0">
                <a:pos x="2178" y="240"/>
              </a:cxn>
            </a:cxnLst>
            <a:rect l="0" t="0" r="r" b="b"/>
            <a:pathLst>
              <a:path w="2180" h="420">
                <a:moveTo>
                  <a:pt x="2178" y="240"/>
                </a:moveTo>
                <a:cubicBezTo>
                  <a:pt x="2180" y="264"/>
                  <a:pt x="1614" y="420"/>
                  <a:pt x="1314" y="420"/>
                </a:cubicBezTo>
                <a:cubicBezTo>
                  <a:pt x="1002" y="414"/>
                  <a:pt x="1004" y="408"/>
                  <a:pt x="714" y="378"/>
                </a:cubicBezTo>
                <a:cubicBezTo>
                  <a:pt x="424" y="349"/>
                  <a:pt x="15" y="305"/>
                  <a:pt x="6" y="313"/>
                </a:cubicBezTo>
                <a:lnTo>
                  <a:pt x="0" y="41"/>
                </a:lnTo>
                <a:cubicBezTo>
                  <a:pt x="86" y="0"/>
                  <a:pt x="378" y="42"/>
                  <a:pt x="522" y="66"/>
                </a:cubicBezTo>
                <a:cubicBezTo>
                  <a:pt x="803" y="111"/>
                  <a:pt x="1116" y="250"/>
                  <a:pt x="1374" y="276"/>
                </a:cubicBezTo>
                <a:cubicBezTo>
                  <a:pt x="1692" y="300"/>
                  <a:pt x="1968" y="294"/>
                  <a:pt x="2178" y="240"/>
                </a:cubicBezTo>
                <a:close/>
              </a:path>
            </a:pathLst>
          </a:custGeom>
          <a:solidFill>
            <a:srgbClr val="FF0066">
              <a:alpha val="25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未知">
            <a:extLst>
              <a:ext uri="{FF2B5EF4-FFF2-40B4-BE49-F238E27FC236}">
                <a16:creationId xmlns:a16="http://schemas.microsoft.com/office/drawing/2014/main" id="{40AE1B96-B081-4336-80AB-EFB7DDF076C8}"/>
              </a:ext>
            </a:extLst>
          </p:cNvPr>
          <p:cNvSpPr>
            <a:spLocks/>
          </p:cNvSpPr>
          <p:nvPr/>
        </p:nvSpPr>
        <p:spPr bwMode="auto">
          <a:xfrm>
            <a:off x="107950" y="2790825"/>
            <a:ext cx="9053513" cy="1223963"/>
          </a:xfrm>
          <a:custGeom>
            <a:avLst/>
            <a:gdLst/>
            <a:ahLst/>
            <a:cxnLst>
              <a:cxn ang="0">
                <a:pos x="10" y="462"/>
              </a:cxn>
              <a:cxn ang="0">
                <a:pos x="1336" y="193"/>
              </a:cxn>
              <a:cxn ang="0">
                <a:pos x="3628" y="348"/>
              </a:cxn>
              <a:cxn ang="0">
                <a:pos x="5698" y="0"/>
              </a:cxn>
              <a:cxn ang="0">
                <a:pos x="5703" y="644"/>
              </a:cxn>
              <a:cxn ang="0">
                <a:pos x="3315" y="839"/>
              </a:cxn>
              <a:cxn ang="0">
                <a:pos x="1285" y="436"/>
              </a:cxn>
              <a:cxn ang="0">
                <a:pos x="10" y="462"/>
              </a:cxn>
            </a:cxnLst>
            <a:rect l="0" t="0" r="r" b="b"/>
            <a:pathLst>
              <a:path w="5703" h="874">
                <a:moveTo>
                  <a:pt x="10" y="462"/>
                </a:moveTo>
                <a:cubicBezTo>
                  <a:pt x="0" y="417"/>
                  <a:pt x="666" y="208"/>
                  <a:pt x="1336" y="193"/>
                </a:cubicBezTo>
                <a:cubicBezTo>
                  <a:pt x="2139" y="157"/>
                  <a:pt x="2901" y="380"/>
                  <a:pt x="3628" y="348"/>
                </a:cubicBezTo>
                <a:cubicBezTo>
                  <a:pt x="4355" y="316"/>
                  <a:pt x="5674" y="18"/>
                  <a:pt x="5698" y="0"/>
                </a:cubicBezTo>
                <a:lnTo>
                  <a:pt x="5703" y="644"/>
                </a:lnTo>
                <a:cubicBezTo>
                  <a:pt x="5306" y="784"/>
                  <a:pt x="4051" y="874"/>
                  <a:pt x="3315" y="839"/>
                </a:cubicBezTo>
                <a:cubicBezTo>
                  <a:pt x="2107" y="712"/>
                  <a:pt x="2132" y="520"/>
                  <a:pt x="1285" y="436"/>
                </a:cubicBezTo>
                <a:cubicBezTo>
                  <a:pt x="557" y="362"/>
                  <a:pt x="117" y="451"/>
                  <a:pt x="10" y="462"/>
                </a:cubicBezTo>
                <a:close/>
              </a:path>
            </a:pathLst>
          </a:custGeom>
          <a:solidFill>
            <a:srgbClr val="BD8DB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未知">
            <a:extLst>
              <a:ext uri="{FF2B5EF4-FFF2-40B4-BE49-F238E27FC236}">
                <a16:creationId xmlns:a16="http://schemas.microsoft.com/office/drawing/2014/main" id="{A6921CFA-C0F7-4687-8ED1-FC8F152EFE4F}"/>
              </a:ext>
            </a:extLst>
          </p:cNvPr>
          <p:cNvSpPr>
            <a:spLocks/>
          </p:cNvSpPr>
          <p:nvPr/>
        </p:nvSpPr>
        <p:spPr bwMode="auto">
          <a:xfrm>
            <a:off x="1974850" y="3392488"/>
            <a:ext cx="7196138" cy="1208087"/>
          </a:xfrm>
          <a:custGeom>
            <a:avLst/>
            <a:gdLst/>
            <a:ahLst/>
            <a:cxnLst>
              <a:cxn ang="0">
                <a:pos x="5" y="247"/>
              </a:cxn>
              <a:cxn ang="0">
                <a:pos x="1089" y="38"/>
              </a:cxn>
              <a:cxn ang="0">
                <a:pos x="2731" y="184"/>
              </a:cxn>
              <a:cxn ang="0">
                <a:pos x="4533" y="68"/>
              </a:cxn>
              <a:cxn ang="0">
                <a:pos x="4516" y="669"/>
              </a:cxn>
              <a:cxn ang="0">
                <a:pos x="2469" y="623"/>
              </a:cxn>
              <a:cxn ang="0">
                <a:pos x="1075" y="241"/>
              </a:cxn>
              <a:cxn ang="0">
                <a:pos x="5" y="247"/>
              </a:cxn>
            </a:cxnLst>
            <a:rect l="0" t="0" r="r" b="b"/>
            <a:pathLst>
              <a:path w="4533" h="761">
                <a:moveTo>
                  <a:pt x="5" y="247"/>
                </a:moveTo>
                <a:cubicBezTo>
                  <a:pt x="0" y="214"/>
                  <a:pt x="581" y="0"/>
                  <a:pt x="1089" y="38"/>
                </a:cubicBezTo>
                <a:cubicBezTo>
                  <a:pt x="1700" y="71"/>
                  <a:pt x="2138" y="141"/>
                  <a:pt x="2731" y="184"/>
                </a:cubicBezTo>
                <a:cubicBezTo>
                  <a:pt x="3324" y="226"/>
                  <a:pt x="4514" y="79"/>
                  <a:pt x="4533" y="68"/>
                </a:cubicBezTo>
                <a:lnTo>
                  <a:pt x="4516" y="669"/>
                </a:lnTo>
                <a:cubicBezTo>
                  <a:pt x="4172" y="761"/>
                  <a:pt x="3088" y="728"/>
                  <a:pt x="2469" y="623"/>
                </a:cubicBezTo>
                <a:cubicBezTo>
                  <a:pt x="1562" y="443"/>
                  <a:pt x="1597" y="387"/>
                  <a:pt x="1075" y="241"/>
                </a:cubicBezTo>
                <a:cubicBezTo>
                  <a:pt x="534" y="97"/>
                  <a:pt x="73" y="241"/>
                  <a:pt x="5" y="247"/>
                </a:cubicBezTo>
                <a:close/>
              </a:path>
            </a:pathLst>
          </a:custGeom>
          <a:solidFill>
            <a:srgbClr val="FF66CC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未知">
            <a:extLst>
              <a:ext uri="{FF2B5EF4-FFF2-40B4-BE49-F238E27FC236}">
                <a16:creationId xmlns:a16="http://schemas.microsoft.com/office/drawing/2014/main" id="{B486445B-CE1E-4D00-AE83-D9204FC6C959}"/>
              </a:ext>
            </a:extLst>
          </p:cNvPr>
          <p:cNvSpPr>
            <a:spLocks/>
          </p:cNvSpPr>
          <p:nvPr/>
        </p:nvSpPr>
        <p:spPr bwMode="auto">
          <a:xfrm>
            <a:off x="3781425" y="3300413"/>
            <a:ext cx="5389563" cy="776287"/>
          </a:xfrm>
          <a:custGeom>
            <a:avLst/>
            <a:gdLst/>
            <a:ahLst/>
            <a:cxnLst>
              <a:cxn ang="0">
                <a:pos x="3" y="256"/>
              </a:cxn>
              <a:cxn ang="0">
                <a:pos x="1350" y="489"/>
              </a:cxn>
              <a:cxn ang="0">
                <a:pos x="2286" y="435"/>
              </a:cxn>
              <a:cxn ang="0">
                <a:pos x="3390" y="350"/>
              </a:cxn>
              <a:cxn ang="0">
                <a:pos x="3395" y="8"/>
              </a:cxn>
              <a:cxn ang="0">
                <a:pos x="1257" y="302"/>
              </a:cxn>
              <a:cxn ang="0">
                <a:pos x="3" y="256"/>
              </a:cxn>
            </a:cxnLst>
            <a:rect l="0" t="0" r="r" b="b"/>
            <a:pathLst>
              <a:path w="3395" h="489">
                <a:moveTo>
                  <a:pt x="3" y="256"/>
                </a:moveTo>
                <a:cubicBezTo>
                  <a:pt x="0" y="287"/>
                  <a:pt x="882" y="489"/>
                  <a:pt x="1350" y="489"/>
                </a:cubicBezTo>
                <a:cubicBezTo>
                  <a:pt x="1837" y="481"/>
                  <a:pt x="1834" y="473"/>
                  <a:pt x="2286" y="435"/>
                </a:cubicBezTo>
                <a:cubicBezTo>
                  <a:pt x="2738" y="397"/>
                  <a:pt x="3376" y="340"/>
                  <a:pt x="3390" y="350"/>
                </a:cubicBezTo>
                <a:lnTo>
                  <a:pt x="3395" y="8"/>
                </a:lnTo>
                <a:cubicBezTo>
                  <a:pt x="3040" y="0"/>
                  <a:pt x="1822" y="261"/>
                  <a:pt x="1257" y="302"/>
                </a:cubicBezTo>
                <a:cubicBezTo>
                  <a:pt x="761" y="334"/>
                  <a:pt x="331" y="326"/>
                  <a:pt x="3" y="256"/>
                </a:cubicBezTo>
                <a:close/>
              </a:path>
            </a:pathLst>
          </a:custGeom>
          <a:solidFill>
            <a:srgbClr val="FFFFFF">
              <a:alpha val="62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78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853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758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88666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9F9538-A5FF-46BA-A6DC-3CDF5135CC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650E4C-DFDA-484A-BEC5-D54815E2D5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EF4930-6EA2-4FCA-9ADF-F079B11584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56739B-4070-4BE1-BCA2-41380E35CAB8}" type="slidenum">
              <a:rPr lang="zh-CN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987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800696-8D97-42BA-A6F5-84AD2F5243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C6A710-D27E-4C89-BD78-923BC24F6F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EC2FD2-8F43-41CE-88CF-7FDD22AF40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DFDFAA-8EC7-4DA3-882B-E9BA52CD155B}" type="slidenum">
              <a:rPr lang="zh-CN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108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03091B-1C47-4EFC-9C47-D3B4CBC751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46F87D-6F60-41DB-ADC1-C0DEA6ADDD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566A97-9E22-4D35-83DF-59082EA79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A5ED7C-5146-4C23-B701-9D86C2F4B4E5}" type="slidenum">
              <a:rPr lang="zh-CN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7884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9BA826-7B25-444D-A684-85CBD83751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F369EF-8F55-4683-B0DF-4CA37FD588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1436A2-6EA0-4DBC-856E-ADB3CEB7EF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37F44C-5897-4B40-A6EC-53DBC35F5772}" type="slidenum">
              <a:rPr lang="zh-CN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1524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620A9BC-A16F-46AB-B632-B84A5FB245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7D4E51-BE4C-4CBE-8688-50540810D8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31D9405-4979-4856-B511-19BFC1E84B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A51DDA-785F-476C-8460-CC2A6E405D12}" type="slidenum">
              <a:rPr lang="zh-CN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577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55BD023-3D17-4C20-83BD-3B64A20557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7D94C0-6543-433C-BA45-9A83E410A6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AC44C41-0521-491D-AD3D-9E74116F7E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E4ECBB-AA54-4957-8EF2-62484683F925}" type="slidenum">
              <a:rPr lang="zh-CN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270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07E93EC-EAF0-43B2-B430-63A54DAFD7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FA2EF7A-D945-488F-BEE9-7DC9197C1C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8A8FA0-773A-4F78-9D7E-FF95A73EC3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E19A5-9C34-429E-92C8-4C9948CED269}" type="slidenum">
              <a:rPr lang="zh-CN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62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20703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AB0671-4081-4A91-85E1-4C459C9C8D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5AA06D-A552-4287-8A40-6D3B595A17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4C8F4F-7F88-46C7-B080-43CDFD7972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46460-9E00-4478-97D9-87C6B2EF8D81}" type="slidenum">
              <a:rPr lang="zh-CN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219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A90362-C715-4B3C-9993-D1A1660EE1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0B8149-3E01-485C-AC10-AD27A5D00F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820B32-8CB7-4056-8124-5912B9C2FB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4FE8B-F171-4612-8F78-35CCE8FF5809}" type="slidenum">
              <a:rPr lang="zh-CN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541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5B24BA-53EE-405F-AD42-CF3DBC6656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34BF0C-9AEA-4A9E-9301-5F31BF6C7A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D64D8F-8515-4EA0-8A1C-D81D147EE7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DFFDC-4F36-4AA2-8CC7-DA5A5D23A5AF}" type="slidenum">
              <a:rPr lang="zh-CN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5105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721558-F081-4138-8DEC-A9DDBBA988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484C38-4856-4D33-8B7C-6FEC6B98CC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96F16C-6087-442B-A0BF-C83D32CA11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85D641-6C14-4460-BC5A-6C1F4944B25C}" type="slidenum">
              <a:rPr lang="zh-CN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44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199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8130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024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454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8965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11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475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d">
            <a:extLst>
              <a:ext uri="{FF2B5EF4-FFF2-40B4-BE49-F238E27FC236}">
                <a16:creationId xmlns:a16="http://schemas.microsoft.com/office/drawing/2014/main" id="{EC318F67-2C7D-4F59-B126-029513A5E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1989138"/>
            <a:ext cx="9158288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未知">
            <a:extLst>
              <a:ext uri="{FF2B5EF4-FFF2-40B4-BE49-F238E27FC236}">
                <a16:creationId xmlns:a16="http://schemas.microsoft.com/office/drawing/2014/main" id="{8B8FC318-ECBC-4BEC-9244-A08A110A6CBE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9177338" cy="6891338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0" y="2941"/>
              </a:cxn>
              <a:cxn ang="0">
                <a:pos x="5784" y="4171"/>
              </a:cxn>
              <a:cxn ang="0">
                <a:pos x="5761" y="2"/>
              </a:cxn>
              <a:cxn ang="0">
                <a:pos x="6" y="0"/>
              </a:cxn>
            </a:cxnLst>
            <a:rect l="0" t="0" r="r" b="b"/>
            <a:pathLst>
              <a:path w="5784" h="4341">
                <a:moveTo>
                  <a:pt x="6" y="0"/>
                </a:moveTo>
                <a:lnTo>
                  <a:pt x="0" y="2941"/>
                </a:lnTo>
                <a:cubicBezTo>
                  <a:pt x="1122" y="3547"/>
                  <a:pt x="4681" y="4341"/>
                  <a:pt x="5784" y="4171"/>
                </a:cubicBezTo>
                <a:lnTo>
                  <a:pt x="5761" y="2"/>
                </a:lnTo>
                <a:lnTo>
                  <a:pt x="6" y="0"/>
                </a:lnTo>
                <a:close/>
              </a:path>
            </a:pathLst>
          </a:custGeom>
          <a:solidFill>
            <a:srgbClr val="DDDDDD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未知">
            <a:extLst>
              <a:ext uri="{FF2B5EF4-FFF2-40B4-BE49-F238E27FC236}">
                <a16:creationId xmlns:a16="http://schemas.microsoft.com/office/drawing/2014/main" id="{2198E9F3-70B7-45F3-86E0-52A20DD04D8D}"/>
              </a:ext>
            </a:extLst>
          </p:cNvPr>
          <p:cNvSpPr>
            <a:spLocks/>
          </p:cNvSpPr>
          <p:nvPr/>
        </p:nvSpPr>
        <p:spPr bwMode="auto">
          <a:xfrm>
            <a:off x="0" y="5949950"/>
            <a:ext cx="3924300" cy="676275"/>
          </a:xfrm>
          <a:custGeom>
            <a:avLst/>
            <a:gdLst/>
            <a:ahLst/>
            <a:cxnLst>
              <a:cxn ang="0">
                <a:pos x="2178" y="240"/>
              </a:cxn>
              <a:cxn ang="0">
                <a:pos x="1314" y="420"/>
              </a:cxn>
              <a:cxn ang="0">
                <a:pos x="714" y="378"/>
              </a:cxn>
              <a:cxn ang="0">
                <a:pos x="6" y="313"/>
              </a:cxn>
              <a:cxn ang="0">
                <a:pos x="0" y="41"/>
              </a:cxn>
              <a:cxn ang="0">
                <a:pos x="522" y="66"/>
              </a:cxn>
              <a:cxn ang="0">
                <a:pos x="1374" y="276"/>
              </a:cxn>
              <a:cxn ang="0">
                <a:pos x="2178" y="240"/>
              </a:cxn>
            </a:cxnLst>
            <a:rect l="0" t="0" r="r" b="b"/>
            <a:pathLst>
              <a:path w="2180" h="420">
                <a:moveTo>
                  <a:pt x="2178" y="240"/>
                </a:moveTo>
                <a:cubicBezTo>
                  <a:pt x="2180" y="264"/>
                  <a:pt x="1614" y="420"/>
                  <a:pt x="1314" y="420"/>
                </a:cubicBezTo>
                <a:cubicBezTo>
                  <a:pt x="1002" y="414"/>
                  <a:pt x="1004" y="408"/>
                  <a:pt x="714" y="378"/>
                </a:cubicBezTo>
                <a:cubicBezTo>
                  <a:pt x="424" y="349"/>
                  <a:pt x="15" y="305"/>
                  <a:pt x="6" y="313"/>
                </a:cubicBezTo>
                <a:lnTo>
                  <a:pt x="0" y="41"/>
                </a:lnTo>
                <a:cubicBezTo>
                  <a:pt x="86" y="0"/>
                  <a:pt x="378" y="42"/>
                  <a:pt x="522" y="66"/>
                </a:cubicBezTo>
                <a:cubicBezTo>
                  <a:pt x="803" y="111"/>
                  <a:pt x="1116" y="250"/>
                  <a:pt x="1374" y="276"/>
                </a:cubicBezTo>
                <a:cubicBezTo>
                  <a:pt x="1692" y="300"/>
                  <a:pt x="1968" y="294"/>
                  <a:pt x="2178" y="240"/>
                </a:cubicBezTo>
                <a:close/>
              </a:path>
            </a:pathLst>
          </a:custGeom>
          <a:solidFill>
            <a:srgbClr val="FF0066">
              <a:alpha val="25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未知">
            <a:extLst>
              <a:ext uri="{FF2B5EF4-FFF2-40B4-BE49-F238E27FC236}">
                <a16:creationId xmlns:a16="http://schemas.microsoft.com/office/drawing/2014/main" id="{367F6C4F-5E5F-4678-87E2-F0C6CBFF2A68}"/>
              </a:ext>
            </a:extLst>
          </p:cNvPr>
          <p:cNvSpPr>
            <a:spLocks/>
          </p:cNvSpPr>
          <p:nvPr/>
        </p:nvSpPr>
        <p:spPr bwMode="auto">
          <a:xfrm>
            <a:off x="611188" y="5516563"/>
            <a:ext cx="8550275" cy="898525"/>
          </a:xfrm>
          <a:custGeom>
            <a:avLst/>
            <a:gdLst/>
            <a:ahLst/>
            <a:cxnLst>
              <a:cxn ang="0">
                <a:pos x="10" y="462"/>
              </a:cxn>
              <a:cxn ang="0">
                <a:pos x="1336" y="193"/>
              </a:cxn>
              <a:cxn ang="0">
                <a:pos x="3628" y="348"/>
              </a:cxn>
              <a:cxn ang="0">
                <a:pos x="5698" y="0"/>
              </a:cxn>
              <a:cxn ang="0">
                <a:pos x="5703" y="644"/>
              </a:cxn>
              <a:cxn ang="0">
                <a:pos x="3315" y="839"/>
              </a:cxn>
              <a:cxn ang="0">
                <a:pos x="1285" y="436"/>
              </a:cxn>
              <a:cxn ang="0">
                <a:pos x="10" y="462"/>
              </a:cxn>
            </a:cxnLst>
            <a:rect l="0" t="0" r="r" b="b"/>
            <a:pathLst>
              <a:path w="5703" h="874">
                <a:moveTo>
                  <a:pt x="10" y="462"/>
                </a:moveTo>
                <a:cubicBezTo>
                  <a:pt x="0" y="417"/>
                  <a:pt x="666" y="208"/>
                  <a:pt x="1336" y="193"/>
                </a:cubicBezTo>
                <a:cubicBezTo>
                  <a:pt x="2139" y="157"/>
                  <a:pt x="2901" y="380"/>
                  <a:pt x="3628" y="348"/>
                </a:cubicBezTo>
                <a:cubicBezTo>
                  <a:pt x="4355" y="316"/>
                  <a:pt x="5674" y="18"/>
                  <a:pt x="5698" y="0"/>
                </a:cubicBezTo>
                <a:lnTo>
                  <a:pt x="5703" y="644"/>
                </a:lnTo>
                <a:cubicBezTo>
                  <a:pt x="5306" y="784"/>
                  <a:pt x="4051" y="874"/>
                  <a:pt x="3315" y="839"/>
                </a:cubicBezTo>
                <a:cubicBezTo>
                  <a:pt x="2107" y="712"/>
                  <a:pt x="2132" y="520"/>
                  <a:pt x="1285" y="436"/>
                </a:cubicBezTo>
                <a:cubicBezTo>
                  <a:pt x="557" y="362"/>
                  <a:pt x="117" y="451"/>
                  <a:pt x="10" y="462"/>
                </a:cubicBezTo>
                <a:close/>
              </a:path>
            </a:pathLst>
          </a:custGeom>
          <a:solidFill>
            <a:srgbClr val="BD8DB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0" name="未知">
            <a:extLst>
              <a:ext uri="{FF2B5EF4-FFF2-40B4-BE49-F238E27FC236}">
                <a16:creationId xmlns:a16="http://schemas.microsoft.com/office/drawing/2014/main" id="{6FE7B919-09F3-4BCB-802C-4871D4E212CC}"/>
              </a:ext>
            </a:extLst>
          </p:cNvPr>
          <p:cNvSpPr>
            <a:spLocks/>
          </p:cNvSpPr>
          <p:nvPr/>
        </p:nvSpPr>
        <p:spPr bwMode="auto">
          <a:xfrm>
            <a:off x="2843213" y="5949950"/>
            <a:ext cx="6327775" cy="620713"/>
          </a:xfrm>
          <a:custGeom>
            <a:avLst/>
            <a:gdLst/>
            <a:ahLst/>
            <a:cxnLst>
              <a:cxn ang="0">
                <a:pos x="5" y="247"/>
              </a:cxn>
              <a:cxn ang="0">
                <a:pos x="1089" y="38"/>
              </a:cxn>
              <a:cxn ang="0">
                <a:pos x="2731" y="184"/>
              </a:cxn>
              <a:cxn ang="0">
                <a:pos x="4533" y="68"/>
              </a:cxn>
              <a:cxn ang="0">
                <a:pos x="4516" y="669"/>
              </a:cxn>
              <a:cxn ang="0">
                <a:pos x="2469" y="623"/>
              </a:cxn>
              <a:cxn ang="0">
                <a:pos x="1075" y="241"/>
              </a:cxn>
              <a:cxn ang="0">
                <a:pos x="5" y="247"/>
              </a:cxn>
            </a:cxnLst>
            <a:rect l="0" t="0" r="r" b="b"/>
            <a:pathLst>
              <a:path w="4533" h="761">
                <a:moveTo>
                  <a:pt x="5" y="247"/>
                </a:moveTo>
                <a:cubicBezTo>
                  <a:pt x="0" y="214"/>
                  <a:pt x="581" y="0"/>
                  <a:pt x="1089" y="38"/>
                </a:cubicBezTo>
                <a:cubicBezTo>
                  <a:pt x="1700" y="71"/>
                  <a:pt x="2138" y="141"/>
                  <a:pt x="2731" y="184"/>
                </a:cubicBezTo>
                <a:cubicBezTo>
                  <a:pt x="3324" y="226"/>
                  <a:pt x="4514" y="79"/>
                  <a:pt x="4533" y="68"/>
                </a:cubicBezTo>
                <a:lnTo>
                  <a:pt x="4516" y="669"/>
                </a:lnTo>
                <a:cubicBezTo>
                  <a:pt x="4172" y="761"/>
                  <a:pt x="3088" y="728"/>
                  <a:pt x="2469" y="623"/>
                </a:cubicBezTo>
                <a:cubicBezTo>
                  <a:pt x="1562" y="443"/>
                  <a:pt x="1597" y="387"/>
                  <a:pt x="1075" y="241"/>
                </a:cubicBezTo>
                <a:cubicBezTo>
                  <a:pt x="534" y="97"/>
                  <a:pt x="73" y="241"/>
                  <a:pt x="5" y="247"/>
                </a:cubicBezTo>
                <a:close/>
              </a:path>
            </a:pathLst>
          </a:custGeom>
          <a:solidFill>
            <a:srgbClr val="FF66CC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C888BD5-8BA7-4915-AA7B-91110259C0F6}"/>
              </a:ext>
            </a:extLst>
          </p:cNvPr>
          <p:cNvSpPr>
            <a:spLocks noChangeShapeType="1"/>
          </p:cNvSpPr>
          <p:nvPr/>
        </p:nvSpPr>
        <p:spPr bwMode="auto">
          <a:xfrm>
            <a:off x="-4763" y="6553200"/>
            <a:ext cx="9139238" cy="0"/>
          </a:xfrm>
          <a:prstGeom prst="line">
            <a:avLst/>
          </a:prstGeom>
          <a:noFill/>
          <a:ln w="9525" cmpd="sng">
            <a:solidFill>
              <a:srgbClr val="FFFFFF">
                <a:alpha val="50000"/>
              </a:srgbClr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9CDD9C29-775C-44D6-AA41-F93A30DD9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100" y="492125"/>
            <a:ext cx="300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en-US" sz="1400">
                <a:latin typeface="HY견고딕" pitchFamily="2" charset="-127"/>
                <a:ea typeface="HY견고딕" pitchFamily="2" charset="-127"/>
              </a:rPr>
              <a:t>Company</a:t>
            </a:r>
            <a:r>
              <a:rPr lang="en-US" sz="1600">
                <a:latin typeface="HY견고딕" pitchFamily="2" charset="-127"/>
                <a:ea typeface="HY견고딕" pitchFamily="2" charset="-127"/>
              </a:rPr>
              <a:t> </a:t>
            </a:r>
            <a:r>
              <a:rPr lang="en-US" sz="2000" b="1">
                <a:solidFill>
                  <a:srgbClr val="FF6600"/>
                </a:solidFill>
                <a:latin typeface="Arial Black" pitchFamily="34" charset="0"/>
                <a:ea typeface="HY견고딕" pitchFamily="2" charset="-127"/>
              </a:rPr>
              <a:t>Logo</a:t>
            </a:r>
          </a:p>
        </p:txBody>
      </p:sp>
      <p:sp>
        <p:nvSpPr>
          <p:cNvPr id="1033" name="Line 9">
            <a:extLst>
              <a:ext uri="{FF2B5EF4-FFF2-40B4-BE49-F238E27FC236}">
                <a16:creationId xmlns:a16="http://schemas.microsoft.com/office/drawing/2014/main" id="{4336B643-AF7A-487E-851D-3B8D011C914D}"/>
              </a:ext>
            </a:extLst>
          </p:cNvPr>
          <p:cNvSpPr>
            <a:spLocks noChangeShapeType="1"/>
          </p:cNvSpPr>
          <p:nvPr/>
        </p:nvSpPr>
        <p:spPr bwMode="auto">
          <a:xfrm>
            <a:off x="-4763" y="796925"/>
            <a:ext cx="9148763" cy="0"/>
          </a:xfrm>
          <a:prstGeom prst="line">
            <a:avLst/>
          </a:pr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txStyles>
    <p:titleStyle>
      <a:lvl1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ulim" pitchFamily="34" charset="-127"/>
          <a:ea typeface="Gulim" pitchFamily="34" charset="-127"/>
        </a:defRPr>
      </a:lvl2pPr>
      <a:lvl3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ulim" pitchFamily="34" charset="-127"/>
          <a:ea typeface="Gulim" pitchFamily="34" charset="-127"/>
        </a:defRPr>
      </a:lvl3pPr>
      <a:lvl4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ulim" pitchFamily="34" charset="-127"/>
          <a:ea typeface="Gulim" pitchFamily="34" charset="-127"/>
        </a:defRPr>
      </a:lvl4pPr>
      <a:lvl5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ulim" pitchFamily="34" charset="-127"/>
          <a:ea typeface="Gulim" pitchFamily="34" charset="-127"/>
        </a:defRPr>
      </a:lvl5pPr>
      <a:lvl6pPr marL="4572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ulim" pitchFamily="34" charset="-127"/>
          <a:ea typeface="Gulim" pitchFamily="34" charset="-127"/>
        </a:defRPr>
      </a:lvl6pPr>
      <a:lvl7pPr marL="9144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ulim" pitchFamily="34" charset="-127"/>
          <a:ea typeface="Gulim" pitchFamily="34" charset="-127"/>
        </a:defRPr>
      </a:lvl7pPr>
      <a:lvl8pPr marL="13716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ulim" pitchFamily="34" charset="-127"/>
          <a:ea typeface="Gulim" pitchFamily="34" charset="-127"/>
        </a:defRPr>
      </a:lvl8pPr>
      <a:lvl9pPr marL="18288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ulim" pitchFamily="34" charset="-127"/>
          <a:ea typeface="Gulim" pitchFamily="34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£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£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22A70D6-BA56-4819-B5F8-025183056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单击此处编辑母版标题样式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5DB6892-C0A9-4BE5-916E-599F4000E5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单击此处编辑母版文本样式</a:t>
            </a:r>
          </a:p>
          <a:p>
            <a:pPr lvl="1"/>
            <a:r>
              <a:rPr lang="ko-KR" altLang="en-US"/>
              <a:t>第二级</a:t>
            </a:r>
          </a:p>
          <a:p>
            <a:pPr lvl="2"/>
            <a:r>
              <a:rPr lang="ko-KR" altLang="en-US"/>
              <a:t>第三级</a:t>
            </a:r>
          </a:p>
          <a:p>
            <a:pPr lvl="3"/>
            <a:r>
              <a:rPr lang="ko-KR" altLang="en-US"/>
              <a:t>第四级</a:t>
            </a:r>
          </a:p>
          <a:p>
            <a:pPr lvl="4"/>
            <a:r>
              <a:rPr lang="ko-KR" altLang="en-US"/>
              <a:t>第五级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12C9959-00D1-4A69-B189-1C8FA9BAAF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>
            <a:lvl1pPr latinLnBrk="0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2186908-943E-4863-B4AA-AD93844ACCA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>
            <a:lvl1pPr algn="ctr" latinLnBrk="0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42A3D67-3EB4-47C3-95F1-3FF7D399AF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>
            <a:lvl1pPr algn="r" latinLnBrk="0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fld id="{7BEC62F4-2E3D-406B-832B-4F1D524EF16B}" type="slidenum">
              <a:rPr lang="zh-CN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42202-6E8E-49BE-8A35-3A70D3143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64" y="1237175"/>
            <a:ext cx="7772400" cy="1362075"/>
          </a:xfrm>
        </p:spPr>
        <p:txBody>
          <a:bodyPr/>
          <a:lstStyle/>
          <a:p>
            <a:pPr algn="ctr"/>
            <a:r>
              <a:rPr lang="en-US" sz="6000" cap="none" dirty="0">
                <a:solidFill>
                  <a:srgbClr val="FF0000"/>
                </a:solidFill>
              </a:rPr>
              <a:t>Retinitis Pigmentosa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18F9-9293-414A-B1C3-1B554FC08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0064" y="2760643"/>
            <a:ext cx="7772400" cy="1799631"/>
          </a:xfrm>
        </p:spPr>
        <p:txBody>
          <a:bodyPr/>
          <a:lstStyle/>
          <a:p>
            <a:pPr algn="ctr"/>
            <a:r>
              <a:rPr lang="en-US" dirty="0"/>
              <a:t>By</a:t>
            </a:r>
            <a:endParaRPr lang="en-US"/>
          </a:p>
          <a:p>
            <a:pPr algn="ctr"/>
            <a:endParaRPr lang="en-US" dirty="0"/>
          </a:p>
          <a:p>
            <a:pPr algn="ctr"/>
            <a:r>
              <a:rPr lang="en-US" b="1" dirty="0"/>
              <a:t>Dr. Suhail Mushtaq </a:t>
            </a:r>
            <a:r>
              <a:rPr lang="en-US" b="1" dirty="0" err="1"/>
              <a:t>Boobak</a:t>
            </a:r>
            <a:endParaRPr lang="en-US" b="1" dirty="0"/>
          </a:p>
          <a:p>
            <a:pPr algn="ctr"/>
            <a:r>
              <a:rPr lang="en-US" sz="1800" dirty="0"/>
              <a:t>MBBS, DOMS, MCPS,ICO(UK), FCPS, FRCS(UK)</a:t>
            </a:r>
            <a:endParaRPr lang="en-US" dirty="0"/>
          </a:p>
          <a:p>
            <a:pPr algn="ctr"/>
            <a:r>
              <a:rPr lang="en-US" b="1" dirty="0"/>
              <a:t>Associate Professor Ophthalmology</a:t>
            </a:r>
          </a:p>
          <a:p>
            <a:pPr algn="ctr"/>
            <a:r>
              <a:rPr lang="en-US" b="1" dirty="0"/>
              <a:t>Sargodha Medical College, University of Sargodha</a:t>
            </a:r>
          </a:p>
        </p:txBody>
      </p:sp>
    </p:spTree>
    <p:extLst>
      <p:ext uri="{BB962C8B-B14F-4D97-AF65-F5344CB8AC3E}">
        <p14:creationId xmlns:p14="http://schemas.microsoft.com/office/powerpoint/2010/main" val="393142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E94712B-0009-4D17-B549-BEE50A6E9F2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b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Ocular associations </a:t>
            </a:r>
            <a:b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B752C6A2-3980-44F3-82B8-742590909C1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600" b="1"/>
              <a:t>  1</a:t>
            </a:r>
            <a:r>
              <a:rPr lang="en-US" altLang="en-US" sz="3600"/>
              <a:t> </a:t>
            </a:r>
            <a:r>
              <a:rPr lang="en-US" altLang="en-US" sz="3600" b="1"/>
              <a:t>Posterior subcapsular cataracts</a:t>
            </a:r>
            <a:r>
              <a:rPr lang="en-US" altLang="en-US" sz="3600"/>
              <a:t>.</a:t>
            </a:r>
            <a:br>
              <a:rPr lang="en-US" altLang="en-US" sz="3600"/>
            </a:br>
            <a:r>
              <a:rPr lang="en-US" altLang="en-US" sz="3600" b="1"/>
              <a:t>2</a:t>
            </a:r>
            <a:r>
              <a:rPr lang="en-US" altLang="en-US" sz="3600"/>
              <a:t> </a:t>
            </a:r>
            <a:r>
              <a:rPr lang="en-US" altLang="en-US" sz="3600" b="1"/>
              <a:t>Open-angle glaucoma</a:t>
            </a:r>
            <a:r>
              <a:rPr lang="en-US" altLang="en-US" sz="3600"/>
              <a:t> </a:t>
            </a:r>
            <a:br>
              <a:rPr lang="en-US" altLang="en-US" sz="3600"/>
            </a:br>
            <a:r>
              <a:rPr lang="en-US" altLang="en-US" sz="3600" b="1"/>
              <a:t>3</a:t>
            </a:r>
            <a:r>
              <a:rPr lang="en-US" altLang="en-US" sz="3600"/>
              <a:t> </a:t>
            </a:r>
            <a:r>
              <a:rPr lang="en-US" altLang="en-US" sz="3600" b="1"/>
              <a:t>Myopia</a:t>
            </a:r>
            <a:br>
              <a:rPr lang="en-US" altLang="en-US" sz="3600"/>
            </a:br>
            <a:r>
              <a:rPr lang="en-US" altLang="en-US" sz="3600" b="1"/>
              <a:t>4</a:t>
            </a:r>
            <a:r>
              <a:rPr lang="en-US" altLang="en-US" sz="3600"/>
              <a:t> </a:t>
            </a:r>
            <a:r>
              <a:rPr lang="en-US" altLang="en-US" sz="3600" b="1"/>
              <a:t>Keratoconus</a:t>
            </a:r>
            <a:r>
              <a:rPr lang="en-US" altLang="en-US" sz="3600"/>
              <a:t> </a:t>
            </a:r>
            <a:br>
              <a:rPr lang="en-US" altLang="en-US" sz="3600"/>
            </a:br>
            <a:r>
              <a:rPr lang="en-US" altLang="en-US" sz="3600" b="1"/>
              <a:t>5</a:t>
            </a:r>
            <a:r>
              <a:rPr lang="en-US" altLang="en-US" sz="3600"/>
              <a:t> </a:t>
            </a:r>
            <a:r>
              <a:rPr lang="en-US" altLang="en-US" sz="3600" b="1"/>
              <a:t>Vitreous changes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 b="1"/>
              <a:t>    </a:t>
            </a:r>
            <a:r>
              <a:rPr lang="en-US" altLang="en-US" sz="3600"/>
              <a:t> Posterior vitreous detachment </a:t>
            </a:r>
            <a:br>
              <a:rPr lang="en-US" altLang="en-US" sz="3600"/>
            </a:br>
            <a:r>
              <a:rPr lang="en-US" altLang="en-US" sz="3600" b="1"/>
              <a:t>6</a:t>
            </a:r>
            <a:r>
              <a:rPr lang="en-US" altLang="en-US" sz="3600"/>
              <a:t> </a:t>
            </a:r>
            <a:r>
              <a:rPr lang="en-US" altLang="en-US" sz="3600" b="1"/>
              <a:t>Optic disc drusen</a:t>
            </a:r>
            <a:r>
              <a:rPr lang="en-US" altLang="en-US" sz="3600"/>
              <a:t> </a:t>
            </a:r>
            <a:br>
              <a:rPr lang="en-US" altLang="en-US" sz="3600"/>
            </a:br>
            <a:endParaRPr lang="en-US" altLang="en-US" sz="3600"/>
          </a:p>
          <a:p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F9DF1363-7417-4BA3-B563-9218EE0F4E9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b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Atypical retinitis pigmentosa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C380925A-9F65-4AA8-A913-E42032BED27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b="1"/>
              <a:t>RP sine pigmento</a:t>
            </a:r>
            <a:r>
              <a:rPr lang="en-US" altLang="en-US" sz="3600"/>
              <a:t> </a:t>
            </a:r>
          </a:p>
          <a:p>
            <a:r>
              <a:rPr lang="en-US" altLang="en-US" sz="3600" b="1"/>
              <a:t>Retinitis punctata albescens</a:t>
            </a:r>
          </a:p>
          <a:p>
            <a:r>
              <a:rPr lang="en-US" altLang="en-US" sz="3600" b="1"/>
              <a:t>Sector RP</a:t>
            </a:r>
            <a:endParaRPr lang="en-US" altLang="en-US" sz="3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0F3E9F2C-9ADD-4CFB-9A2F-6AB67B8C54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F1F7B34F-7820-455A-9EDD-2E0A977A5CF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341438"/>
            <a:ext cx="3529013" cy="5360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5">
            <a:extLst>
              <a:ext uri="{FF2B5EF4-FFF2-40B4-BE49-F238E27FC236}">
                <a16:creationId xmlns:a16="http://schemas.microsoft.com/office/drawing/2014/main" id="{F8F95580-4A81-43E2-834F-1A303AA0FDD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084888" y="3568700"/>
            <a:ext cx="3527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r>
              <a:rPr lang="en-US" altLang="en-US" b="1"/>
              <a:t>Retinitis punctata albescens</a:t>
            </a: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1E436D4-CF33-4442-94C0-0447CD4510D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b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systemic associations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34305247-E9D8-4D56-8992-6301AB5F74C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Bassen–Kornzweig syndrome (abetalipoproteinaemia)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en-US" sz="3600"/>
              <a:t>spinocerebellar ataxia</a:t>
            </a:r>
            <a:endParaRPr lang="en-US" altLang="en-U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Refsum disease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/>
              <a:t>   anosmia, deafness,cardiomyopathy </a:t>
            </a:r>
            <a:endParaRPr lang="en-US" altLang="en-U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C62EF6CF-AF5E-4F3D-9F8E-1148A12FC02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4F5F7BED-8897-4EAA-9461-1EE5B83C739A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Kearns–Sayre syndrome</a:t>
            </a:r>
          </a:p>
          <a:p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Bardet–Biedl syndrome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/>
              <a:t>  hypogonadism in males,polydactyly,truncal obesity</a:t>
            </a:r>
            <a:endParaRPr lang="en-US" altLang="en-U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Usher syndrome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3600"/>
              <a:t>skeletal anomalies,deafness,mental handicap </a:t>
            </a:r>
            <a:br>
              <a:rPr lang="en-US" altLang="en-US" sz="3600"/>
            </a:br>
            <a:endParaRPr lang="en-US" altLang="en-U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E704E1BD-696D-4A13-B021-34FD848AF1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Differential Diagnosis of Nyctalopia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7B10B31B-2AD4-47B3-8203-120A842391A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Retinitis pigmentosa</a:t>
            </a:r>
          </a:p>
          <a:p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Vitamin A deficiency</a:t>
            </a:r>
          </a:p>
          <a:p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Liver diseases</a:t>
            </a:r>
          </a:p>
          <a:p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Chorioretinitis</a:t>
            </a:r>
          </a:p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42D7730E-D3AD-466C-8FB9-0B3786CF3E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b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FB63673C-F4AC-4A57-9505-89AF8295F4B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b="1">
                <a:latin typeface="Arial" panose="020B0604020202020204" pitchFamily="34" charset="0"/>
                <a:cs typeface="Arial" panose="020B0604020202020204" pitchFamily="34" charset="0"/>
              </a:rPr>
              <a:t>Vitamin A</a:t>
            </a:r>
          </a:p>
          <a:p>
            <a:r>
              <a:rPr lang="en-US" altLang="en-US" sz="3600" b="1">
                <a:latin typeface="Arial" panose="020B0604020202020204" pitchFamily="34" charset="0"/>
                <a:cs typeface="Arial" panose="020B0604020202020204" pitchFamily="34" charset="0"/>
              </a:rPr>
              <a:t>Low vision aids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        Magnifier,Telescope,CCT</a:t>
            </a:r>
          </a:p>
          <a:p>
            <a:r>
              <a:rPr lang="en-US" altLang="en-US" sz="3600" b="1">
                <a:latin typeface="Arial" panose="020B0604020202020204" pitchFamily="34" charset="0"/>
                <a:cs typeface="Arial" panose="020B0604020202020204" pitchFamily="34" charset="0"/>
              </a:rPr>
              <a:t>Genetic counselling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906686C6-EDAC-4337-AD3E-EB5BB155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8EF23FAB-19A2-4E85-A83F-E7739DA58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zh-CN" sz="7200" b="1" i="1">
              <a:solidFill>
                <a:srgbClr val="B64488"/>
              </a:solidFill>
              <a:ea typeface="Microsoft YaHei" panose="020B0503020204020204" pitchFamily="34" charset="-122"/>
            </a:endParaRPr>
          </a:p>
          <a:p>
            <a:pPr>
              <a:buFontTx/>
              <a:buNone/>
            </a:pPr>
            <a:r>
              <a:rPr lang="en-US" altLang="zh-CN" sz="7200" b="1" i="1">
                <a:solidFill>
                  <a:srgbClr val="B64488"/>
                </a:solidFill>
                <a:ea typeface="Microsoft YaHei" panose="020B0503020204020204" pitchFamily="34" charset="-122"/>
              </a:rPr>
              <a:t>  </a:t>
            </a:r>
            <a:r>
              <a:rPr lang="zh-CN" altLang="en-US" sz="7200" b="1" i="1">
                <a:solidFill>
                  <a:srgbClr val="B64488"/>
                </a:solidFill>
                <a:ea typeface="Microsoft YaHei" panose="020B0503020204020204" pitchFamily="34" charset="-122"/>
              </a:rPr>
              <a:t>Thank You</a:t>
            </a:r>
          </a:p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AC1381-6AE5-4708-9DA2-79A8A43FC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fld id="{A0E48E15-533E-4176-87A2-C9A84333B088}" type="slidenum"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pPr eaLnBrk="1" hangingPunct="1"/>
              <a:t>17</a:t>
            </a:fld>
            <a:endParaRPr lang="en-US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1578C49-45F0-4358-82CC-547596D9E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060575"/>
            <a:ext cx="7391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endParaRPr lang="en-US" altLang="en-US" sz="2400" b="1">
              <a:latin typeface="Verdana" panose="020B0604030504040204" pitchFamily="34" charset="0"/>
              <a:ea typeface="HY견명조" panose="02030600000101010101" pitchFamily="18" charset="-127"/>
            </a:endParaRPr>
          </a:p>
          <a:p>
            <a:pPr lvl="1" eaLnBrk="1" hangingPunct="1">
              <a:lnSpc>
                <a:spcPct val="180000"/>
              </a:lnSpc>
              <a:spcBef>
                <a:spcPct val="20000"/>
              </a:spcBef>
              <a:buFontTx/>
              <a:buChar char="–"/>
            </a:pPr>
            <a:endParaRPr lang="en-US" altLang="en-US" sz="2400" b="1">
              <a:latin typeface="Verdana" panose="020B0604030504040204" pitchFamily="34" charset="0"/>
              <a:ea typeface="HY견명조" panose="02030600000101010101" pitchFamily="18" charset="-127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endParaRPr lang="ko-KR" altLang="en-US" sz="2400" b="1">
              <a:latin typeface="Verdana" panose="020B0604030504040204" pitchFamily="34" charset="0"/>
              <a:ea typeface="HY견명조" panose="02030600000101010101" pitchFamily="18" charset="-127"/>
            </a:endParaRPr>
          </a:p>
        </p:txBody>
      </p:sp>
      <p:sp>
        <p:nvSpPr>
          <p:cNvPr id="5123" name="Line 3">
            <a:extLst>
              <a:ext uri="{FF2B5EF4-FFF2-40B4-BE49-F238E27FC236}">
                <a16:creationId xmlns:a16="http://schemas.microsoft.com/office/drawing/2014/main" id="{CAC80C47-F542-405A-91EF-DE80D7AC6E86}"/>
              </a:ext>
            </a:extLst>
          </p:cNvPr>
          <p:cNvSpPr>
            <a:spLocks noChangeShapeType="1"/>
          </p:cNvSpPr>
          <p:nvPr/>
        </p:nvSpPr>
        <p:spPr bwMode="auto">
          <a:xfrm>
            <a:off x="-4763" y="796925"/>
            <a:ext cx="9148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92863E7-53FE-457A-9D90-8AFD6FDA2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484313"/>
            <a:ext cx="842486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3600" b="1"/>
              <a:t>Dffuse retinal dystrophies initially            predominantly affecting the rod </a:t>
            </a:r>
          </a:p>
          <a:p>
            <a:pPr eaLnBrk="1" hangingPunct="1"/>
            <a:r>
              <a:rPr lang="en-US" altLang="en-US" sz="3600" b="1"/>
              <a:t>photoreceptor cells with subsequent </a:t>
            </a:r>
          </a:p>
          <a:p>
            <a:pPr eaLnBrk="1" hangingPunct="1"/>
            <a:r>
              <a:rPr lang="en-US" altLang="en-US" sz="3600" b="1"/>
              <a:t>degeneration of cones (rod-cone dystrophy).</a:t>
            </a:r>
          </a:p>
          <a:p>
            <a:pPr eaLnBrk="1" hangingPunct="1"/>
            <a:endParaRPr lang="en-US" altLang="en-US" sz="36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D2B064B-9300-423D-8AA6-1752E06CBD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87AD616-D89C-46BF-9BF9-C8D667FFF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686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</a:t>
            </a:r>
            <a:r>
              <a:rPr lang="en-US" altLang="en-US" sz="3600" b="1"/>
              <a:t>It is the most commonly encountered hereditary fundus dystrophy with a prevalence of approximately 1 : 5000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7558604F-8D0C-4C6F-AA66-31C32A12B91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2BD6964E-AFB8-404B-8952-3A4154CF89BC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600" b="1" u="sng"/>
              <a:t>I</a:t>
            </a:r>
            <a:r>
              <a:rPr lang="en-US" altLang="en-US" sz="4000" b="1" u="sng"/>
              <a:t>nheritance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/>
              <a:t>   </a:t>
            </a:r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Isolated sporadic disorder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   AD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   AR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   XL</a:t>
            </a:r>
            <a:endParaRPr lang="en-US" altLang="en-US" sz="3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8D9F2E38-6BA7-4815-A830-568AC713519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00F9F83A-11AC-48E1-ABCD-BE23449BF830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Diagnostic criteria</a:t>
            </a:r>
            <a:endParaRPr lang="en-US" altLang="en-US" sz="48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800"/>
              <a:t> </a:t>
            </a:r>
            <a:r>
              <a:rPr lang="en-US" altLang="en-US" sz="4800" b="1"/>
              <a:t>Bilateral involvement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800" b="1"/>
              <a:t> loss of peripheral vision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800" b="1"/>
              <a:t> loss of night vision</a:t>
            </a:r>
            <a:r>
              <a:rPr lang="en-US" altLang="en-US" sz="4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847B08DA-F459-4FFF-BBE5-28535066AC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3914CDDB-7BBD-4DB6-8491-BBB4B2982E5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686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Classical triad of RP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/>
              <a:t>  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3600" b="1">
                <a:latin typeface="Arial" panose="020B0604020202020204" pitchFamily="34" charset="0"/>
                <a:cs typeface="Arial" panose="020B0604020202020204" pitchFamily="34" charset="0"/>
              </a:rPr>
              <a:t>a) Arteriolar attenuation,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 b="1">
                <a:latin typeface="Arial" panose="020B0604020202020204" pitchFamily="34" charset="0"/>
                <a:cs typeface="Arial" panose="020B0604020202020204" pitchFamily="34" charset="0"/>
              </a:rPr>
              <a:t>  (b) Retinal bone-spicule pigmentation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 b="1">
                <a:latin typeface="Arial" panose="020B0604020202020204" pitchFamily="34" charset="0"/>
                <a:cs typeface="Arial" panose="020B0604020202020204" pitchFamily="34" charset="0"/>
              </a:rPr>
              <a:t>  (c) waxy disc pallor.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55B3BEC-F12A-47DA-948C-D761E4ECFF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         Retinitis pigmentosa</a:t>
            </a:r>
          </a:p>
        </p:txBody>
      </p:sp>
      <p:pic>
        <p:nvPicPr>
          <p:cNvPr id="10243" name="Picture 2">
            <a:extLst>
              <a:ext uri="{FF2B5EF4-FFF2-40B4-BE49-F238E27FC236}">
                <a16:creationId xmlns:a16="http://schemas.microsoft.com/office/drawing/2014/main" id="{F5C9401F-E4A0-4D02-85D6-1C9E0157B5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412875"/>
            <a:ext cx="5327650" cy="43195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27A73C9F-F648-4A95-946C-6C0D96A0283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A24BBC23-5AD4-42B6-A143-1DF8824C54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628775"/>
            <a:ext cx="5113337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7456B55-C533-4F1F-B91E-BDF1F094BAF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9314FFF-DBFC-4EE6-9A14-D3131BD92A3D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/>
              <a:t>ERG</a:t>
            </a:r>
          </a:p>
          <a:p>
            <a:r>
              <a:rPr lang="en-US" altLang="en-US" b="1"/>
              <a:t>EOG</a:t>
            </a:r>
            <a:r>
              <a:rPr lang="en-US" altLang="en-US"/>
              <a:t> </a:t>
            </a:r>
          </a:p>
          <a:p>
            <a:r>
              <a:rPr lang="en-US" altLang="en-US" b="1"/>
              <a:t>DA</a:t>
            </a:r>
            <a:r>
              <a:rPr lang="en-US" altLang="en-US"/>
              <a:t> </a:t>
            </a:r>
          </a:p>
          <a:p>
            <a:r>
              <a:rPr lang="en-US" altLang="en-US" b="1"/>
              <a:t>Perimetry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기본 디자인">
  <a:themeElements>
    <a:clrScheme name="1_기본 디자인 3">
      <a:dk1>
        <a:srgbClr val="000000"/>
      </a:dk1>
      <a:lt1>
        <a:srgbClr val="FFFFFF"/>
      </a:lt1>
      <a:dk2>
        <a:srgbClr val="FFFFFF"/>
      </a:dk2>
      <a:lt2>
        <a:srgbClr val="4D4D4D"/>
      </a:lt2>
      <a:accent1>
        <a:srgbClr val="7067AF"/>
      </a:accent1>
      <a:accent2>
        <a:srgbClr val="99CCFF"/>
      </a:accent2>
      <a:accent3>
        <a:srgbClr val="FFFFFF"/>
      </a:accent3>
      <a:accent4>
        <a:srgbClr val="000000"/>
      </a:accent4>
      <a:accent5>
        <a:srgbClr val="BBB8D4"/>
      </a:accent5>
      <a:accent6>
        <a:srgbClr val="8AB9E7"/>
      </a:accent6>
      <a:hlink>
        <a:srgbClr val="CCCCFF"/>
      </a:hlink>
      <a:folHlink>
        <a:srgbClr val="C68DFF"/>
      </a:folHlink>
    </a:clrScheme>
    <a:fontScheme name="1_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itchFamily="34" charset="-127"/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itchFamily="34" charset="-127"/>
            <a:ea typeface="Gulim" pitchFamily="34" charset="-127"/>
          </a:defRPr>
        </a:defPPr>
      </a:lst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FFFFCC"/>
        </a:dk2>
        <a:lt2>
          <a:srgbClr val="5F5F5F"/>
        </a:lt2>
        <a:accent1>
          <a:srgbClr val="5A9E65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B5CCB8"/>
        </a:accent5>
        <a:accent6>
          <a:srgbClr val="B9B900"/>
        </a:accent6>
        <a:hlink>
          <a:srgbClr val="DB8647"/>
        </a:hlink>
        <a:folHlink>
          <a:srgbClr val="90B7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FFFFFF"/>
        </a:dk2>
        <a:lt2>
          <a:srgbClr val="4D4D4D"/>
        </a:lt2>
        <a:accent1>
          <a:srgbClr val="7067A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BBB8D4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FFFFFF"/>
        </a:lt1>
        <a:dk2>
          <a:srgbClr val="FEE9DE"/>
        </a:dk2>
        <a:lt2>
          <a:srgbClr val="777777"/>
        </a:lt2>
        <a:accent1>
          <a:srgbClr val="6D5484"/>
        </a:accent1>
        <a:accent2>
          <a:srgbClr val="D88EC6"/>
        </a:accent2>
        <a:accent3>
          <a:srgbClr val="FFFFFF"/>
        </a:accent3>
        <a:accent4>
          <a:srgbClr val="000000"/>
        </a:accent4>
        <a:accent5>
          <a:srgbClr val="BAB3C2"/>
        </a:accent5>
        <a:accent6>
          <a:srgbClr val="C480B3"/>
        </a:accent6>
        <a:hlink>
          <a:srgbClr val="EA8484"/>
        </a:hlink>
        <a:folHlink>
          <a:srgbClr val="8BCF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itchFamily="34" charset="-127"/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itchFamily="34" charset="-127"/>
            <a:ea typeface="Gulim" pitchFamily="34" charset="-127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Pages>0</Pages>
  <Words>170</Words>
  <Characters>0</Characters>
  <Application>Microsoft Office PowerPoint</Application>
  <DocSecurity>0</DocSecurity>
  <PresentationFormat>On-screen Show (4:3)</PresentationFormat>
  <Lines>0</Lines>
  <Paragraphs>58</Paragraphs>
  <Slides>17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1_기본 디자인</vt:lpstr>
      <vt:lpstr>默认设计模板</vt:lpstr>
      <vt:lpstr>Retinitis Pigmentosa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Retinitis pigmentosa</vt:lpstr>
      <vt:lpstr>PowerPoint Presentation</vt:lpstr>
      <vt:lpstr>PowerPoint Presentation</vt:lpstr>
      <vt:lpstr> Ocular associations  </vt:lpstr>
      <vt:lpstr>  Atypical retinitis pigmentosa </vt:lpstr>
      <vt:lpstr>PowerPoint Presentation</vt:lpstr>
      <vt:lpstr> systemic associations</vt:lpstr>
      <vt:lpstr>PowerPoint Presentation</vt:lpstr>
      <vt:lpstr> Differential Diagnosis of Nyctalopia</vt:lpstr>
      <vt:lpstr> Treatment</vt:lpstr>
      <vt:lpstr>PowerPoint Presentation</vt:lpstr>
    </vt:vector>
  </TitlesOfParts>
  <Manager/>
  <Company>artcom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鞀澕鞚措摐 1</dc:title>
  <dc:subject/>
  <dc:creator>ARTCOM PT</dc:creator>
  <cp:keywords/>
  <dc:description>氤?霐旍瀽鞚胳潃 ARTCOM PT鞐瓣惮靻岇棎 鞝€鞛戧秾鞚?鞛堨姷雼堧嫟. </dc:description>
  <cp:lastModifiedBy>Dr.Suhail</cp:lastModifiedBy>
  <cp:revision>181</cp:revision>
  <cp:lastPrinted>1899-12-30T00:00:00Z</cp:lastPrinted>
  <dcterms:created xsi:type="dcterms:W3CDTF">2004-04-28T12:37:18Z</dcterms:created>
  <dcterms:modified xsi:type="dcterms:W3CDTF">2020-06-07T14:30:08Z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1033-8.1.0.3018</vt:lpwstr>
  </property>
</Properties>
</file>