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09" r:id="rId1"/>
  </p:sldMasterIdLst>
  <p:notesMasterIdLst>
    <p:notesMasterId r:id="rId33"/>
  </p:notesMasterIdLst>
  <p:handoutMasterIdLst>
    <p:handoutMasterId r:id="rId34"/>
  </p:handoutMasterIdLst>
  <p:sldIdLst>
    <p:sldId id="350" r:id="rId2"/>
    <p:sldId id="381" r:id="rId3"/>
    <p:sldId id="382" r:id="rId4"/>
    <p:sldId id="383" r:id="rId5"/>
    <p:sldId id="384" r:id="rId6"/>
    <p:sldId id="385" r:id="rId7"/>
    <p:sldId id="386" r:id="rId8"/>
    <p:sldId id="387" r:id="rId9"/>
    <p:sldId id="388" r:id="rId10"/>
    <p:sldId id="389" r:id="rId11"/>
    <p:sldId id="390" r:id="rId12"/>
    <p:sldId id="409" r:id="rId13"/>
    <p:sldId id="392" r:id="rId14"/>
    <p:sldId id="393" r:id="rId15"/>
    <p:sldId id="394" r:id="rId16"/>
    <p:sldId id="410" r:id="rId17"/>
    <p:sldId id="395" r:id="rId18"/>
    <p:sldId id="396" r:id="rId19"/>
    <p:sldId id="397" r:id="rId20"/>
    <p:sldId id="398" r:id="rId21"/>
    <p:sldId id="399" r:id="rId22"/>
    <p:sldId id="400" r:id="rId23"/>
    <p:sldId id="401" r:id="rId24"/>
    <p:sldId id="402" r:id="rId25"/>
    <p:sldId id="403" r:id="rId26"/>
    <p:sldId id="404" r:id="rId27"/>
    <p:sldId id="405" r:id="rId28"/>
    <p:sldId id="406" r:id="rId29"/>
    <p:sldId id="407" r:id="rId30"/>
    <p:sldId id="408" r:id="rId31"/>
    <p:sldId id="369" r:id="rId3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8754" autoAdjust="0"/>
  </p:normalViewPr>
  <p:slideViewPr>
    <p:cSldViewPr>
      <p:cViewPr varScale="1">
        <p:scale>
          <a:sx n="73" d="100"/>
          <a:sy n="73" d="100"/>
        </p:scale>
        <p:origin x="-126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477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defRPr sz="1200"/>
            </a:lvl1pPr>
          </a:lstStyle>
          <a:p>
            <a:pPr>
              <a:defRPr/>
            </a:pPr>
            <a:endParaRPr lang="en-US"/>
          </a:p>
        </p:txBody>
      </p:sp>
      <p:sp>
        <p:nvSpPr>
          <p:cNvPr id="3174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lgn="r">
              <a:defRPr sz="1200"/>
            </a:lvl1pPr>
          </a:lstStyle>
          <a:p>
            <a:pPr>
              <a:defRPr/>
            </a:pPr>
            <a:endParaRPr lang="en-US"/>
          </a:p>
        </p:txBody>
      </p:sp>
      <p:sp>
        <p:nvSpPr>
          <p:cNvPr id="3174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defRPr sz="1200"/>
            </a:lvl1pPr>
          </a:lstStyle>
          <a:p>
            <a:pPr>
              <a:defRPr/>
            </a:pPr>
            <a:endParaRPr lang="en-US"/>
          </a:p>
        </p:txBody>
      </p:sp>
      <p:sp>
        <p:nvSpPr>
          <p:cNvPr id="3174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lgn="r">
              <a:defRPr sz="1200"/>
            </a:lvl1pPr>
          </a:lstStyle>
          <a:p>
            <a:pPr>
              <a:defRPr/>
            </a:pPr>
            <a:fld id="{9A0AAE27-F9F8-4EF6-8145-5C5AE8F099CC}" type="slidenum">
              <a:rPr lang="en-US"/>
              <a:pPr>
                <a:defRPr/>
              </a:pPr>
              <a:t>‹#›</a:t>
            </a:fld>
            <a:endParaRPr lang="en-US"/>
          </a:p>
        </p:txBody>
      </p:sp>
    </p:spTree>
    <p:extLst>
      <p:ext uri="{BB962C8B-B14F-4D97-AF65-F5344CB8AC3E}">
        <p14:creationId xmlns:p14="http://schemas.microsoft.com/office/powerpoint/2010/main" val="252622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defRPr sz="1200"/>
            </a:lvl1pPr>
          </a:lstStyle>
          <a:p>
            <a:pPr>
              <a:defRPr/>
            </a:pPr>
            <a:endParaRPr lang="en-US"/>
          </a:p>
        </p:txBody>
      </p:sp>
      <p:sp>
        <p:nvSpPr>
          <p:cNvPr id="3379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lvl1pPr algn="r">
              <a:defRPr sz="1200"/>
            </a:lvl1pPr>
          </a:lstStyle>
          <a:p>
            <a:pPr>
              <a:defRPr/>
            </a:pPr>
            <a:endParaRPr lang="en-US"/>
          </a:p>
        </p:txBody>
      </p:sp>
      <p:sp>
        <p:nvSpPr>
          <p:cNvPr id="4403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379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0000" tIns="46800" rIns="90000" bIns="4680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379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defRPr sz="1200"/>
            </a:lvl1pPr>
          </a:lstStyle>
          <a:p>
            <a:pPr>
              <a:defRPr/>
            </a:pPr>
            <a:endParaRPr lang="en-US"/>
          </a:p>
        </p:txBody>
      </p:sp>
      <p:sp>
        <p:nvSpPr>
          <p:cNvPr id="3379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0000" tIns="46800" rIns="90000" bIns="46800" numCol="1" anchor="b" anchorCtr="0" compatLnSpc="1">
            <a:prstTxWarp prst="textNoShape">
              <a:avLst/>
            </a:prstTxWarp>
          </a:bodyPr>
          <a:lstStyle>
            <a:lvl1pPr algn="r">
              <a:defRPr sz="1200"/>
            </a:lvl1pPr>
          </a:lstStyle>
          <a:p>
            <a:pPr>
              <a:defRPr/>
            </a:pPr>
            <a:fld id="{6B3198A8-3065-4118-AB79-E9665B64AF0B}" type="slidenum">
              <a:rPr lang="en-US"/>
              <a:pPr>
                <a:defRPr/>
              </a:pPr>
              <a:t>‹#›</a:t>
            </a:fld>
            <a:endParaRPr lang="en-US"/>
          </a:p>
        </p:txBody>
      </p:sp>
    </p:spTree>
    <p:extLst>
      <p:ext uri="{BB962C8B-B14F-4D97-AF65-F5344CB8AC3E}">
        <p14:creationId xmlns:p14="http://schemas.microsoft.com/office/powerpoint/2010/main" val="27082800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A09AF275-7512-4DF5-B8ED-063C55C4C721}" type="slidenum">
              <a:rPr lang="en-US" smtClean="0"/>
              <a:pPr/>
              <a:t>2</a:t>
            </a:fld>
            <a:endParaRPr lang="en-US"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r>
              <a:rPr lang="en-US" dirty="0" smtClean="0">
                <a:latin typeface="Times"/>
              </a:rPr>
              <a:t>The maximum rate at which data can be transmitted over a given communication channel, under given conditions, is referred to as the </a:t>
            </a:r>
            <a:r>
              <a:rPr lang="en-US" b="1" dirty="0" smtClean="0">
                <a:latin typeface="Times"/>
              </a:rPr>
              <a:t>channel capacity</a:t>
            </a:r>
            <a:r>
              <a:rPr lang="en-US" dirty="0" smtClean="0">
                <a:latin typeface="Times"/>
              </a:rPr>
              <a:t>. There are four concepts here that we are trying to relate to one another.</a:t>
            </a:r>
          </a:p>
          <a:p>
            <a:r>
              <a:rPr lang="en-US" dirty="0" smtClean="0">
                <a:latin typeface="Times"/>
                <a:cs typeface="Times New Roman" pitchFamily="18" charset="0"/>
              </a:rPr>
              <a:t>• </a:t>
            </a:r>
            <a:r>
              <a:rPr lang="en-US" b="1" dirty="0" smtClean="0">
                <a:latin typeface="Times"/>
              </a:rPr>
              <a:t>Data rate</a:t>
            </a:r>
            <a:r>
              <a:rPr lang="en-US" dirty="0" smtClean="0">
                <a:latin typeface="Times"/>
              </a:rPr>
              <a:t>, in bits per second (bps), at which data can be communicated </a:t>
            </a:r>
          </a:p>
          <a:p>
            <a:r>
              <a:rPr lang="en-US" dirty="0" smtClean="0">
                <a:latin typeface="Times"/>
                <a:cs typeface="Times New Roman" pitchFamily="18" charset="0"/>
              </a:rPr>
              <a:t>• </a:t>
            </a:r>
            <a:r>
              <a:rPr lang="en-US" b="1" dirty="0" smtClean="0">
                <a:latin typeface="Times"/>
              </a:rPr>
              <a:t>Bandwidth,</a:t>
            </a:r>
            <a:r>
              <a:rPr lang="en-US" dirty="0" smtClean="0">
                <a:latin typeface="Times"/>
              </a:rPr>
              <a:t> as constrained by the transmitter and the nature of the transmission medium, expressed in cycles per second, or Hertz</a:t>
            </a:r>
          </a:p>
          <a:p>
            <a:r>
              <a:rPr lang="en-US" dirty="0" smtClean="0">
                <a:latin typeface="Times"/>
                <a:cs typeface="Times New Roman" pitchFamily="18" charset="0"/>
              </a:rPr>
              <a:t>• </a:t>
            </a:r>
            <a:r>
              <a:rPr lang="en-US" b="1" dirty="0" smtClean="0">
                <a:latin typeface="Times"/>
              </a:rPr>
              <a:t>Noise,</a:t>
            </a:r>
            <a:r>
              <a:rPr lang="en-US" dirty="0" smtClean="0">
                <a:latin typeface="Times"/>
              </a:rPr>
              <a:t> average level of noise over the communications path</a:t>
            </a:r>
          </a:p>
          <a:p>
            <a:r>
              <a:rPr lang="en-US" dirty="0" smtClean="0">
                <a:latin typeface="Times"/>
                <a:cs typeface="Times New Roman" pitchFamily="18" charset="0"/>
              </a:rPr>
              <a:t>•</a:t>
            </a:r>
            <a:r>
              <a:rPr lang="en-US" b="1" dirty="0" smtClean="0">
                <a:latin typeface="Times"/>
              </a:rPr>
              <a:t> Error rate,</a:t>
            </a:r>
            <a:r>
              <a:rPr lang="en-US" dirty="0" smtClean="0">
                <a:latin typeface="Times"/>
              </a:rPr>
              <a:t> at which errors occur, where an error is the reception of a 1 when a 0 was transmitted or the reception of a 0 when a 1 was transmitted</a:t>
            </a:r>
          </a:p>
          <a:p>
            <a:r>
              <a:rPr lang="en-US" dirty="0" smtClean="0">
                <a:latin typeface="Times"/>
              </a:rPr>
              <a:t>All transmission channels of any practical interest are of limited bandwidth, which arise from the physical properties of the transmission medium or from deliberate limitations at the transmitter on the bandwidth to prevent interference from other sources. Want to make as efficient use as possible of a given bandwidth. For digital data, this means that we would like to get as high a data rate as possible at a particular limit of error rate for a given bandwidth. The main constraint on achieving this efficiency is noise.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D1014DEB-385F-4FD3-AB2A-0078FFF607EA}" type="slidenum">
              <a:rPr lang="en-US" smtClean="0"/>
              <a:pPr/>
              <a:t>11</a:t>
            </a:fld>
            <a:endParaRPr lang="en-US" smtClean="0"/>
          </a:p>
        </p:txBody>
      </p:sp>
      <p:sp>
        <p:nvSpPr>
          <p:cNvPr id="76803" name="Rectangle 2"/>
          <p:cNvSpPr>
            <a:spLocks noGrp="1" noRot="1" noChangeAspect="1" noChangeArrowheads="1" noTextEdit="1"/>
          </p:cNvSpPr>
          <p:nvPr>
            <p:ph type="sldImg"/>
          </p:nvPr>
        </p:nvSpPr>
        <p:spPr>
          <a:solidFill>
            <a:srgbClr val="FFFFFF"/>
          </a:solidFill>
          <a:ln/>
        </p:spPr>
      </p:sp>
      <p:sp>
        <p:nvSpPr>
          <p:cNvPr id="76804" name="Rectangle 3"/>
          <p:cNvSpPr>
            <a:spLocks noGrp="1" noChangeArrowheads="1"/>
          </p:cNvSpPr>
          <p:nvPr>
            <p:ph type="body" idx="1"/>
          </p:nvPr>
        </p:nvSpPr>
        <p:spPr>
          <a:xfrm>
            <a:off x="685800" y="4343400"/>
            <a:ext cx="5486400" cy="4114800"/>
          </a:xfrm>
          <a:solidFill>
            <a:srgbClr val="FFFFFF"/>
          </a:solidFill>
          <a:ln/>
        </p:spPr>
        <p:txBody>
          <a:bodyPr/>
          <a:lstStyle/>
          <a:p>
            <a:r>
              <a:rPr lang="en-US" smtClean="0"/>
              <a:t>Stallings DCC8e Chapter 3 summary.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4AF222-0D7B-4F83-9518-7A289CD47846}" type="slidenum">
              <a:rPr lang="en-US"/>
              <a:pPr/>
              <a:t>13</a:t>
            </a:fld>
            <a:endParaRPr lang="en-US"/>
          </a:p>
        </p:txBody>
      </p:sp>
      <p:sp>
        <p:nvSpPr>
          <p:cNvPr id="83970" name="Rectangle 1026"/>
          <p:cNvSpPr>
            <a:spLocks noGrp="1" noRot="1" noChangeAspect="1" noChangeArrowheads="1" noTextEdit="1"/>
          </p:cNvSpPr>
          <p:nvPr>
            <p:ph type="sldImg"/>
          </p:nvPr>
        </p:nvSpPr>
        <p:spPr>
          <a:ln/>
        </p:spPr>
      </p:sp>
      <p:sp>
        <p:nvSpPr>
          <p:cNvPr id="83971" name="Rectangle 1027"/>
          <p:cNvSpPr>
            <a:spLocks noGrp="1" noChangeArrowheads="1"/>
          </p:cNvSpPr>
          <p:nvPr>
            <p:ph type="body" idx="1"/>
          </p:nvPr>
        </p:nvSpPr>
        <p:spPr/>
        <p:txBody>
          <a:bodyPr/>
          <a:lstStyle/>
          <a:p>
            <a:r>
              <a:rPr lang="en-US" dirty="0"/>
              <a:t>Have already noted in </a:t>
            </a:r>
            <a:r>
              <a:rPr lang="en-US" dirty="0" err="1"/>
              <a:t>Ch</a:t>
            </a:r>
            <a:r>
              <a:rPr lang="en-US" dirty="0"/>
              <a:t> 3 that b</a:t>
            </a:r>
            <a:r>
              <a:rPr lang="en-US" dirty="0">
                <a:latin typeface="Times" charset="0"/>
              </a:rPr>
              <a:t>oth analog and digital information can be encoded as either analog or digital signals:</a:t>
            </a:r>
          </a:p>
          <a:p>
            <a:pPr>
              <a:buFont typeface="Symbol" pitchFamily="18" charset="2"/>
              <a:buChar char="¨"/>
            </a:pPr>
            <a:r>
              <a:rPr lang="en-US" b="1" dirty="0">
                <a:latin typeface="Times" charset="0"/>
              </a:rPr>
              <a:t>Digital data, digital signals:</a:t>
            </a:r>
            <a:r>
              <a:rPr lang="en-US" dirty="0">
                <a:latin typeface="Times" charset="0"/>
              </a:rPr>
              <a:t> simplest form of digital encoding of digital data </a:t>
            </a:r>
          </a:p>
          <a:p>
            <a:pPr>
              <a:buFont typeface="Symbol" pitchFamily="18" charset="2"/>
              <a:buChar char="¨"/>
            </a:pPr>
            <a:r>
              <a:rPr lang="en-US" b="1" dirty="0">
                <a:latin typeface="Times" charset="0"/>
              </a:rPr>
              <a:t>Digital data, analog signal:</a:t>
            </a:r>
            <a:r>
              <a:rPr lang="en-US" dirty="0">
                <a:latin typeface="Times" charset="0"/>
              </a:rPr>
              <a:t> A modem converts digital data to an analog signal so that it can be transmitted over an analog </a:t>
            </a:r>
          </a:p>
          <a:p>
            <a:pPr>
              <a:buFont typeface="Symbol" pitchFamily="18" charset="2"/>
              <a:buChar char="¨"/>
            </a:pPr>
            <a:r>
              <a:rPr lang="en-US" b="1" dirty="0">
                <a:latin typeface="Times" charset="0"/>
              </a:rPr>
              <a:t>Analog data, digital signals:</a:t>
            </a:r>
            <a:r>
              <a:rPr lang="en-US" dirty="0">
                <a:latin typeface="Times" charset="0"/>
              </a:rPr>
              <a:t> Analog data, such as voice and video, are often digitized to be able to use digital transmission facilities</a:t>
            </a:r>
            <a:endParaRPr lang="en-US" dirty="0">
              <a:latin typeface="Symbol" pitchFamily="18" charset="2"/>
              <a:sym typeface="Symbol" pitchFamily="18" charset="2"/>
            </a:endParaRPr>
          </a:p>
          <a:p>
            <a:pPr>
              <a:buFont typeface="Symbol" pitchFamily="18" charset="2"/>
              <a:buChar char="¨"/>
            </a:pPr>
            <a:r>
              <a:rPr lang="en-US" b="1" dirty="0">
                <a:latin typeface="Times" charset="0"/>
              </a:rPr>
              <a:t>Analog data, analog signals:</a:t>
            </a:r>
            <a:r>
              <a:rPr lang="en-US" dirty="0">
                <a:latin typeface="Times" charset="0"/>
              </a:rPr>
              <a:t> Analog data are modulated by a carrier frequency to produce an analog signal in a different frequency band, which can be utilized on an analog transmission system</a:t>
            </a:r>
          </a:p>
          <a:p>
            <a:pPr>
              <a:buFont typeface="Symbol" pitchFamily="18" charset="2"/>
              <a:buNone/>
            </a:pPr>
            <a:r>
              <a:rPr lang="en-US" dirty="0"/>
              <a:t>Stallings DCC8e </a:t>
            </a:r>
            <a:r>
              <a:rPr lang="en-US" dirty="0">
                <a:latin typeface="Times" charset="0"/>
              </a:rPr>
              <a:t>Fig 5.1 emphasizes the process involved in this. For </a:t>
            </a:r>
            <a:r>
              <a:rPr lang="en-US" b="1" dirty="0">
                <a:latin typeface="Times" charset="0"/>
              </a:rPr>
              <a:t>digital signaling</a:t>
            </a:r>
            <a:r>
              <a:rPr lang="en-US" dirty="0">
                <a:latin typeface="Times" charset="0"/>
              </a:rPr>
              <a:t>, a data source </a:t>
            </a:r>
            <a:r>
              <a:rPr lang="en-US" i="1" dirty="0">
                <a:latin typeface="Times" charset="0"/>
              </a:rPr>
              <a:t>g</a:t>
            </a:r>
            <a:r>
              <a:rPr lang="en-US" dirty="0">
                <a:latin typeface="Times" charset="0"/>
              </a:rPr>
              <a:t>(</a:t>
            </a:r>
            <a:r>
              <a:rPr lang="en-US" i="1" dirty="0">
                <a:latin typeface="Times" charset="0"/>
              </a:rPr>
              <a:t>t</a:t>
            </a:r>
            <a:r>
              <a:rPr lang="en-US" dirty="0">
                <a:latin typeface="Times" charset="0"/>
              </a:rPr>
              <a:t>), which may be either digital or analog, is encoded into a digital signal </a:t>
            </a:r>
            <a:r>
              <a:rPr lang="en-US" i="1" dirty="0">
                <a:latin typeface="Times" charset="0"/>
              </a:rPr>
              <a:t>x</a:t>
            </a:r>
            <a:r>
              <a:rPr lang="en-US" dirty="0">
                <a:latin typeface="Times" charset="0"/>
              </a:rPr>
              <a:t>(</a:t>
            </a:r>
            <a:r>
              <a:rPr lang="en-US" i="1" dirty="0">
                <a:latin typeface="Times" charset="0"/>
              </a:rPr>
              <a:t>t</a:t>
            </a:r>
            <a:r>
              <a:rPr lang="en-US" dirty="0">
                <a:latin typeface="Times" charset="0"/>
              </a:rPr>
              <a:t>). The basis for </a:t>
            </a:r>
            <a:r>
              <a:rPr lang="en-US" b="1" dirty="0">
                <a:latin typeface="Times" charset="0"/>
              </a:rPr>
              <a:t>analog signaling</a:t>
            </a:r>
            <a:r>
              <a:rPr lang="en-US" dirty="0">
                <a:latin typeface="Times" charset="0"/>
              </a:rPr>
              <a:t> is a continuous constant-frequency </a:t>
            </a:r>
            <a:r>
              <a:rPr lang="en-US" i="1" dirty="0">
                <a:latin typeface="Times" charset="0"/>
              </a:rPr>
              <a:t>f</a:t>
            </a:r>
            <a:r>
              <a:rPr lang="en-US" i="1" baseline="-25000" dirty="0">
                <a:latin typeface="Times" charset="0"/>
              </a:rPr>
              <a:t>c</a:t>
            </a:r>
            <a:r>
              <a:rPr lang="en-US" dirty="0">
                <a:latin typeface="Times" charset="0"/>
              </a:rPr>
              <a:t> signal known as the </a:t>
            </a:r>
            <a:r>
              <a:rPr lang="en-US" b="1" dirty="0">
                <a:latin typeface="Times" charset="0"/>
              </a:rPr>
              <a:t>carrier signal</a:t>
            </a:r>
            <a:r>
              <a:rPr lang="en-US" dirty="0">
                <a:latin typeface="Times" charset="0"/>
              </a:rPr>
              <a:t>. Data may be transmitted using a carrier signal by modulation, which is the process of encoding source data onto the carrier signal. All modulation techniques involve operation on one or more of the three fundamental frequency domain parameters: amplitude, frequency, and phase. The input signal </a:t>
            </a:r>
            <a:r>
              <a:rPr lang="en-US" i="1" dirty="0">
                <a:latin typeface="Times" charset="0"/>
              </a:rPr>
              <a:t>m</a:t>
            </a:r>
            <a:r>
              <a:rPr lang="en-US" dirty="0">
                <a:latin typeface="Times" charset="0"/>
              </a:rPr>
              <a:t>(</a:t>
            </a:r>
            <a:r>
              <a:rPr lang="en-US" i="1" dirty="0">
                <a:latin typeface="Times" charset="0"/>
              </a:rPr>
              <a:t>t</a:t>
            </a:r>
            <a:r>
              <a:rPr lang="en-US" dirty="0">
                <a:latin typeface="Times" charset="0"/>
              </a:rPr>
              <a:t>) may be analog or digital and is called the modulating signal, and the result of modulating the carrier signal is called the modulated signal </a:t>
            </a:r>
            <a:r>
              <a:rPr lang="en-US" i="1" dirty="0">
                <a:latin typeface="Times" charset="0"/>
              </a:rPr>
              <a:t>s</a:t>
            </a:r>
            <a:r>
              <a:rPr lang="en-US" dirty="0">
                <a:latin typeface="Times" charset="0"/>
              </a:rPr>
              <a:t>(</a:t>
            </a:r>
            <a:r>
              <a:rPr lang="en-US" i="1" dirty="0">
                <a:latin typeface="Times" charset="0"/>
              </a:rPr>
              <a:t>t</a:t>
            </a:r>
            <a:r>
              <a:rPr lang="en-US" dirty="0">
                <a:latin typeface="Times" charset="0"/>
              </a:rPr>
              <a: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7C3F276-27E3-45BF-A3C5-A3EBDBE84F21}" type="slidenum">
              <a:rPr lang="en-US"/>
              <a:pPr/>
              <a:t>14</a:t>
            </a:fld>
            <a:endParaRPr lang="en-US"/>
          </a:p>
        </p:txBody>
      </p:sp>
      <p:sp>
        <p:nvSpPr>
          <p:cNvPr id="84994" name="Rectangle 1026"/>
          <p:cNvSpPr>
            <a:spLocks noGrp="1" noRot="1" noChangeAspect="1" noChangeArrowheads="1" noTextEdit="1"/>
          </p:cNvSpPr>
          <p:nvPr>
            <p:ph type="sldImg"/>
          </p:nvPr>
        </p:nvSpPr>
        <p:spPr>
          <a:ln/>
        </p:spPr>
      </p:sp>
      <p:sp>
        <p:nvSpPr>
          <p:cNvPr id="84995" name="Rectangle 1027"/>
          <p:cNvSpPr>
            <a:spLocks noGrp="1" noChangeArrowheads="1"/>
          </p:cNvSpPr>
          <p:nvPr>
            <p:ph type="body" idx="1"/>
          </p:nvPr>
        </p:nvSpPr>
        <p:spPr/>
        <p:txBody>
          <a:bodyPr/>
          <a:lstStyle/>
          <a:p>
            <a:r>
              <a:rPr lang="en-US" b="1">
                <a:latin typeface="Times" charset="0"/>
              </a:rPr>
              <a:t>Encoding - Digital data to digital signals:</a:t>
            </a:r>
            <a:r>
              <a:rPr lang="en-US">
                <a:latin typeface="Times" charset="0"/>
              </a:rPr>
              <a:t> A digital signal is a sequence of discrete, discontinuous voltage pulses, as </a:t>
            </a:r>
            <a:r>
              <a:rPr lang="en-US">
                <a:solidFill>
                  <a:srgbClr val="000000"/>
                </a:solidFill>
                <a:latin typeface="Times" charset="0"/>
              </a:rPr>
              <a:t>illustrated in Stallings DCC8e Figure 3.13</a:t>
            </a:r>
            <a:r>
              <a:rPr lang="en-US">
                <a:latin typeface="Times" charset="0"/>
              </a:rPr>
              <a:t>. Each pulse is a signal element. Binary data are transmitted by encoding each data bit into signal elements. In the simplest case, there is a one-to-one correspondence between bits and signal elements. More complex encoding schemes are used to improve performance, by altering the spectrum of the signal and providing synchronization capability. In general, the equipment for encoding digital data into a digital signal is less complex and less expensive than digital-to-analog modulation equipment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D4F1FB-A2CE-4319-9902-BB2406FAB6DD}" type="slidenum">
              <a:rPr lang="en-US"/>
              <a:pPr/>
              <a:t>15</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kumimoji="1"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D4F1FB-A2CE-4319-9902-BB2406FAB6DD}" type="slidenum">
              <a:rPr lang="en-US"/>
              <a:pPr/>
              <a:t>16</a:t>
            </a:fld>
            <a:endParaRPr 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r>
              <a:rPr kumimoji="1" lang="en-US" sz="1200" b="0" i="0" kern="1200" dirty="0" smtClean="0">
                <a:solidFill>
                  <a:schemeClr val="tx1"/>
                </a:solidFill>
                <a:effectLst/>
                <a:latin typeface="Times New Roman" pitchFamily="18" charset="0"/>
                <a:ea typeface="+mn-ea"/>
                <a:cs typeface="+mn-cs"/>
              </a:rPr>
              <a:t>The </a:t>
            </a:r>
            <a:r>
              <a:rPr kumimoji="1" lang="en-US" sz="1200" b="1" i="0" kern="1200" dirty="0" smtClean="0">
                <a:solidFill>
                  <a:schemeClr val="tx1"/>
                </a:solidFill>
                <a:effectLst/>
                <a:latin typeface="Times New Roman" pitchFamily="18" charset="0"/>
                <a:ea typeface="+mn-ea"/>
                <a:cs typeface="+mn-cs"/>
              </a:rPr>
              <a:t>bit rate</a:t>
            </a:r>
            <a:r>
              <a:rPr kumimoji="1" lang="en-US" sz="1200" b="0" i="0" kern="1200" dirty="0" smtClean="0">
                <a:solidFill>
                  <a:schemeClr val="tx1"/>
                </a:solidFill>
                <a:effectLst/>
                <a:latin typeface="Times New Roman" pitchFamily="18" charset="0"/>
                <a:ea typeface="+mn-ea"/>
                <a:cs typeface="+mn-cs"/>
              </a:rPr>
              <a:t> is the number of </a:t>
            </a:r>
            <a:r>
              <a:rPr kumimoji="1" lang="en-US" sz="1200" b="1" i="0" kern="1200" dirty="0" smtClean="0">
                <a:solidFill>
                  <a:schemeClr val="tx1"/>
                </a:solidFill>
                <a:effectLst/>
                <a:latin typeface="Times New Roman" pitchFamily="18" charset="0"/>
                <a:ea typeface="+mn-ea"/>
                <a:cs typeface="+mn-cs"/>
              </a:rPr>
              <a:t>bits</a:t>
            </a:r>
            <a:r>
              <a:rPr kumimoji="1" lang="en-US" sz="1200" b="0" i="0" kern="1200" dirty="0" smtClean="0">
                <a:solidFill>
                  <a:schemeClr val="tx1"/>
                </a:solidFill>
                <a:effectLst/>
                <a:latin typeface="Times New Roman" pitchFamily="18" charset="0"/>
                <a:ea typeface="+mn-ea"/>
                <a:cs typeface="+mn-cs"/>
              </a:rPr>
              <a:t> transmitted per second, whereas, the </a:t>
            </a:r>
            <a:r>
              <a:rPr kumimoji="1" lang="en-US" sz="1200" b="1" i="0" kern="1200" dirty="0" smtClean="0">
                <a:solidFill>
                  <a:schemeClr val="tx1"/>
                </a:solidFill>
                <a:effectLst/>
                <a:latin typeface="Times New Roman" pitchFamily="18" charset="0"/>
                <a:ea typeface="+mn-ea"/>
                <a:cs typeface="+mn-cs"/>
              </a:rPr>
              <a:t>baud rate</a:t>
            </a:r>
            <a:r>
              <a:rPr kumimoji="1" lang="en-US" sz="1200" b="0" i="0" kern="1200" dirty="0" smtClean="0">
                <a:solidFill>
                  <a:schemeClr val="tx1"/>
                </a:solidFill>
                <a:effectLst/>
                <a:latin typeface="Times New Roman" pitchFamily="18" charset="0"/>
                <a:ea typeface="+mn-ea"/>
                <a:cs typeface="+mn-cs"/>
              </a:rPr>
              <a:t> is the number of signal units transmitted per second and one signal unit is able to represent one or more </a:t>
            </a:r>
            <a:r>
              <a:rPr kumimoji="1" lang="en-US" sz="1200" b="1" i="0" kern="1200" dirty="0" smtClean="0">
                <a:solidFill>
                  <a:schemeClr val="tx1"/>
                </a:solidFill>
                <a:effectLst/>
                <a:latin typeface="Times New Roman" pitchFamily="18" charset="0"/>
                <a:ea typeface="+mn-ea"/>
                <a:cs typeface="+mn-cs"/>
              </a:rPr>
              <a:t>bits</a:t>
            </a:r>
            <a:r>
              <a:rPr kumimoji="1" lang="en-US" sz="1200" b="0" i="0" kern="1200" dirty="0" smtClean="0">
                <a:solidFill>
                  <a:schemeClr val="tx1"/>
                </a:solidFill>
                <a:effectLst/>
                <a:latin typeface="Times New Roman" pitchFamily="18" charset="0"/>
                <a:ea typeface="+mn-ea"/>
                <a:cs typeface="+mn-cs"/>
              </a:rPr>
              <a:t>. </a:t>
            </a:r>
            <a:r>
              <a:rPr kumimoji="1" lang="en-US" sz="1200" b="0" i="0" kern="1200" dirty="0" err="1" smtClean="0">
                <a:solidFill>
                  <a:schemeClr val="tx1"/>
                </a:solidFill>
                <a:effectLst/>
                <a:latin typeface="Times New Roman" pitchFamily="18" charset="0"/>
                <a:ea typeface="+mn-ea"/>
                <a:cs typeface="+mn-cs"/>
              </a:rPr>
              <a:t>Therefore,</a:t>
            </a:r>
            <a:r>
              <a:rPr kumimoji="1" lang="en-US" sz="1200" b="1" i="0" kern="1200" dirty="0" err="1" smtClean="0">
                <a:solidFill>
                  <a:schemeClr val="tx1"/>
                </a:solidFill>
                <a:effectLst/>
                <a:latin typeface="Times New Roman" pitchFamily="18" charset="0"/>
                <a:ea typeface="+mn-ea"/>
                <a:cs typeface="+mn-cs"/>
              </a:rPr>
              <a:t>baud</a:t>
            </a:r>
            <a:r>
              <a:rPr kumimoji="1" lang="en-US" sz="1200" b="1" i="0" kern="1200" dirty="0" smtClean="0">
                <a:solidFill>
                  <a:schemeClr val="tx1"/>
                </a:solidFill>
                <a:effectLst/>
                <a:latin typeface="Times New Roman" pitchFamily="18" charset="0"/>
                <a:ea typeface="+mn-ea"/>
                <a:cs typeface="+mn-cs"/>
              </a:rPr>
              <a:t> rate</a:t>
            </a:r>
            <a:r>
              <a:rPr kumimoji="1" lang="en-US" sz="1200" b="0" i="0" kern="1200" dirty="0" smtClean="0">
                <a:solidFill>
                  <a:schemeClr val="tx1"/>
                </a:solidFill>
                <a:effectLst/>
                <a:latin typeface="Times New Roman" pitchFamily="18" charset="0"/>
                <a:ea typeface="+mn-ea"/>
                <a:cs typeface="+mn-cs"/>
              </a:rPr>
              <a:t> is always less than or equal to the </a:t>
            </a:r>
            <a:r>
              <a:rPr kumimoji="1" lang="en-US" sz="1200" b="1" i="0" kern="1200" dirty="0" smtClean="0">
                <a:solidFill>
                  <a:schemeClr val="tx1"/>
                </a:solidFill>
                <a:effectLst/>
                <a:latin typeface="Times New Roman" pitchFamily="18" charset="0"/>
                <a:ea typeface="+mn-ea"/>
                <a:cs typeface="+mn-cs"/>
              </a:rPr>
              <a:t>bit </a:t>
            </a:r>
            <a:r>
              <a:rPr kumimoji="1" lang="en-US" sz="1200" b="1" i="0" kern="1200" dirty="0" err="1" smtClean="0">
                <a:solidFill>
                  <a:schemeClr val="tx1"/>
                </a:solidFill>
                <a:effectLst/>
                <a:latin typeface="Times New Roman" pitchFamily="18" charset="0"/>
                <a:ea typeface="+mn-ea"/>
                <a:cs typeface="+mn-cs"/>
              </a:rPr>
              <a:t>rate</a:t>
            </a:r>
            <a:r>
              <a:rPr kumimoji="1" lang="en-US" sz="1200" b="0" i="0" kern="1200" dirty="0" err="1" smtClean="0">
                <a:solidFill>
                  <a:schemeClr val="tx1"/>
                </a:solidFill>
                <a:effectLst/>
                <a:latin typeface="Times New Roman" pitchFamily="18" charset="0"/>
                <a:ea typeface="+mn-ea"/>
                <a:cs typeface="+mn-cs"/>
              </a:rPr>
              <a:t>but</a:t>
            </a:r>
            <a:r>
              <a:rPr kumimoji="1" lang="en-US" sz="1200" b="0" i="0" kern="1200" dirty="0" smtClean="0">
                <a:solidFill>
                  <a:schemeClr val="tx1"/>
                </a:solidFill>
                <a:effectLst/>
                <a:latin typeface="Times New Roman" pitchFamily="18" charset="0"/>
                <a:ea typeface="+mn-ea"/>
                <a:cs typeface="+mn-cs"/>
              </a:rPr>
              <a:t> never greater.</a:t>
            </a:r>
            <a:endParaRPr kumimoji="1"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107BB5-E8AB-417C-968D-B524D9949590}" type="slidenum">
              <a:rPr lang="en-US"/>
              <a:pPr/>
              <a:t>17</a:t>
            </a:fld>
            <a:endParaRPr lang="en-US"/>
          </a:p>
        </p:txBody>
      </p:sp>
      <p:sp>
        <p:nvSpPr>
          <p:cNvPr id="87042" name="Rectangle 1026"/>
          <p:cNvSpPr>
            <a:spLocks noGrp="1" noRot="1" noChangeAspect="1" noChangeArrowheads="1" noTextEdit="1"/>
          </p:cNvSpPr>
          <p:nvPr>
            <p:ph type="sldImg"/>
          </p:nvPr>
        </p:nvSpPr>
        <p:spPr>
          <a:ln/>
        </p:spPr>
      </p:sp>
      <p:sp>
        <p:nvSpPr>
          <p:cNvPr id="87043" name="Rectangle 1027"/>
          <p:cNvSpPr>
            <a:spLocks noGrp="1" noChangeArrowheads="1"/>
          </p:cNvSpPr>
          <p:nvPr>
            <p:ph type="body" idx="1"/>
          </p:nvPr>
        </p:nvSpPr>
        <p:spPr/>
        <p:txBody>
          <a:bodyPr/>
          <a:lstStyle/>
          <a:p>
            <a:r>
              <a:rPr lang="en-US" dirty="0">
                <a:latin typeface="Times" charset="0"/>
              </a:rPr>
              <a:t>The tasks involved in interpreting digital signals at the receiver can be summarized as follows. First, the receiver must know the timing of each bit, knowing with some accuracy when a bit begins and ends. Second, the receiver must determine whether the signal level for each bit position is high (0) or low (1). These tasks can be performed by sampling each bit position in the middle of the interval and comparing the value to a threshold. Because of noise and other impairments, there will be errors. As was shown in Chapter 3, three factors are important: the signal-to-noise ratio, the data rate, and the bandwidth. With other factors held constant, the following statements are true:</a:t>
            </a:r>
          </a:p>
          <a:p>
            <a:pPr lvl="1"/>
            <a:r>
              <a:rPr lang="en-US" dirty="0">
                <a:latin typeface="Times" charset="0"/>
                <a:cs typeface="Times New Roman" charset="0"/>
              </a:rPr>
              <a:t>•	</a:t>
            </a:r>
            <a:r>
              <a:rPr lang="en-US" dirty="0">
                <a:latin typeface="Times" charset="0"/>
              </a:rPr>
              <a:t>An increase in data rate increases bit error rate (BER).</a:t>
            </a:r>
          </a:p>
          <a:p>
            <a:pPr lvl="1"/>
            <a:r>
              <a:rPr lang="en-US" dirty="0">
                <a:latin typeface="Times" charset="0"/>
                <a:cs typeface="Times New Roman" charset="0"/>
              </a:rPr>
              <a:t>•	</a:t>
            </a:r>
            <a:r>
              <a:rPr lang="en-US" dirty="0">
                <a:latin typeface="Times" charset="0"/>
              </a:rPr>
              <a:t>An increase in SNR decreases bit error rate.</a:t>
            </a:r>
          </a:p>
          <a:p>
            <a:pPr lvl="1"/>
            <a:r>
              <a:rPr lang="en-US" dirty="0">
                <a:latin typeface="Times" charset="0"/>
                <a:cs typeface="Times New Roman" charset="0"/>
              </a:rPr>
              <a:t>•	</a:t>
            </a:r>
            <a:r>
              <a:rPr lang="en-US" dirty="0">
                <a:latin typeface="Times" charset="0"/>
              </a:rPr>
              <a:t>An increase in bandwidth allows an increase in data rate.</a:t>
            </a:r>
          </a:p>
          <a:p>
            <a:r>
              <a:rPr lang="en-US" dirty="0">
                <a:latin typeface="Times" charset="0"/>
              </a:rPr>
              <a:t>There is another factor that can be used to improve performance, and that is the encoding scheme. The encoding scheme is simply the mapping from data bits to signal elements. A variety of approaches have been tried. In what follows, we describe some of the more common ones.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540A75-7BF7-4B37-9CA3-58C8E312D52E}" type="slidenum">
              <a:rPr lang="en-US"/>
              <a:pPr/>
              <a:t>18</a:t>
            </a:fld>
            <a:endParaRPr lang="en-US"/>
          </a:p>
        </p:txBody>
      </p:sp>
      <p:sp>
        <p:nvSpPr>
          <p:cNvPr id="88066" name="Rectangle 1026"/>
          <p:cNvSpPr>
            <a:spLocks noGrp="1" noRot="1" noChangeAspect="1" noChangeArrowheads="1" noTextEdit="1"/>
          </p:cNvSpPr>
          <p:nvPr>
            <p:ph type="sldImg"/>
          </p:nvPr>
        </p:nvSpPr>
        <p:spPr>
          <a:ln/>
        </p:spPr>
      </p:sp>
      <p:sp>
        <p:nvSpPr>
          <p:cNvPr id="88067" name="Rectangle 1027"/>
          <p:cNvSpPr>
            <a:spLocks noGrp="1" noChangeArrowheads="1"/>
          </p:cNvSpPr>
          <p:nvPr>
            <p:ph type="body" idx="1"/>
          </p:nvPr>
        </p:nvSpPr>
        <p:spPr/>
        <p:txBody>
          <a:bodyPr/>
          <a:lstStyle/>
          <a:p>
            <a:r>
              <a:rPr lang="en-US">
                <a:latin typeface="Times" charset="0"/>
              </a:rPr>
              <a:t>Before describing the various encoding techniques, consider the following ways of evaluating or comparing them:</a:t>
            </a:r>
            <a:endParaRPr kumimoji="1" lang="en-US" altLang="en-US"/>
          </a:p>
          <a:p>
            <a:pPr>
              <a:buFontTx/>
              <a:buChar char="•"/>
            </a:pPr>
            <a:r>
              <a:rPr kumimoji="1" lang="en-US" altLang="en-US"/>
              <a:t>Signal Spectrum - Lack of high frequencies reduces required bandwidth, lack of dc component allows ac coupling via transformer, providing isolation, should concentrate power in the middle of the bandwidth</a:t>
            </a:r>
          </a:p>
          <a:p>
            <a:pPr>
              <a:buFontTx/>
              <a:buChar char="•"/>
            </a:pPr>
            <a:r>
              <a:rPr kumimoji="1" lang="en-US" altLang="en-US"/>
              <a:t>Clocking - need for synchronizing transmitter and receiver either with an external clock or with a sync mechanism based on signal</a:t>
            </a:r>
          </a:p>
          <a:p>
            <a:pPr>
              <a:buFontTx/>
              <a:buChar char="•"/>
            </a:pPr>
            <a:r>
              <a:rPr kumimoji="1" lang="en-US" altLang="en-US"/>
              <a:t>Error detection - useful if can be built in to signal encoding</a:t>
            </a:r>
          </a:p>
          <a:p>
            <a:pPr>
              <a:buFontTx/>
              <a:buChar char="•"/>
            </a:pPr>
            <a:r>
              <a:rPr kumimoji="1" lang="en-US" altLang="en-US"/>
              <a:t>Signal interference and noise immunity - some codes are better than others</a:t>
            </a:r>
          </a:p>
          <a:p>
            <a:pPr>
              <a:buFontTx/>
              <a:buChar char="•"/>
            </a:pPr>
            <a:r>
              <a:rPr kumimoji="1" lang="en-US" altLang="en-US"/>
              <a:t>Cost and complexity - Higher signal rate (&amp; thus data rate) lead to higher costs, some codes require signal rate greater than data rate</a:t>
            </a:r>
          </a:p>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93904D-7A7C-494A-A553-995AB500E9A0}" type="slidenum">
              <a:rPr lang="en-US"/>
              <a:pPr/>
              <a:t>19</a:t>
            </a:fld>
            <a:endParaRPr lang="en-US"/>
          </a:p>
        </p:txBody>
      </p:sp>
      <p:sp>
        <p:nvSpPr>
          <p:cNvPr id="89090" name="Rectangle 1026"/>
          <p:cNvSpPr>
            <a:spLocks noGrp="1" noRot="1" noChangeAspect="1" noChangeArrowheads="1" noTextEdit="1"/>
          </p:cNvSpPr>
          <p:nvPr>
            <p:ph type="sldImg"/>
          </p:nvPr>
        </p:nvSpPr>
        <p:spPr>
          <a:ln/>
        </p:spPr>
      </p:sp>
      <p:sp>
        <p:nvSpPr>
          <p:cNvPr id="89091" name="Rectangle 1027"/>
          <p:cNvSpPr>
            <a:spLocks noGrp="1" noChangeArrowheads="1"/>
          </p:cNvSpPr>
          <p:nvPr>
            <p:ph type="body" idx="1"/>
          </p:nvPr>
        </p:nvSpPr>
        <p:spPr/>
        <p:txBody>
          <a:bodyPr/>
          <a:lstStyle/>
          <a:p>
            <a:r>
              <a:rPr lang="en-US">
                <a:latin typeface="Times" charset="0"/>
              </a:rPr>
              <a:t>We now turn to a discussion of various techniques, which are defined in </a:t>
            </a:r>
            <a:r>
              <a:rPr lang="en-US"/>
              <a:t>Stallings DCC8e</a:t>
            </a:r>
            <a:r>
              <a:rPr lang="en-US">
                <a:latin typeface="Times" charset="0"/>
              </a:rPr>
              <a:t> Table 5.2 and depicted in Figure 5.2 as shown above. </a:t>
            </a:r>
            <a:r>
              <a:rPr lang="en-US" b="1">
                <a:latin typeface="Times" charset="0"/>
              </a:rPr>
              <a:t>They include:</a:t>
            </a:r>
            <a:endParaRPr kumimoji="1" lang="en-US" altLang="en-US"/>
          </a:p>
          <a:p>
            <a:pPr>
              <a:buFontTx/>
              <a:buChar char="•"/>
            </a:pPr>
            <a:r>
              <a:rPr kumimoji="1" lang="en-US" altLang="en-US"/>
              <a:t>Nonreturn to Zero-Level (NRZ-L)</a:t>
            </a:r>
          </a:p>
          <a:p>
            <a:pPr>
              <a:buFontTx/>
              <a:buChar char="•"/>
            </a:pPr>
            <a:r>
              <a:rPr kumimoji="1" lang="en-US" altLang="en-US"/>
              <a:t>Nonreturn to Zero Inverted (NRZI)</a:t>
            </a:r>
          </a:p>
          <a:p>
            <a:pPr>
              <a:buFontTx/>
              <a:buChar char="•"/>
            </a:pPr>
            <a:r>
              <a:rPr kumimoji="1" lang="en-US" altLang="en-US"/>
              <a:t>Bipolar -AMI</a:t>
            </a:r>
          </a:p>
          <a:p>
            <a:pPr>
              <a:buFontTx/>
              <a:buChar char="•"/>
            </a:pPr>
            <a:r>
              <a:rPr kumimoji="1" lang="en-US" altLang="en-US"/>
              <a:t>Pseudoternary</a:t>
            </a:r>
          </a:p>
          <a:p>
            <a:pPr>
              <a:buFontTx/>
              <a:buChar char="•"/>
            </a:pPr>
            <a:r>
              <a:rPr kumimoji="1" lang="en-US" altLang="en-US"/>
              <a:t>Manchester</a:t>
            </a:r>
          </a:p>
          <a:p>
            <a:pPr>
              <a:buFontTx/>
              <a:buChar char="•"/>
            </a:pPr>
            <a:r>
              <a:rPr kumimoji="1" lang="en-US" altLang="en-US"/>
              <a:t>Differential Manchester</a:t>
            </a:r>
          </a:p>
          <a:p>
            <a:pPr>
              <a:buFontTx/>
              <a:buChar char="•"/>
            </a:pPr>
            <a:r>
              <a:rPr kumimoji="1" lang="en-US" altLang="en-US"/>
              <a:t>B8ZS</a:t>
            </a:r>
          </a:p>
          <a:p>
            <a:pPr>
              <a:buFontTx/>
              <a:buChar char="•"/>
            </a:pPr>
            <a:r>
              <a:rPr kumimoji="1" lang="en-US" altLang="en-US"/>
              <a:t>HDB3</a:t>
            </a:r>
          </a:p>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E450E2-BDC9-46B9-B4E4-046EBBC9DCE7}" type="slidenum">
              <a:rPr lang="en-US"/>
              <a:pPr/>
              <a:t>20</a:t>
            </a:fld>
            <a:endParaRPr lang="en-US"/>
          </a:p>
        </p:txBody>
      </p:sp>
      <p:sp>
        <p:nvSpPr>
          <p:cNvPr id="90114" name="Rectangle 1026"/>
          <p:cNvSpPr>
            <a:spLocks noGrp="1" noRot="1" noChangeAspect="1" noChangeArrowheads="1" noTextEdit="1"/>
          </p:cNvSpPr>
          <p:nvPr>
            <p:ph type="sldImg"/>
          </p:nvPr>
        </p:nvSpPr>
        <p:spPr>
          <a:ln/>
        </p:spPr>
      </p:sp>
      <p:sp>
        <p:nvSpPr>
          <p:cNvPr id="90115" name="Rectangle 1027"/>
          <p:cNvSpPr>
            <a:spLocks noGrp="1" noChangeArrowheads="1"/>
          </p:cNvSpPr>
          <p:nvPr>
            <p:ph type="body" idx="1"/>
          </p:nvPr>
        </p:nvSpPr>
        <p:spPr/>
        <p:txBody>
          <a:bodyPr/>
          <a:lstStyle/>
          <a:p>
            <a:r>
              <a:rPr lang="en-US">
                <a:latin typeface="Times" charset="0"/>
              </a:rPr>
              <a:t>The most common, and easiest, way to transmit digital signals is to use two different voltage levels for the two binary digits. Codes that follow this strategy share the property that the voltage level is constant during a bit interval; there is no transition (no return to a zero voltage level). Can have absence of voltage used to represent binary 0, with a constant positive voltage used to represent binary 1. More commonly a negative voltage represents one binary value and a positive voltage represents the other. This is known as </a:t>
            </a:r>
            <a:r>
              <a:rPr lang="en-US" b="1">
                <a:latin typeface="Times" charset="0"/>
              </a:rPr>
              <a:t>Nonreturn to Zero-Level (</a:t>
            </a:r>
            <a:r>
              <a:rPr lang="en-US">
                <a:latin typeface="Times" charset="0"/>
              </a:rPr>
              <a:t>NRZ-L). NRZ-L is typically the code used to generate or interpret digital data by terminals and other devices.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E03D45-9B7A-4593-969D-B81BF22B24E1}" type="slidenum">
              <a:rPr lang="en-US"/>
              <a:pPr/>
              <a:t>21</a:t>
            </a:fld>
            <a:endParaRPr lang="en-US"/>
          </a:p>
        </p:txBody>
      </p:sp>
      <p:sp>
        <p:nvSpPr>
          <p:cNvPr id="91138" name="Rectangle 1026"/>
          <p:cNvSpPr>
            <a:spLocks noGrp="1" noRot="1" noChangeAspect="1" noChangeArrowheads="1" noTextEdit="1"/>
          </p:cNvSpPr>
          <p:nvPr>
            <p:ph type="sldImg"/>
          </p:nvPr>
        </p:nvSpPr>
        <p:spPr>
          <a:ln/>
        </p:spPr>
      </p:sp>
      <p:sp>
        <p:nvSpPr>
          <p:cNvPr id="91139" name="Rectangle 1027"/>
          <p:cNvSpPr>
            <a:spLocks noGrp="1" noChangeArrowheads="1"/>
          </p:cNvSpPr>
          <p:nvPr>
            <p:ph type="body" idx="1"/>
          </p:nvPr>
        </p:nvSpPr>
        <p:spPr/>
        <p:txBody>
          <a:bodyPr/>
          <a:lstStyle/>
          <a:p>
            <a:r>
              <a:rPr lang="en-US" dirty="0">
                <a:latin typeface="Times" charset="0"/>
              </a:rPr>
              <a:t>A variation of NRZ is known as </a:t>
            </a:r>
            <a:r>
              <a:rPr lang="en-US" b="1" dirty="0">
                <a:latin typeface="Times" charset="0"/>
              </a:rPr>
              <a:t>NRZI</a:t>
            </a:r>
            <a:r>
              <a:rPr lang="en-US" dirty="0">
                <a:latin typeface="Times" charset="0"/>
              </a:rPr>
              <a:t> (</a:t>
            </a:r>
            <a:r>
              <a:rPr lang="en-US" dirty="0" err="1">
                <a:latin typeface="Times" charset="0"/>
              </a:rPr>
              <a:t>Nonreturn</a:t>
            </a:r>
            <a:r>
              <a:rPr lang="en-US" dirty="0">
                <a:latin typeface="Times" charset="0"/>
              </a:rPr>
              <a:t> to Zero, invert on ones). As with NRZ-L, NRZI maintains a constant voltage pulse for the duration of a bit time. The data bits are encoded as the presence or absence of a signal transition at the beginning of the bit time. A transition (low to high or high to low) at the beginning of a bit time denotes a binary 1 for that bit time; no transition indicates a binary 0.</a:t>
            </a:r>
          </a:p>
          <a:p>
            <a:r>
              <a:rPr lang="en-US" dirty="0">
                <a:latin typeface="Times" charset="0"/>
              </a:rPr>
              <a:t>	NRZI is an example of </a:t>
            </a:r>
            <a:r>
              <a:rPr lang="en-US" b="1" dirty="0">
                <a:latin typeface="Times" charset="0"/>
              </a:rPr>
              <a:t>differential encoding</a:t>
            </a:r>
            <a:r>
              <a:rPr lang="en-US" dirty="0">
                <a:latin typeface="Times" charset="0"/>
              </a:rPr>
              <a:t>. In differential encoding, the information to be transmitted is represented in terms of the changes between successive signal elements rather than the signal elements themselves. The encoding of the current bit is determined as follows: if the current bit is a binary 0, then the current bit is encoded with the same signal as the preceding bit; if the current bit is a binary 1, then the current bit is encoded with a different signal than the preceding bit. One benefit of differential encoding is that it may be more reliable to detect a transition in the presence of noise than to compare a value to a threshold. Another benefit is that with a complex transmission layout, it is easy to lose the sense of the polarity of the signal.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732A7F3F-AD4D-4CD7-A560-E693C8C7488E}" type="slidenum">
              <a:rPr lang="en-US" smtClean="0"/>
              <a:pPr/>
              <a:t>3</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r>
              <a:rPr lang="en-US" dirty="0" smtClean="0">
                <a:latin typeface="Times"/>
              </a:rPr>
              <a:t>Consider a noise free channel where the limitation on data rate is simply the bandwidth of the signal. Nyquist states that if the rate of signal transmission is 2</a:t>
            </a:r>
            <a:r>
              <a:rPr lang="en-US" i="1" dirty="0" smtClean="0">
                <a:latin typeface="Times"/>
              </a:rPr>
              <a:t>B</a:t>
            </a:r>
            <a:r>
              <a:rPr lang="en-US" dirty="0" smtClean="0">
                <a:latin typeface="Times"/>
              </a:rPr>
              <a:t>, then a signal with frequencies no greater than </a:t>
            </a:r>
            <a:r>
              <a:rPr lang="en-US" i="1" dirty="0" smtClean="0">
                <a:latin typeface="Times"/>
              </a:rPr>
              <a:t>B</a:t>
            </a:r>
            <a:r>
              <a:rPr lang="en-US" dirty="0" smtClean="0">
                <a:latin typeface="Times"/>
              </a:rPr>
              <a:t> is sufficient to carry the signal rate. Conversely given a bandwidth of </a:t>
            </a:r>
            <a:r>
              <a:rPr lang="en-US" i="1" dirty="0" smtClean="0">
                <a:latin typeface="Times"/>
              </a:rPr>
              <a:t>B</a:t>
            </a:r>
            <a:r>
              <a:rPr lang="en-US" dirty="0" smtClean="0">
                <a:latin typeface="Times"/>
              </a:rPr>
              <a:t>, the highest signal rate that can be carried is 2</a:t>
            </a:r>
            <a:r>
              <a:rPr lang="en-US" i="1" dirty="0" smtClean="0">
                <a:latin typeface="Times"/>
              </a:rPr>
              <a:t>B</a:t>
            </a:r>
            <a:r>
              <a:rPr lang="en-US" dirty="0" smtClean="0">
                <a:latin typeface="Times"/>
              </a:rPr>
              <a:t>. This limitation is due to the effect of intersymbol interference, such as is produced by delay distortion. </a:t>
            </a:r>
          </a:p>
          <a:p>
            <a:r>
              <a:rPr lang="en-US" dirty="0" smtClean="0">
                <a:latin typeface="Times"/>
              </a:rPr>
              <a:t>If the signals to be transmitted are binary (two voltage levels), then the data rate that can be supported by </a:t>
            </a:r>
            <a:r>
              <a:rPr lang="en-US" i="1" dirty="0" smtClean="0">
                <a:latin typeface="Times"/>
              </a:rPr>
              <a:t>B</a:t>
            </a:r>
            <a:r>
              <a:rPr lang="en-US" dirty="0" smtClean="0">
                <a:latin typeface="Times"/>
              </a:rPr>
              <a:t> Hz is 2</a:t>
            </a:r>
            <a:r>
              <a:rPr lang="en-US" i="1" dirty="0" smtClean="0">
                <a:latin typeface="Times"/>
              </a:rPr>
              <a:t>B </a:t>
            </a:r>
            <a:r>
              <a:rPr lang="en-US" dirty="0" smtClean="0">
                <a:latin typeface="Times"/>
              </a:rPr>
              <a:t>bps. However signals with more than two levels can be used; that is, each signal element can represent more than one bit. For example, if four possible voltage levels are used as signals, then each signal element can represent two bits. With multilevel signaling, the Nyquist formulation becomes: </a:t>
            </a:r>
            <a:r>
              <a:rPr lang="en-US" i="1" dirty="0" smtClean="0">
                <a:latin typeface="Times"/>
              </a:rPr>
              <a:t>C</a:t>
            </a:r>
            <a:r>
              <a:rPr lang="en-US" dirty="0" smtClean="0">
                <a:latin typeface="Times"/>
              </a:rPr>
              <a:t> = 2</a:t>
            </a:r>
            <a:r>
              <a:rPr lang="en-US" i="1" dirty="0" smtClean="0">
                <a:latin typeface="Times"/>
              </a:rPr>
              <a:t>B</a:t>
            </a:r>
            <a:r>
              <a:rPr lang="en-US" dirty="0" smtClean="0">
                <a:latin typeface="Times"/>
              </a:rPr>
              <a:t> log</a:t>
            </a:r>
            <a:r>
              <a:rPr lang="en-US" baseline="-25000" dirty="0" smtClean="0">
                <a:latin typeface="Times"/>
              </a:rPr>
              <a:t>2</a:t>
            </a:r>
            <a:r>
              <a:rPr lang="en-US" dirty="0" smtClean="0">
                <a:latin typeface="Times"/>
              </a:rPr>
              <a:t> </a:t>
            </a:r>
            <a:r>
              <a:rPr lang="en-US" i="1" dirty="0" smtClean="0">
                <a:latin typeface="Times"/>
              </a:rPr>
              <a:t>M</a:t>
            </a:r>
            <a:r>
              <a:rPr lang="en-US" dirty="0" smtClean="0">
                <a:latin typeface="Times"/>
              </a:rPr>
              <a:t>, where </a:t>
            </a:r>
            <a:r>
              <a:rPr lang="en-US" i="1" dirty="0" smtClean="0">
                <a:latin typeface="Times"/>
              </a:rPr>
              <a:t>M</a:t>
            </a:r>
            <a:r>
              <a:rPr lang="en-US" dirty="0" smtClean="0">
                <a:latin typeface="Times"/>
              </a:rPr>
              <a:t> is the number of discrete signal or voltage levels. </a:t>
            </a:r>
          </a:p>
          <a:p>
            <a:r>
              <a:rPr lang="en-US" dirty="0" smtClean="0">
                <a:latin typeface="Times"/>
              </a:rPr>
              <a:t>So, for a given bandwidth, the data rate can be increased by increasing the number of different signal elements. However, this places an increased burden on the receiver, as it must distinguish one of </a:t>
            </a:r>
            <a:r>
              <a:rPr lang="en-US" i="1" dirty="0" smtClean="0">
                <a:latin typeface="Times"/>
              </a:rPr>
              <a:t>M</a:t>
            </a:r>
            <a:r>
              <a:rPr lang="en-US" dirty="0" smtClean="0">
                <a:latin typeface="Times"/>
              </a:rPr>
              <a:t> possible signal elements. Noise and other impairments on the transmission line will limit the practical value of </a:t>
            </a:r>
            <a:r>
              <a:rPr lang="en-US" i="1" dirty="0" smtClean="0">
                <a:latin typeface="Times"/>
              </a:rPr>
              <a:t>M</a:t>
            </a:r>
            <a:r>
              <a:rPr lang="en-US" dirty="0" smtClean="0">
                <a:latin typeface="Times"/>
              </a:rPr>
              <a:t>.</a:t>
            </a:r>
          </a:p>
          <a:p>
            <a:endParaRPr lang="en-US" dirty="0" smtClean="0">
              <a:latin typeface="Time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788FA8D-1C8B-44E4-888B-4A030A1F16B2}" type="slidenum">
              <a:rPr lang="en-US"/>
              <a:pPr/>
              <a:t>22</a:t>
            </a:fld>
            <a:endParaRPr lang="en-US"/>
          </a:p>
        </p:txBody>
      </p:sp>
      <p:sp>
        <p:nvSpPr>
          <p:cNvPr id="92162" name="Rectangle 1026"/>
          <p:cNvSpPr>
            <a:spLocks noGrp="1" noRot="1" noChangeAspect="1" noChangeArrowheads="1" noTextEdit="1"/>
          </p:cNvSpPr>
          <p:nvPr>
            <p:ph type="sldImg"/>
          </p:nvPr>
        </p:nvSpPr>
        <p:spPr>
          <a:ln/>
        </p:spPr>
      </p:sp>
      <p:sp>
        <p:nvSpPr>
          <p:cNvPr id="92163" name="Rectangle 1027"/>
          <p:cNvSpPr>
            <a:spLocks noGrp="1" noChangeArrowheads="1"/>
          </p:cNvSpPr>
          <p:nvPr>
            <p:ph type="body" idx="1"/>
          </p:nvPr>
        </p:nvSpPr>
        <p:spPr/>
        <p:txBody>
          <a:bodyPr/>
          <a:lstStyle/>
          <a:p>
            <a:r>
              <a:rPr lang="en-US">
                <a:latin typeface="Times" charset="0"/>
              </a:rPr>
              <a:t>The NRZ codes are the easiest to engineer and, in addition, make efficient use of bandwidth. Most of the energy in NRZ and NRZI signals is between dc and half the bit rate. 	The main limitations of NRZ signals are the presence of a dc component and the lack of synchronization capability. Consider that with a long string of 1s or 0s for NRZ-L or a long string of 0s for NRZI, the output is a constant voltage over a long period of time. Under these circumstances, any drift between the clocks of transmitter and receiver will result in loss of synchronization between the two.</a:t>
            </a:r>
          </a:p>
          <a:p>
            <a:r>
              <a:rPr lang="en-US">
                <a:latin typeface="Times" charset="0"/>
              </a:rPr>
              <a:t>	Because of their simplicity and relatively low frequency response characteristics, NRZ codes are commonly used for digital magnetic recording. However, their limitations make these codes unattractive for signal transmission applications.</a:t>
            </a:r>
          </a:p>
          <a:p>
            <a:endParaRPr lang="en-US">
              <a:latin typeface="Times"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1A1D839-922F-4A8B-B079-6CFF6CD155A8}" type="slidenum">
              <a:rPr lang="en-US"/>
              <a:pPr/>
              <a:t>23</a:t>
            </a:fld>
            <a:endParaRPr lang="en-US"/>
          </a:p>
        </p:txBody>
      </p:sp>
      <p:sp>
        <p:nvSpPr>
          <p:cNvPr id="93186" name="Rectangle 1026"/>
          <p:cNvSpPr>
            <a:spLocks noGrp="1" noRot="1" noChangeAspect="1" noChangeArrowheads="1" noTextEdit="1"/>
          </p:cNvSpPr>
          <p:nvPr>
            <p:ph type="sldImg"/>
          </p:nvPr>
        </p:nvSpPr>
        <p:spPr>
          <a:ln/>
        </p:spPr>
      </p:sp>
      <p:sp>
        <p:nvSpPr>
          <p:cNvPr id="93187" name="Rectangle 1027"/>
          <p:cNvSpPr>
            <a:spLocks noGrp="1" noChangeArrowheads="1"/>
          </p:cNvSpPr>
          <p:nvPr>
            <p:ph type="body" idx="1"/>
          </p:nvPr>
        </p:nvSpPr>
        <p:spPr/>
        <p:txBody>
          <a:bodyPr/>
          <a:lstStyle/>
          <a:p>
            <a:r>
              <a:rPr lang="en-US">
                <a:latin typeface="Times" charset="0"/>
              </a:rPr>
              <a:t>A category of encoding techniques known as multilevel binary addresses some of the deficiencies of the NRZ codes. These codes use more than two signal levels. Two examples of this scheme was illustrated in Figure 5.2.</a:t>
            </a:r>
          </a:p>
          <a:p>
            <a:r>
              <a:rPr lang="en-US">
                <a:latin typeface="Times" charset="0"/>
              </a:rPr>
              <a:t>	In the </a:t>
            </a:r>
            <a:r>
              <a:rPr lang="en-US" b="1">
                <a:latin typeface="Times" charset="0"/>
              </a:rPr>
              <a:t>bipolar-AMI</a:t>
            </a:r>
            <a:r>
              <a:rPr lang="en-US">
                <a:latin typeface="Times" charset="0"/>
              </a:rPr>
              <a:t> scheme, a binary 0 is represented by no line signal, and a binary 1 is represented by a positive or negative pulse. The binary 1 pulses must alternate in polarity. There are several advantages to this approach. First, there will be no loss of synchronization if a long string of 1s occurs. Each 1 introduces a transition, and the receiver can resynchronize on that transition. A long string of 0s would still be a problem. Second, because the 1 signals alternate in voltage from positive to negative, there is no net dc component. Also, the bandwidth of the resulting signal is considerably less than the bandwidth for NRZ. Finally, the pulse alternation property provides a simple means of error detection. Any isolated error, whether it deletes a pulse or adds a pulse, causes a violation of this property.</a:t>
            </a:r>
          </a:p>
          <a:p>
            <a:endParaRPr lang="en-US">
              <a:latin typeface="Times"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572761-0D17-4391-B6EE-694677D2B8DD}" type="slidenum">
              <a:rPr lang="en-US"/>
              <a:pPr/>
              <a:t>24</a:t>
            </a:fld>
            <a:endParaRPr lang="en-US"/>
          </a:p>
        </p:txBody>
      </p:sp>
      <p:sp>
        <p:nvSpPr>
          <p:cNvPr id="94210" name="Rectangle 1026"/>
          <p:cNvSpPr>
            <a:spLocks noGrp="1" noRot="1" noChangeAspect="1" noChangeArrowheads="1" noTextEdit="1"/>
          </p:cNvSpPr>
          <p:nvPr>
            <p:ph type="sldImg"/>
          </p:nvPr>
        </p:nvSpPr>
        <p:spPr>
          <a:ln/>
        </p:spPr>
      </p:sp>
      <p:sp>
        <p:nvSpPr>
          <p:cNvPr id="94211" name="Rectangle 1027"/>
          <p:cNvSpPr>
            <a:spLocks noGrp="1" noChangeArrowheads="1"/>
          </p:cNvSpPr>
          <p:nvPr>
            <p:ph type="body" idx="1"/>
          </p:nvPr>
        </p:nvSpPr>
        <p:spPr/>
        <p:txBody>
          <a:bodyPr/>
          <a:lstStyle/>
          <a:p>
            <a:r>
              <a:rPr lang="en-US">
                <a:latin typeface="Times" charset="0"/>
              </a:rPr>
              <a:t>The comments on </a:t>
            </a:r>
            <a:r>
              <a:rPr lang="en-US" b="1">
                <a:latin typeface="Times" charset="0"/>
              </a:rPr>
              <a:t>bipolar-AMI</a:t>
            </a:r>
            <a:r>
              <a:rPr lang="en-US">
                <a:latin typeface="Times" charset="0"/>
              </a:rPr>
              <a:t> also apply to </a:t>
            </a:r>
            <a:r>
              <a:rPr lang="en-US" b="1">
                <a:latin typeface="Times" charset="0"/>
              </a:rPr>
              <a:t>pseudoternary</a:t>
            </a:r>
            <a:r>
              <a:rPr lang="en-US">
                <a:latin typeface="Times" charset="0"/>
              </a:rPr>
              <a:t>. In this case, it is the binary 1 that is represented by the absence of a line signal, and the binary 0 by alternating positive and negative pulses. There is no particular advantage of one technique versus the other, and each is the basis of some applications.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920E8D-1342-4F13-BBCC-3A95ABFA3B37}" type="slidenum">
              <a:rPr lang="en-US"/>
              <a:pPr/>
              <a:t>25</a:t>
            </a:fld>
            <a:endParaRPr lang="en-US"/>
          </a:p>
        </p:txBody>
      </p:sp>
      <p:sp>
        <p:nvSpPr>
          <p:cNvPr id="95234" name="Rectangle 1026"/>
          <p:cNvSpPr>
            <a:spLocks noGrp="1" noRot="1" noChangeAspect="1" noChangeArrowheads="1" noTextEdit="1"/>
          </p:cNvSpPr>
          <p:nvPr>
            <p:ph type="sldImg"/>
          </p:nvPr>
        </p:nvSpPr>
        <p:spPr>
          <a:ln/>
        </p:spPr>
      </p:sp>
      <p:sp>
        <p:nvSpPr>
          <p:cNvPr id="95235" name="Rectangle 1027"/>
          <p:cNvSpPr>
            <a:spLocks noGrp="1" noChangeArrowheads="1"/>
          </p:cNvSpPr>
          <p:nvPr>
            <p:ph type="body" idx="1"/>
          </p:nvPr>
        </p:nvSpPr>
        <p:spPr/>
        <p:txBody>
          <a:bodyPr/>
          <a:lstStyle/>
          <a:p>
            <a:r>
              <a:rPr lang="en-US">
                <a:latin typeface="Times" charset="0"/>
              </a:rPr>
              <a:t>Although a degree of synchronization is provided with these codes, a long string of 0s in the case of AMI or 1s in the case of pseudoternary still presents a problem. Several techniques have been used to address this deficiency. One approach is to insert additional bits that force transitions. This technique is used in ISDN (integrated services digital network) for relatively low data rate transmission. Of course, at a high data rate, this scheme is expensive, because it results in an increase in an already high signal transmission rate. To deal with this problem at high data rates, a technique that involves scrambling the data is used. </a:t>
            </a:r>
          </a:p>
          <a:p>
            <a:r>
              <a:rPr lang="en-US">
                <a:latin typeface="Times" charset="0"/>
              </a:rPr>
              <a:t>	Thus, with suitable modification, multilevel binary schemes overcome the problems of NRZ codes. Of course, as with any engineering design decision, there is a tradeoff. With multilevel binary coding, the line signal may take on one of three levels, but each signal element, which could represent log</a:t>
            </a:r>
            <a:r>
              <a:rPr lang="en-US" baseline="-25000">
                <a:latin typeface="Times" charset="0"/>
              </a:rPr>
              <a:t>2</a:t>
            </a:r>
            <a:r>
              <a:rPr lang="en-US">
                <a:latin typeface="Times" charset="0"/>
              </a:rPr>
              <a:t> 3 = 1.58 bits of information, bears only one bit of information, since the receiver of multilevel binary signals has to distinguish between three levels (+</a:t>
            </a:r>
            <a:r>
              <a:rPr lang="en-US" i="1">
                <a:latin typeface="Times" charset="0"/>
              </a:rPr>
              <a:t>A</a:t>
            </a:r>
            <a:r>
              <a:rPr lang="en-US">
                <a:latin typeface="Times" charset="0"/>
              </a:rPr>
              <a:t>, –</a:t>
            </a:r>
            <a:r>
              <a:rPr lang="en-US" i="1">
                <a:latin typeface="Times" charset="0"/>
              </a:rPr>
              <a:t>A</a:t>
            </a:r>
            <a:r>
              <a:rPr lang="en-US">
                <a:latin typeface="Times" charset="0"/>
              </a:rPr>
              <a:t>, 0) instead of just two levels in the signaling formats previously discussed. Because of this, the multilevel binary signal requires approximately 3 dB more signal power than a two-valued signal for the same probability of bit error. Put another way, the bit error rate for NRZ codes, at a given signal-to-noise ratio, is significantly less than that for multilevel binary.</a:t>
            </a:r>
          </a:p>
          <a:p>
            <a:endParaRPr lang="en-US">
              <a:latin typeface="Times"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69840E-796E-48FE-8CD2-346D571E9013}" type="slidenum">
              <a:rPr lang="en-US"/>
              <a:pPr/>
              <a:t>26</a:t>
            </a:fld>
            <a:endParaRPr lang="en-US"/>
          </a:p>
        </p:txBody>
      </p:sp>
      <p:sp>
        <p:nvSpPr>
          <p:cNvPr id="96258" name="Rectangle 2"/>
          <p:cNvSpPr>
            <a:spLocks noGrp="1" noRot="1" noChangeAspect="1" noChangeArrowheads="1" noTextEdit="1"/>
          </p:cNvSpPr>
          <p:nvPr>
            <p:ph type="sldImg"/>
          </p:nvPr>
        </p:nvSpPr>
        <p:spPr>
          <a:ln/>
        </p:spPr>
      </p:sp>
      <p:sp>
        <p:nvSpPr>
          <p:cNvPr id="96259" name="Rectangle 3"/>
          <p:cNvSpPr>
            <a:spLocks noGrp="1" noChangeArrowheads="1"/>
          </p:cNvSpPr>
          <p:nvPr>
            <p:ph type="body" idx="1"/>
          </p:nvPr>
        </p:nvSpPr>
        <p:spPr/>
        <p:txBody>
          <a:bodyPr/>
          <a:lstStyle/>
          <a:p>
            <a:r>
              <a:rPr lang="en-US">
                <a:latin typeface="Times" charset="0"/>
              </a:rPr>
              <a:t>There is another set of coding techniques, grouped under the term </a:t>
            </a:r>
            <a:r>
              <a:rPr lang="en-US" i="1">
                <a:latin typeface="Times" charset="0"/>
              </a:rPr>
              <a:t>biphase</a:t>
            </a:r>
            <a:r>
              <a:rPr lang="en-US">
                <a:latin typeface="Times" charset="0"/>
              </a:rPr>
              <a:t>, that overcomes the limitations of NRZ codes. Two of these techniques, Manchester and differential Manchester, are in common use.</a:t>
            </a:r>
          </a:p>
          <a:p>
            <a:r>
              <a:rPr lang="en-US">
                <a:latin typeface="Times" charset="0"/>
              </a:rPr>
              <a:t>	In the </a:t>
            </a:r>
            <a:r>
              <a:rPr lang="en-US" b="1">
                <a:latin typeface="Times" charset="0"/>
              </a:rPr>
              <a:t>Manchester</a:t>
            </a:r>
            <a:r>
              <a:rPr lang="en-US">
                <a:latin typeface="Times" charset="0"/>
              </a:rPr>
              <a:t> code, there is a transition at the middle of each bit period. The midbit transition serves as a clocking mechanism and also as data: a low-to-high transition represents a 1, and a high-to-low transition represents a 0. Biphase codes are popular techniques for data transmission. The more common Manchester code has been specified for the IEEE 802.3 (Ethernet) standard for baseband coaxial cable and twisted-pair bus LANs. </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1E6FE53-53CC-4B4D-9BA8-6C52DD0A88DA}" type="slidenum">
              <a:rPr lang="en-US"/>
              <a:pPr/>
              <a:t>27</a:t>
            </a:fld>
            <a:endParaRPr 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r>
              <a:rPr lang="en-US" dirty="0">
                <a:latin typeface="Times" charset="0"/>
              </a:rPr>
              <a:t>In </a:t>
            </a:r>
            <a:r>
              <a:rPr lang="en-US" b="1" dirty="0">
                <a:latin typeface="Times" charset="0"/>
              </a:rPr>
              <a:t>differential Manchester</a:t>
            </a:r>
            <a:r>
              <a:rPr lang="en-US" dirty="0">
                <a:latin typeface="Times" charset="0"/>
              </a:rPr>
              <a:t>, the </a:t>
            </a:r>
            <a:r>
              <a:rPr lang="en-US" dirty="0" err="1">
                <a:latin typeface="Times" charset="0"/>
              </a:rPr>
              <a:t>midbit</a:t>
            </a:r>
            <a:r>
              <a:rPr lang="en-US" dirty="0">
                <a:latin typeface="Times" charset="0"/>
              </a:rPr>
              <a:t> transition is used only to provide clocking. The encoding of a 0 is represented by the presence of a transition at the beginning of a bit period, and a 1 is represented by the absence of a transition at the beginning of a bit period. Differential Manchester has the added advantage of employing differential encoding.</a:t>
            </a:r>
          </a:p>
          <a:p>
            <a:r>
              <a:rPr lang="en-US" dirty="0"/>
              <a:t>	</a:t>
            </a:r>
            <a:r>
              <a:rPr lang="en-US" dirty="0">
                <a:latin typeface="Times" charset="0"/>
              </a:rPr>
              <a:t>Differential Manchester has been specified for the IEEE 802.5 token ring LAN, using shielded twisted pair.</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EAFAC9-B4BB-4620-8A0B-9F79BB60D384}" type="slidenum">
              <a:rPr lang="en-US"/>
              <a:pPr/>
              <a:t>28</a:t>
            </a:fld>
            <a:endParaRPr lang="en-US"/>
          </a:p>
        </p:txBody>
      </p:sp>
      <p:sp>
        <p:nvSpPr>
          <p:cNvPr id="98306" name="Rectangle 2"/>
          <p:cNvSpPr>
            <a:spLocks noGrp="1" noRot="1" noChangeAspect="1" noChangeArrowheads="1" noTextEdit="1"/>
          </p:cNvSpPr>
          <p:nvPr>
            <p:ph type="sldImg"/>
          </p:nvPr>
        </p:nvSpPr>
        <p:spPr>
          <a:ln/>
        </p:spPr>
      </p:sp>
      <p:sp>
        <p:nvSpPr>
          <p:cNvPr id="98307" name="Rectangle 3"/>
          <p:cNvSpPr>
            <a:spLocks noGrp="1" noChangeArrowheads="1"/>
          </p:cNvSpPr>
          <p:nvPr>
            <p:ph type="body" idx="1"/>
          </p:nvPr>
        </p:nvSpPr>
        <p:spPr/>
        <p:txBody>
          <a:bodyPr/>
          <a:lstStyle/>
          <a:p>
            <a:r>
              <a:rPr lang="en-US">
                <a:latin typeface="Times" charset="0"/>
              </a:rPr>
              <a:t>All of the biphase techniques require at least one transition per bit time and may have as many as two transitions. Thus, the maximum modulation rate is twice that for NRZ; this means that the bandwidth required is correspondingly greater. The bandwidth for biphase codes is reasonably narrow and contains no dc component. However, it is wider than the bandwidth for the multilevel binary codes.</a:t>
            </a:r>
          </a:p>
          <a:p>
            <a:r>
              <a:rPr lang="en-US">
                <a:latin typeface="Times" charset="0"/>
              </a:rPr>
              <a:t>On the other hand, the biphase schemes have several advantages:</a:t>
            </a:r>
          </a:p>
          <a:p>
            <a:r>
              <a:rPr lang="en-US">
                <a:latin typeface="Times" charset="0"/>
                <a:cs typeface="Times New Roman" charset="0"/>
              </a:rPr>
              <a:t>•	</a:t>
            </a:r>
            <a:r>
              <a:rPr lang="en-US" b="1">
                <a:latin typeface="Times" charset="0"/>
              </a:rPr>
              <a:t>Synchronization:</a:t>
            </a:r>
            <a:r>
              <a:rPr lang="en-US">
                <a:latin typeface="Times" charset="0"/>
              </a:rPr>
              <a:t> Because there is a predictable transition during each bit time, the receiver can synchronize on that transition, known as self-clocking codes.</a:t>
            </a:r>
          </a:p>
          <a:p>
            <a:r>
              <a:rPr lang="en-US">
                <a:latin typeface="Times" charset="0"/>
                <a:cs typeface="Times New Roman" charset="0"/>
              </a:rPr>
              <a:t>•	</a:t>
            </a:r>
            <a:r>
              <a:rPr lang="en-US" b="1">
                <a:latin typeface="Times" charset="0"/>
              </a:rPr>
              <a:t>No dc component:</a:t>
            </a:r>
            <a:r>
              <a:rPr lang="en-US">
                <a:latin typeface="Times" charset="0"/>
              </a:rPr>
              <a:t> Biphase codes have no dc component</a:t>
            </a:r>
          </a:p>
          <a:p>
            <a:r>
              <a:rPr lang="en-US">
                <a:latin typeface="Times" charset="0"/>
                <a:cs typeface="Times New Roman" charset="0"/>
              </a:rPr>
              <a:t>•	</a:t>
            </a:r>
            <a:r>
              <a:rPr lang="en-US" b="1">
                <a:latin typeface="Times" charset="0"/>
              </a:rPr>
              <a:t>Error detection:</a:t>
            </a:r>
            <a:r>
              <a:rPr lang="en-US">
                <a:latin typeface="Times" charset="0"/>
              </a:rPr>
              <a:t> The absence of an expected transition can be used to detect errors. Noise on the line would have to invert both the signal before and after the expected transition to cause an undetected error.</a:t>
            </a:r>
          </a:p>
          <a:p>
            <a:r>
              <a:rPr lang="en-US">
                <a:latin typeface="Times" charset="0"/>
              </a:rPr>
              <a:t>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B2CC70-B83A-4F2F-93D1-879A62204DB3}" type="slidenum">
              <a:rPr lang="en-US"/>
              <a:pPr/>
              <a:t>29</a:t>
            </a:fld>
            <a:endParaRPr lang="en-US"/>
          </a:p>
        </p:txBody>
      </p:sp>
      <p:sp>
        <p:nvSpPr>
          <p:cNvPr id="99330" name="Rectangle 1026"/>
          <p:cNvSpPr>
            <a:spLocks noGrp="1" noRot="1" noChangeAspect="1" noChangeArrowheads="1" noTextEdit="1"/>
          </p:cNvSpPr>
          <p:nvPr>
            <p:ph type="sldImg"/>
          </p:nvPr>
        </p:nvSpPr>
        <p:spPr>
          <a:ln/>
        </p:spPr>
      </p:sp>
      <p:sp>
        <p:nvSpPr>
          <p:cNvPr id="99331" name="Rectangle 1027"/>
          <p:cNvSpPr>
            <a:spLocks noGrp="1" noChangeArrowheads="1"/>
          </p:cNvSpPr>
          <p:nvPr>
            <p:ph type="body" idx="1"/>
          </p:nvPr>
        </p:nvSpPr>
        <p:spPr/>
        <p:txBody>
          <a:bodyPr/>
          <a:lstStyle/>
          <a:p>
            <a:r>
              <a:rPr lang="en-US">
                <a:latin typeface="Times" charset="0"/>
              </a:rPr>
              <a:t>When signal-encoding techniques are used, a distinction needs to be made between data rate (expressed in bits per second) and modulation rate (expressed in baud). The data rate, or bit rate, is 1/</a:t>
            </a:r>
            <a:r>
              <a:rPr lang="en-US" i="1">
                <a:latin typeface="Times" charset="0"/>
              </a:rPr>
              <a:t>T</a:t>
            </a:r>
            <a:r>
              <a:rPr lang="en-US" i="1" baseline="-25000">
                <a:latin typeface="Times" charset="0"/>
              </a:rPr>
              <a:t>b</a:t>
            </a:r>
            <a:r>
              <a:rPr lang="en-US">
                <a:latin typeface="Times" charset="0"/>
              </a:rPr>
              <a:t>, where </a:t>
            </a:r>
            <a:r>
              <a:rPr lang="en-US" i="1">
                <a:latin typeface="Times" charset="0"/>
              </a:rPr>
              <a:t>T</a:t>
            </a:r>
            <a:r>
              <a:rPr lang="en-US" i="1" baseline="-25000">
                <a:latin typeface="Times" charset="0"/>
              </a:rPr>
              <a:t>b</a:t>
            </a:r>
            <a:r>
              <a:rPr lang="en-US">
                <a:latin typeface="Times" charset="0"/>
              </a:rPr>
              <a:t> = bit duration. The modulation rate is the rate at which signal elements are generated. Consider, for example, Manchester encoding. The minimum size signal element is a pulse of one-half the duration of a bit interval. For a string of all binary zeroes or all binary ones, a continuous stream of such pulses is generated. Hence the maximum modulation rate for Manchester is 2/</a:t>
            </a:r>
            <a:r>
              <a:rPr lang="en-US" i="1">
                <a:latin typeface="Times" charset="0"/>
              </a:rPr>
              <a:t>T</a:t>
            </a:r>
            <a:r>
              <a:rPr lang="en-US" i="1" baseline="-25000">
                <a:latin typeface="Times" charset="0"/>
              </a:rPr>
              <a:t>b</a:t>
            </a:r>
            <a:r>
              <a:rPr lang="en-US">
                <a:latin typeface="Times" charset="0"/>
              </a:rPr>
              <a:t>. This situation is illustrated in </a:t>
            </a:r>
            <a:r>
              <a:rPr lang="en-US"/>
              <a:t>Stallings DCC8e</a:t>
            </a:r>
            <a:r>
              <a:rPr lang="en-US">
                <a:latin typeface="Times" charset="0"/>
              </a:rPr>
              <a:t> Figure 5.5, which shows the transmission of a stream of binary 1s at a data rate of 1 Mbps using NRZI and Manchester. </a:t>
            </a:r>
          </a:p>
          <a:p>
            <a:r>
              <a:rPr lang="en-US">
                <a:latin typeface="Times" charset="0"/>
              </a:rPr>
              <a:t>	One way of characterizing the modulation rate is to determine the average number of transitions that occur per bit time. In general, this will depend on the exact sequence of bits being transmitted. </a:t>
            </a:r>
            <a:r>
              <a:rPr lang="en-US"/>
              <a:t>Stallings DCC8e</a:t>
            </a:r>
            <a:r>
              <a:rPr lang="en-US">
                <a:latin typeface="Times" charset="0"/>
              </a:rPr>
              <a:t> Table 5.3 compares transition rates for various techniques. </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1B7F5E-7816-4164-ABDA-3885BE73F639}" type="slidenum">
              <a:rPr lang="en-US"/>
              <a:pPr/>
              <a:t>30</a:t>
            </a:fld>
            <a:endParaRPr lang="en-US"/>
          </a:p>
        </p:txBody>
      </p:sp>
      <p:sp>
        <p:nvSpPr>
          <p:cNvPr id="100354" name="Rectangle 2"/>
          <p:cNvSpPr>
            <a:spLocks noGrp="1" noRot="1" noChangeAspect="1" noChangeArrowheads="1" noTextEdit="1"/>
          </p:cNvSpPr>
          <p:nvPr>
            <p:ph type="sldImg"/>
          </p:nvPr>
        </p:nvSpPr>
        <p:spPr>
          <a:ln/>
        </p:spPr>
      </p:sp>
      <p:sp>
        <p:nvSpPr>
          <p:cNvPr id="100355" name="Rectangle 3"/>
          <p:cNvSpPr>
            <a:spLocks noGrp="1" noChangeArrowheads="1"/>
          </p:cNvSpPr>
          <p:nvPr>
            <p:ph type="body" idx="1"/>
          </p:nvPr>
        </p:nvSpPr>
        <p:spPr/>
        <p:txBody>
          <a:bodyPr/>
          <a:lstStyle/>
          <a:p>
            <a:r>
              <a:rPr lang="en-US">
                <a:latin typeface="Times" charset="0"/>
              </a:rPr>
              <a:t>Although the biphase techniques have achieved widespread use in local area network applications at relatively high data rates (up to 10 Mbps), they have not been widely used in long-distance applications. The principal reason for this is that they require a high signaling rate relative to the data rate. This sort of inefficiency is more costly in a long-distance application.</a:t>
            </a:r>
          </a:p>
          <a:p>
            <a:r>
              <a:rPr lang="en-US">
                <a:latin typeface="Times" charset="0"/>
              </a:rPr>
              <a:t>	Another approach is to make use of some sort of scrambling scheme. The idea behind this approach is simple: sequences that would result in a constant voltage level on the line are replaced by filling sequences that will provide sufficient transitions for the receiver's clock to maintain synchronization. The filling sequence must be recognized by the receiver and replaced with the original data sequence. The filling sequence is the same length as the original sequence, so there is no data rate penalty. The design goals for this approach can be summarized as follows:</a:t>
            </a:r>
          </a:p>
          <a:p>
            <a:r>
              <a:rPr lang="en-US">
                <a:latin typeface="Times" charset="0"/>
                <a:cs typeface="Times New Roman" charset="0"/>
              </a:rPr>
              <a:t>•	</a:t>
            </a:r>
            <a:r>
              <a:rPr lang="en-US">
                <a:latin typeface="Times" charset="0"/>
              </a:rPr>
              <a:t>No dc component</a:t>
            </a:r>
          </a:p>
          <a:p>
            <a:r>
              <a:rPr lang="en-US">
                <a:latin typeface="Times" charset="0"/>
                <a:cs typeface="Times New Roman" charset="0"/>
              </a:rPr>
              <a:t>•	</a:t>
            </a:r>
            <a:r>
              <a:rPr lang="en-US">
                <a:latin typeface="Times" charset="0"/>
              </a:rPr>
              <a:t>No long sequences of zero-level line signals</a:t>
            </a:r>
          </a:p>
          <a:p>
            <a:r>
              <a:rPr lang="en-US">
                <a:latin typeface="Times" charset="0"/>
                <a:cs typeface="Times New Roman" charset="0"/>
              </a:rPr>
              <a:t>•	</a:t>
            </a:r>
            <a:r>
              <a:rPr lang="en-US">
                <a:latin typeface="Times" charset="0"/>
              </a:rPr>
              <a:t>No reduction in data rate</a:t>
            </a:r>
          </a:p>
          <a:p>
            <a:r>
              <a:rPr lang="en-US">
                <a:latin typeface="Times" charset="0"/>
                <a:cs typeface="Times New Roman" charset="0"/>
              </a:rPr>
              <a:t>•	</a:t>
            </a:r>
            <a:r>
              <a:rPr lang="en-US">
                <a:latin typeface="Times" charset="0"/>
              </a:rPr>
              <a:t>Error-detection capability</a:t>
            </a:r>
          </a:p>
          <a:p>
            <a:endParaRPr lang="en-US">
              <a:latin typeface="Times" charset="0"/>
            </a:endParaRPr>
          </a:p>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732A7F3F-AD4D-4CD7-A560-E693C8C7488E}" type="slidenum">
              <a:rPr lang="en-US" smtClean="0"/>
              <a:pPr/>
              <a:t>4</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en-US" dirty="0" smtClean="0">
              <a:latin typeface="Time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732A7F3F-AD4D-4CD7-A560-E693C8C7488E}" type="slidenum">
              <a:rPr lang="en-US" smtClean="0"/>
              <a:pPr/>
              <a:t>5</a:t>
            </a:fld>
            <a:endParaRPr lang="en-US" smtClean="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endParaRPr lang="en-US" dirty="0" smtClean="0">
              <a:latin typeface="Time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E868B8D-2D5A-40D2-A22F-2431D55114A0}" type="slidenum">
              <a:rPr lang="en-US" smtClean="0"/>
              <a:pPr/>
              <a:t>6</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r>
              <a:rPr lang="en-US" dirty="0" smtClean="0"/>
              <a:t>C</a:t>
            </a:r>
            <a:r>
              <a:rPr lang="en-US" dirty="0" smtClean="0">
                <a:latin typeface="Times"/>
              </a:rPr>
              <a:t>onsider the relationship among data rate, noise, and error rate. The presence of noise can corrupt one or more bits. If the data rate is increased, then the bits become "shorter" so that more bits are affected by a given pattern of noise. Mathematician Claude Shannon developed a formula relating these. For a given level of noise, expect that a greater signal strength would improve the ability to receive data correctly in the presence of noise. The key parameter involved is the </a:t>
            </a:r>
            <a:r>
              <a:rPr lang="en-US" b="1" dirty="0" smtClean="0">
                <a:latin typeface="Times"/>
              </a:rPr>
              <a:t>signal-to-noise ratio</a:t>
            </a:r>
            <a:r>
              <a:rPr lang="en-US" dirty="0" smtClean="0">
                <a:latin typeface="Times"/>
              </a:rPr>
              <a:t> (SNR, or S/N), which is the ratio of the power in a signal to the power contained in the noise that is present at a particular point in the transmission. Typically, this ratio is measured at a receiver, because it is at this point that an attempt is made to process the signal and recover the data. For convenience, this ratio is often reported in decibels. This expresses the amount, in decibels, that the intended signal exceeds the noise level. A high SNR will mean a high-quality signal and a low number of required intermediate repeaters.</a:t>
            </a:r>
          </a:p>
          <a:p>
            <a:r>
              <a:rPr lang="en-US" dirty="0" smtClean="0">
                <a:latin typeface="Times"/>
              </a:rPr>
              <a:t>The signal-to-noise ratio is important in the transmission of digital data because it sets the upper bound on the achievable data rate. Shannon's result is that the maximum channel capacity, in bits per second, obeys the equation shown. </a:t>
            </a:r>
            <a:r>
              <a:rPr lang="en-US" i="1" dirty="0" smtClean="0">
                <a:latin typeface="Times"/>
              </a:rPr>
              <a:t>C</a:t>
            </a:r>
            <a:r>
              <a:rPr lang="en-US" dirty="0" smtClean="0">
                <a:latin typeface="Times"/>
              </a:rPr>
              <a:t> is the capacity of the channel in bits per second and </a:t>
            </a:r>
            <a:r>
              <a:rPr lang="en-US" i="1" dirty="0" smtClean="0">
                <a:latin typeface="Times"/>
              </a:rPr>
              <a:t>B</a:t>
            </a:r>
            <a:r>
              <a:rPr lang="en-US" dirty="0" smtClean="0">
                <a:latin typeface="Times"/>
              </a:rPr>
              <a:t> is the bandwidth of the channel in Hertz. The Shannon formula represents the theoretical maximum that can be achieved. In practice, however, only much lower rates are achieved, in part because formula only assumes white noise (thermal noise).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E868B8D-2D5A-40D2-A22F-2431D55114A0}" type="slidenum">
              <a:rPr lang="en-US" smtClean="0"/>
              <a:pPr/>
              <a:t>7</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r>
              <a:rPr lang="en-US" smtClean="0"/>
              <a:t>C</a:t>
            </a:r>
            <a:r>
              <a:rPr lang="en-US" smtClean="0">
                <a:latin typeface="Times"/>
              </a:rPr>
              <a:t>onsider the relationship among data rate, noise, and error rate. The presence of noise can corrupt one or more bits. If the data rate is increased, then the bits become "shorter" so that more bits are affected by a given pattern of noise. Mathematician Claude Shannondeveloped a formula relating these. For a given level of noise, expect that a greater signal strength would improve the ability to receive data correctly in the presence of noise. The key parameter involved is the </a:t>
            </a:r>
            <a:r>
              <a:rPr lang="en-US" b="1" smtClean="0">
                <a:latin typeface="Times"/>
              </a:rPr>
              <a:t>signal-to-noise ratio</a:t>
            </a:r>
            <a:r>
              <a:rPr lang="en-US" smtClean="0">
                <a:latin typeface="Times"/>
              </a:rPr>
              <a:t> (SNR, or S/N), which is the ratio of the power in a signal to the power contained in the noise that is present at a particular point in the transmission. Typically, this ratio is measured at a receiver, because it is at this point that an attempt is made to process the signal and recover the data. For convenience, this ratio is often reported in decibels. This expresses the amount, in decibels, that the intended signal exceeds the noise level. A high SNR will mean a high-quality signal and a low number of required intermediate repeaters.</a:t>
            </a:r>
          </a:p>
          <a:p>
            <a:r>
              <a:rPr lang="en-US" smtClean="0">
                <a:latin typeface="Times"/>
              </a:rPr>
              <a:t>The signal-to-noise ratio is important in the transmission of digital data because it sets the upper bound on the achievable data rate. Shannon's result is that the maximum channel capacity, in bits per second, obeys the equation shown. </a:t>
            </a:r>
            <a:r>
              <a:rPr lang="en-US" i="1" smtClean="0">
                <a:latin typeface="Times"/>
              </a:rPr>
              <a:t>C</a:t>
            </a:r>
            <a:r>
              <a:rPr lang="en-US" smtClean="0">
                <a:latin typeface="Times"/>
              </a:rPr>
              <a:t> is the capacity of the channel in bits per second and </a:t>
            </a:r>
            <a:r>
              <a:rPr lang="en-US" i="1" smtClean="0">
                <a:latin typeface="Times"/>
              </a:rPr>
              <a:t>B</a:t>
            </a:r>
            <a:r>
              <a:rPr lang="en-US" smtClean="0">
                <a:latin typeface="Times"/>
              </a:rPr>
              <a:t> is the bandwidth of the channel in Hertz. The Shannon formula represents the theoretical maximum that can be achieved. In practice, however, only much lower rates are achieved, in part because formula only assumes white noise (thermal noise).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E868B8D-2D5A-40D2-A22F-2431D55114A0}" type="slidenum">
              <a:rPr lang="en-US" smtClean="0"/>
              <a:pPr/>
              <a:t>8</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US" dirty="0" smtClean="0">
              <a:latin typeface="Time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DE868B8D-2D5A-40D2-A22F-2431D55114A0}" type="slidenum">
              <a:rPr lang="en-US" smtClean="0"/>
              <a:pPr/>
              <a:t>9</a:t>
            </a:fld>
            <a:endParaRPr lang="en-US" smtClean="0"/>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p:spPr>
        <p:txBody>
          <a:bodyPr/>
          <a:lstStyle/>
          <a:p>
            <a:endParaRPr lang="en-US" dirty="0" smtClean="0">
              <a:latin typeface="Time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ln/>
        </p:spPr>
      </p:sp>
      <p:sp>
        <p:nvSpPr>
          <p:cNvPr id="75779" name="Notes Placeholder 2"/>
          <p:cNvSpPr>
            <a:spLocks noGrp="1"/>
          </p:cNvSpPr>
          <p:nvPr>
            <p:ph type="body" idx="1"/>
          </p:nvPr>
        </p:nvSpPr>
        <p:spPr>
          <a:noFill/>
          <a:ln/>
        </p:spPr>
        <p:txBody>
          <a:bodyPr/>
          <a:lstStyle/>
          <a:p>
            <a:endParaRPr lang="en-US" smtClean="0"/>
          </a:p>
        </p:txBody>
      </p:sp>
      <p:sp>
        <p:nvSpPr>
          <p:cNvPr id="75780" name="Slide Number Placeholder 3"/>
          <p:cNvSpPr>
            <a:spLocks noGrp="1"/>
          </p:cNvSpPr>
          <p:nvPr>
            <p:ph type="sldNum" sz="quarter" idx="5"/>
          </p:nvPr>
        </p:nvSpPr>
        <p:spPr>
          <a:noFill/>
        </p:spPr>
        <p:txBody>
          <a:bodyPr/>
          <a:lstStyle/>
          <a:p>
            <a:fld id="{F1DB3A78-0F6E-4CDB-A7E7-D2897955AE40}" type="slidenum">
              <a:rPr lang="en-US" smtClean="0"/>
              <a:pPr/>
              <a:t>10</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pPr>
              <a:defRPr/>
            </a:pPr>
            <a:endParaRPr lang="en-GB"/>
          </a:p>
        </p:txBody>
      </p:sp>
      <p:sp>
        <p:nvSpPr>
          <p:cNvPr id="17" name="Footer Placeholder 16"/>
          <p:cNvSpPr>
            <a:spLocks noGrp="1"/>
          </p:cNvSpPr>
          <p:nvPr>
            <p:ph type="ftr" sz="quarter" idx="11"/>
          </p:nvPr>
        </p:nvSpPr>
        <p:spPr>
          <a:xfrm>
            <a:off x="2898648" y="6355080"/>
            <a:ext cx="3474720" cy="365760"/>
          </a:xfrm>
        </p:spPr>
        <p:txBody>
          <a:bodyPr/>
          <a:lstStyle/>
          <a:p>
            <a:pPr>
              <a:defRPr/>
            </a:pPr>
            <a:endParaRPr lang="en-GB"/>
          </a:p>
        </p:txBody>
      </p:sp>
      <p:sp>
        <p:nvSpPr>
          <p:cNvPr id="29" name="Slide Number Placeholder 28"/>
          <p:cNvSpPr>
            <a:spLocks noGrp="1"/>
          </p:cNvSpPr>
          <p:nvPr>
            <p:ph type="sldNum" sz="quarter" idx="12"/>
          </p:nvPr>
        </p:nvSpPr>
        <p:spPr>
          <a:xfrm>
            <a:off x="1216152" y="6355080"/>
            <a:ext cx="1219200" cy="365760"/>
          </a:xfrm>
        </p:spPr>
        <p:txBody>
          <a:bodyPr/>
          <a:lstStyle/>
          <a:p>
            <a:pPr>
              <a:defRPr/>
            </a:pPr>
            <a:fld id="{017EC763-4062-4FB0-82CF-D6D1FEFFA366}" type="slidenum">
              <a:rPr lang="en-GB" smtClean="0"/>
              <a:pPr>
                <a:defRPr/>
              </a:pPr>
              <a:t>‹#›</a:t>
            </a:fld>
            <a:endParaRPr lang="en-GB"/>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795357CB-199C-43DA-8F46-17F6AA378420}" type="slidenum">
              <a:rPr lang="en-GB" smtClean="0"/>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F607DAAA-F79A-4FC4-BD50-326B543CCF63}" type="slidenum">
              <a:rPr lang="en-GB" smtClean="0"/>
              <a:pPr>
                <a:defRPr/>
              </a:pPr>
              <a:t>‹#›</a:t>
            </a:fld>
            <a:endParaRPr lang="en-GB"/>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a:defRPr/>
            </a:pPr>
            <a:endParaRPr lang="en-GB"/>
          </a:p>
        </p:txBody>
      </p:sp>
      <p:sp>
        <p:nvSpPr>
          <p:cNvPr id="5" name="Footer Placeholder 4"/>
          <p:cNvSpPr>
            <a:spLocks noGrp="1"/>
          </p:cNvSpPr>
          <p:nvPr>
            <p:ph type="ftr" sz="quarter" idx="11"/>
          </p:nvPr>
        </p:nvSpPr>
        <p:spPr/>
        <p:txBody>
          <a:bodyPr/>
          <a:lstStyle/>
          <a:p>
            <a:pPr>
              <a:defRPr/>
            </a:pPr>
            <a:endParaRPr lang="en-GB"/>
          </a:p>
        </p:txBody>
      </p:sp>
      <p:sp>
        <p:nvSpPr>
          <p:cNvPr id="6" name="Slide Number Placeholder 5"/>
          <p:cNvSpPr>
            <a:spLocks noGrp="1"/>
          </p:cNvSpPr>
          <p:nvPr>
            <p:ph type="sldNum" sz="quarter" idx="12"/>
          </p:nvPr>
        </p:nvSpPr>
        <p:spPr/>
        <p:txBody>
          <a:bodyPr/>
          <a:lstStyle/>
          <a:p>
            <a:pPr>
              <a:defRPr/>
            </a:pPr>
            <a:fld id="{379D2924-B1AB-44E0-8A84-0C2D21A62D19}" type="slidenum">
              <a:rPr lang="en-GB" smtClean="0"/>
              <a:pPr>
                <a:defRPr/>
              </a:pPr>
              <a:t>‹#›</a:t>
            </a:fld>
            <a:endParaRPr lang="en-GB"/>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pPr>
              <a:defRPr/>
            </a:pPr>
            <a:endParaRPr lang="en-GB"/>
          </a:p>
        </p:txBody>
      </p:sp>
      <p:sp>
        <p:nvSpPr>
          <p:cNvPr id="5" name="Footer Placeholder 4"/>
          <p:cNvSpPr>
            <a:spLocks noGrp="1"/>
          </p:cNvSpPr>
          <p:nvPr>
            <p:ph type="ftr" sz="quarter" idx="11"/>
          </p:nvPr>
        </p:nvSpPr>
        <p:spPr>
          <a:xfrm>
            <a:off x="2898648" y="6355080"/>
            <a:ext cx="3474720" cy="365760"/>
          </a:xfrm>
        </p:spPr>
        <p:txBody>
          <a:bodyPr/>
          <a:lstStyle/>
          <a:p>
            <a:pPr>
              <a:defRPr/>
            </a:pPr>
            <a:endParaRPr lang="en-GB"/>
          </a:p>
        </p:txBody>
      </p:sp>
      <p:sp>
        <p:nvSpPr>
          <p:cNvPr id="6" name="Slide Number Placeholder 5"/>
          <p:cNvSpPr>
            <a:spLocks noGrp="1"/>
          </p:cNvSpPr>
          <p:nvPr>
            <p:ph type="sldNum" sz="quarter" idx="12"/>
          </p:nvPr>
        </p:nvSpPr>
        <p:spPr>
          <a:xfrm>
            <a:off x="1069848" y="6355080"/>
            <a:ext cx="1520952" cy="365760"/>
          </a:xfrm>
        </p:spPr>
        <p:txBody>
          <a:bodyPr/>
          <a:lstStyle/>
          <a:p>
            <a:pPr>
              <a:defRPr/>
            </a:pPr>
            <a:fld id="{D947428F-C7EA-4FFA-A046-4F8AD6EDF5F8}" type="slidenum">
              <a:rPr lang="en-GB" smtClean="0"/>
              <a:pPr>
                <a:defRPr/>
              </a:pPr>
              <a:t>‹#›</a:t>
            </a:fld>
            <a:endParaRPr lang="en-GB"/>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7DA34785-0AA4-4FC7-B48B-F731CCD994CE}" type="slidenum">
              <a:rPr lang="en-GB" smtClean="0"/>
              <a:pPr>
                <a:defRPr/>
              </a:pPr>
              <a:t>‹#›</a:t>
            </a:fld>
            <a:endParaRPr lang="en-GB"/>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a:defRPr/>
            </a:pPr>
            <a:endParaRPr lang="en-GB"/>
          </a:p>
        </p:txBody>
      </p:sp>
      <p:sp>
        <p:nvSpPr>
          <p:cNvPr id="8" name="Footer Placeholder 7"/>
          <p:cNvSpPr>
            <a:spLocks noGrp="1"/>
          </p:cNvSpPr>
          <p:nvPr>
            <p:ph type="ftr" sz="quarter" idx="11"/>
          </p:nvPr>
        </p:nvSpPr>
        <p:spPr/>
        <p:txBody>
          <a:bodyPr/>
          <a:lstStyle/>
          <a:p>
            <a:pPr>
              <a:defRPr/>
            </a:pPr>
            <a:endParaRPr lang="en-GB"/>
          </a:p>
        </p:txBody>
      </p:sp>
      <p:sp>
        <p:nvSpPr>
          <p:cNvPr id="9" name="Slide Number Placeholder 8"/>
          <p:cNvSpPr>
            <a:spLocks noGrp="1"/>
          </p:cNvSpPr>
          <p:nvPr>
            <p:ph type="sldNum" sz="quarter" idx="12"/>
          </p:nvPr>
        </p:nvSpPr>
        <p:spPr/>
        <p:txBody>
          <a:bodyPr/>
          <a:lstStyle/>
          <a:p>
            <a:pPr>
              <a:defRPr/>
            </a:pPr>
            <a:fld id="{872EA9F2-695E-40C2-AD5A-6A976CEE78C3}" type="slidenum">
              <a:rPr lang="en-GB" smtClean="0"/>
              <a:pPr>
                <a:defRPr/>
              </a:pPr>
              <a:t>‹#›</a:t>
            </a:fld>
            <a:endParaRPr lang="en-GB"/>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GB"/>
          </a:p>
        </p:txBody>
      </p:sp>
      <p:sp>
        <p:nvSpPr>
          <p:cNvPr id="4" name="Footer Placeholder 3"/>
          <p:cNvSpPr>
            <a:spLocks noGrp="1"/>
          </p:cNvSpPr>
          <p:nvPr>
            <p:ph type="ftr" sz="quarter" idx="11"/>
          </p:nvPr>
        </p:nvSpPr>
        <p:spPr/>
        <p:txBody>
          <a:bodyPr/>
          <a:lstStyle/>
          <a:p>
            <a:pPr>
              <a:defRPr/>
            </a:pPr>
            <a:endParaRPr lang="en-GB"/>
          </a:p>
        </p:txBody>
      </p:sp>
      <p:sp>
        <p:nvSpPr>
          <p:cNvPr id="5" name="Slide Number Placeholder 4"/>
          <p:cNvSpPr>
            <a:spLocks noGrp="1"/>
          </p:cNvSpPr>
          <p:nvPr>
            <p:ph type="sldNum" sz="quarter" idx="12"/>
          </p:nvPr>
        </p:nvSpPr>
        <p:spPr/>
        <p:txBody>
          <a:bodyPr/>
          <a:lstStyle/>
          <a:p>
            <a:pPr>
              <a:defRPr/>
            </a:pPr>
            <a:fld id="{14CCFE9C-FB92-48A0-81A3-64227378285A}" type="slidenum">
              <a:rPr lang="en-GB" smtClean="0"/>
              <a:pPr>
                <a:defRPr/>
              </a:pPr>
              <a:t>‹#›</a:t>
            </a:fld>
            <a:endParaRPr lang="en-GB"/>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a:p>
        </p:txBody>
      </p:sp>
      <p:sp>
        <p:nvSpPr>
          <p:cNvPr id="3" name="Footer Placeholder 2"/>
          <p:cNvSpPr>
            <a:spLocks noGrp="1"/>
          </p:cNvSpPr>
          <p:nvPr>
            <p:ph type="ftr" sz="quarter" idx="11"/>
          </p:nvPr>
        </p:nvSpPr>
        <p:spPr/>
        <p:txBody>
          <a:bodyPr/>
          <a:lstStyle/>
          <a:p>
            <a:pPr>
              <a:defRPr/>
            </a:pPr>
            <a:endParaRPr lang="en-GB"/>
          </a:p>
        </p:txBody>
      </p:sp>
      <p:sp>
        <p:nvSpPr>
          <p:cNvPr id="4" name="Slide Number Placeholder 3"/>
          <p:cNvSpPr>
            <a:spLocks noGrp="1"/>
          </p:cNvSpPr>
          <p:nvPr>
            <p:ph type="sldNum" sz="quarter" idx="12"/>
          </p:nvPr>
        </p:nvSpPr>
        <p:spPr/>
        <p:txBody>
          <a:bodyPr/>
          <a:lstStyle/>
          <a:p>
            <a:pPr>
              <a:defRPr/>
            </a:pPr>
            <a:fld id="{B9328172-85C5-4939-8358-0BDBB4DB194F}" type="slidenum">
              <a:rPr lang="en-GB" smtClean="0"/>
              <a:pPr>
                <a:defRPr/>
              </a:pPr>
              <a:t>‹#›</a:t>
            </a:fld>
            <a:endParaRPr lang="en-GB"/>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F7591784-1F71-4713-B155-2096924514AC}" type="slidenum">
              <a:rPr lang="en-GB" smtClean="0"/>
              <a:pPr>
                <a:defRPr/>
              </a:pPr>
              <a:t>‹#›</a:t>
            </a:fld>
            <a:endParaRPr lang="en-GB"/>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GB"/>
          </a:p>
        </p:txBody>
      </p:sp>
      <p:sp>
        <p:nvSpPr>
          <p:cNvPr id="6" name="Footer Placeholder 5"/>
          <p:cNvSpPr>
            <a:spLocks noGrp="1"/>
          </p:cNvSpPr>
          <p:nvPr>
            <p:ph type="ftr" sz="quarter" idx="11"/>
          </p:nvPr>
        </p:nvSpPr>
        <p:spPr/>
        <p:txBody>
          <a:bodyPr/>
          <a:lstStyle/>
          <a:p>
            <a:pPr>
              <a:defRPr/>
            </a:pPr>
            <a:endParaRPr lang="en-GB"/>
          </a:p>
        </p:txBody>
      </p:sp>
      <p:sp>
        <p:nvSpPr>
          <p:cNvPr id="7" name="Slide Number Placeholder 6"/>
          <p:cNvSpPr>
            <a:spLocks noGrp="1"/>
          </p:cNvSpPr>
          <p:nvPr>
            <p:ph type="sldNum" sz="quarter" idx="12"/>
          </p:nvPr>
        </p:nvSpPr>
        <p:spPr/>
        <p:txBody>
          <a:bodyPr/>
          <a:lstStyle/>
          <a:p>
            <a:pPr>
              <a:defRPr/>
            </a:pPr>
            <a:fld id="{9AD52004-F0AC-40A4-92B8-05A31DC4520D}" type="slidenum">
              <a:rPr lang="en-GB" smtClean="0"/>
              <a:pPr>
                <a:defRPr/>
              </a:pPr>
              <a:t>‹#›</a:t>
            </a:fld>
            <a:endParaRPr lang="en-GB"/>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pPr>
              <a:defRPr/>
            </a:pPr>
            <a:endParaRPr lang="en-GB"/>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pPr>
              <a:defRPr/>
            </a:pPr>
            <a:endParaRPr lang="en-GB"/>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pPr>
              <a:defRPr/>
            </a:pPr>
            <a:fld id="{B041FFC5-2B8D-410F-994F-113912824A56}" type="slidenum">
              <a:rPr lang="en-GB" smtClean="0"/>
              <a:pPr>
                <a:defRPr/>
              </a:pPr>
              <a:t>‹#›</a:t>
            </a:fld>
            <a:endParaRPr lang="en-GB"/>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9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p:nvPr>
        </p:nvSpPr>
        <p:spPr/>
        <p:txBody>
          <a:bodyPr>
            <a:normAutofit/>
          </a:bodyPr>
          <a:lstStyle/>
          <a:p>
            <a:pPr eaLnBrk="1" hangingPunct="1"/>
            <a:r>
              <a:rPr kumimoji="1" lang="en-US" smtClean="0"/>
              <a:t>Data and Computer Communications</a:t>
            </a:r>
            <a:endParaRPr lang="en-AU" smtClean="0"/>
          </a:p>
        </p:txBody>
      </p:sp>
      <p:pic>
        <p:nvPicPr>
          <p:cNvPr id="3" name="Picture 2"/>
          <p:cNvPicPr/>
          <p:nvPr/>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40983679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r>
              <a:rPr lang="en-US" dirty="0" smtClean="0"/>
              <a:t>E</a:t>
            </a:r>
            <a:r>
              <a:rPr lang="en-US" baseline="-25000" dirty="0" smtClean="0"/>
              <a:t>b</a:t>
            </a:r>
            <a:r>
              <a:rPr lang="en-US" dirty="0" smtClean="0"/>
              <a:t> / N</a:t>
            </a:r>
            <a:r>
              <a:rPr lang="en-US" baseline="-25000" dirty="0" smtClean="0"/>
              <a:t>0</a:t>
            </a:r>
            <a:r>
              <a:rPr lang="en-US" dirty="0" smtClean="0"/>
              <a:t> </a:t>
            </a:r>
            <a:endParaRPr lang="en-US" baseline="-25000" dirty="0" smtClean="0"/>
          </a:p>
        </p:txBody>
      </p:sp>
      <mc:AlternateContent xmlns:mc="http://schemas.openxmlformats.org/markup-compatibility/2006" xmlns:a14="http://schemas.microsoft.com/office/drawing/2010/main">
        <mc:Choice Requires="a14">
          <p:sp>
            <p:nvSpPr>
              <p:cNvPr id="40963" name="Content Placeholder 2"/>
              <p:cNvSpPr>
                <a:spLocks noGrp="1"/>
              </p:cNvSpPr>
              <p:nvPr>
                <p:ph sz="quarter" idx="1"/>
              </p:nvPr>
            </p:nvSpPr>
            <p:spPr>
              <a:xfrm>
                <a:off x="457200" y="1143000"/>
                <a:ext cx="8229600" cy="4937125"/>
              </a:xfrm>
            </p:spPr>
            <p:txBody>
              <a:bodyPr/>
              <a:lstStyle/>
              <a:p>
                <a:pPr eaLnBrk="1" hangingPunct="1"/>
                <a:r>
                  <a:rPr lang="en-US" dirty="0" smtClean="0"/>
                  <a:t>SNR is used for analog signals</a:t>
                </a:r>
              </a:p>
              <a:p>
                <a:pPr eaLnBrk="1" hangingPunct="1"/>
                <a:r>
                  <a:rPr lang="en-US" dirty="0" smtClean="0"/>
                  <a:t>E</a:t>
                </a:r>
                <a:r>
                  <a:rPr lang="en-US" baseline="-25000" dirty="0" smtClean="0"/>
                  <a:t>b</a:t>
                </a:r>
                <a:r>
                  <a:rPr lang="en-US" dirty="0" smtClean="0"/>
                  <a:t> / N</a:t>
                </a:r>
                <a:r>
                  <a:rPr lang="en-US" baseline="-25000" dirty="0" smtClean="0"/>
                  <a:t>0</a:t>
                </a:r>
                <a:r>
                  <a:rPr lang="en-US" dirty="0" smtClean="0"/>
                  <a:t> is the equivalent for digital signals</a:t>
                </a:r>
              </a:p>
              <a:p>
                <a:pPr eaLnBrk="1" hangingPunct="1"/>
                <a:r>
                  <a:rPr lang="en-US" dirty="0" smtClean="0"/>
                  <a:t>Signal Energy per bit </a:t>
                </a:r>
              </a:p>
              <a:p>
                <a:pPr>
                  <a:buNone/>
                </a:pPr>
                <a:r>
                  <a:rPr lang="en-US" dirty="0"/>
                  <a:t>E</a:t>
                </a:r>
                <a:r>
                  <a:rPr lang="en-US" baseline="-25000" dirty="0"/>
                  <a:t>b</a:t>
                </a:r>
                <a:r>
                  <a:rPr lang="en-US" dirty="0"/>
                  <a:t> / N</a:t>
                </a:r>
                <a:r>
                  <a:rPr lang="en-US" baseline="-25000" dirty="0"/>
                  <a:t>0</a:t>
                </a:r>
                <a:r>
                  <a:rPr lang="en-US" dirty="0"/>
                  <a:t> </a:t>
                </a:r>
                <a:r>
                  <a:rPr lang="en-US" dirty="0" smtClean="0"/>
                  <a:t>=</a:t>
                </a:r>
                <a14:m>
                  <m:oMath xmlns:m="http://schemas.openxmlformats.org/officeDocument/2006/math">
                    <m:f>
                      <m:fPr>
                        <m:ctrlPr>
                          <a:rPr lang="en-US" i="1" smtClean="0">
                            <a:latin typeface="Cambria Math"/>
                          </a:rPr>
                        </m:ctrlPr>
                      </m:fPr>
                      <m:num>
                        <m:r>
                          <m:rPr>
                            <m:nor/>
                          </m:rPr>
                          <a:rPr lang="en-US" dirty="0"/>
                          <m:t>Signal</m:t>
                        </m:r>
                        <m:r>
                          <m:rPr>
                            <m:nor/>
                          </m:rPr>
                          <a:rPr lang="en-US" dirty="0"/>
                          <m:t> </m:t>
                        </m:r>
                        <m:r>
                          <m:rPr>
                            <m:nor/>
                          </m:rPr>
                          <a:rPr lang="en-US" dirty="0"/>
                          <m:t>Energy</m:t>
                        </m:r>
                        <m:r>
                          <m:rPr>
                            <m:nor/>
                          </m:rPr>
                          <a:rPr lang="en-US" dirty="0"/>
                          <m:t> </m:t>
                        </m:r>
                        <m:r>
                          <m:rPr>
                            <m:nor/>
                          </m:rPr>
                          <a:rPr lang="en-US" dirty="0"/>
                          <m:t>per</m:t>
                        </m:r>
                        <m:r>
                          <m:rPr>
                            <m:nor/>
                          </m:rPr>
                          <a:rPr lang="en-US" dirty="0"/>
                          <m:t> </m:t>
                        </m:r>
                        <m:r>
                          <m:rPr>
                            <m:nor/>
                          </m:rPr>
                          <a:rPr lang="en-US" dirty="0"/>
                          <m:t>bit</m:t>
                        </m:r>
                        <m:r>
                          <m:rPr>
                            <m:nor/>
                          </m:rPr>
                          <a:rPr lang="en-US" dirty="0"/>
                          <m:t>  </m:t>
                        </m:r>
                      </m:num>
                      <m:den>
                        <m:r>
                          <m:rPr>
                            <m:nor/>
                          </m:rPr>
                          <a:rPr lang="en-US" dirty="0"/>
                          <m:t>Noise</m:t>
                        </m:r>
                        <m:r>
                          <m:rPr>
                            <m:nor/>
                          </m:rPr>
                          <a:rPr lang="en-US" dirty="0"/>
                          <m:t> </m:t>
                        </m:r>
                        <m:r>
                          <m:rPr>
                            <m:nor/>
                          </m:rPr>
                          <a:rPr lang="en-US" dirty="0"/>
                          <m:t>Power</m:t>
                        </m:r>
                        <m:r>
                          <m:rPr>
                            <m:nor/>
                          </m:rPr>
                          <a:rPr lang="en-US" dirty="0"/>
                          <m:t> </m:t>
                        </m:r>
                        <m:r>
                          <m:rPr>
                            <m:nor/>
                          </m:rPr>
                          <a:rPr lang="en-US" dirty="0"/>
                          <m:t>Density</m:t>
                        </m:r>
                        <m:r>
                          <m:rPr>
                            <m:nor/>
                          </m:rPr>
                          <a:rPr lang="en-US" dirty="0"/>
                          <m:t> </m:t>
                        </m:r>
                        <m:r>
                          <m:rPr>
                            <m:nor/>
                          </m:rPr>
                          <a:rPr lang="en-US" dirty="0"/>
                          <m:t>per</m:t>
                        </m:r>
                        <m:r>
                          <m:rPr>
                            <m:nor/>
                          </m:rPr>
                          <a:rPr lang="en-US" dirty="0"/>
                          <m:t> </m:t>
                        </m:r>
                        <m:r>
                          <m:rPr>
                            <m:nor/>
                          </m:rPr>
                          <a:rPr lang="en-US" dirty="0"/>
                          <m:t>Hertz</m:t>
                        </m:r>
                        <m:r>
                          <m:rPr>
                            <m:nor/>
                          </m:rPr>
                          <a:rPr lang="en-US" dirty="0"/>
                          <m:t> </m:t>
                        </m:r>
                      </m:den>
                    </m:f>
                  </m:oMath>
                </a14:m>
                <a:endParaRPr lang="en-US" dirty="0" smtClean="0"/>
              </a:p>
              <a:p>
                <a:pPr eaLnBrk="1" hangingPunct="1">
                  <a:buFont typeface="Wingdings 3" pitchFamily="18" charset="2"/>
                  <a:buNone/>
                </a:pPr>
                <a:r>
                  <a:rPr lang="en-US" dirty="0" smtClean="0"/>
                  <a:t>   </a:t>
                </a:r>
              </a:p>
            </p:txBody>
          </p:sp>
        </mc:Choice>
        <mc:Fallback xmlns="">
          <p:sp>
            <p:nvSpPr>
              <p:cNvPr id="40963" name="Content Placeholder 2"/>
              <p:cNvSpPr>
                <a:spLocks noGrp="1" noRot="1" noChangeAspect="1" noMove="1" noResize="1" noEditPoints="1" noAdjustHandles="1" noChangeArrowheads="1" noChangeShapeType="1" noTextEdit="1"/>
              </p:cNvSpPr>
              <p:nvPr>
                <p:ph sz="quarter" idx="1"/>
              </p:nvPr>
            </p:nvSpPr>
            <p:spPr>
              <a:xfrm>
                <a:off x="457200" y="1143000"/>
                <a:ext cx="8229600" cy="4937125"/>
              </a:xfrm>
              <a:blipFill rotWithShape="1">
                <a:blip r:embed="rId3"/>
                <a:stretch>
                  <a:fillRect l="-1259" t="-1112"/>
                </a:stretch>
              </a:blipFill>
            </p:spPr>
            <p:txBody>
              <a:bodyPr/>
              <a:lstStyle/>
              <a:p>
                <a:r>
                  <a:rPr lang="en-US">
                    <a:noFill/>
                  </a:rPr>
                  <a:t> </a:t>
                </a:r>
              </a:p>
            </p:txBody>
          </p:sp>
        </mc:Fallback>
      </mc:AlternateContent>
    </p:spTree>
    <p:extLst>
      <p:ext uri="{BB962C8B-B14F-4D97-AF65-F5344CB8AC3E}">
        <p14:creationId xmlns:p14="http://schemas.microsoft.com/office/powerpoint/2010/main" val="24341189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smtClean="0"/>
              <a:t>Summary</a:t>
            </a:r>
            <a:endParaRPr lang="en-AU" smtClean="0"/>
          </a:p>
        </p:txBody>
      </p:sp>
      <p:sp>
        <p:nvSpPr>
          <p:cNvPr id="41987" name="Rectangle 3"/>
          <p:cNvSpPr>
            <a:spLocks noGrp="1" noChangeArrowheads="1"/>
          </p:cNvSpPr>
          <p:nvPr>
            <p:ph sz="quarter" idx="1"/>
          </p:nvPr>
        </p:nvSpPr>
        <p:spPr>
          <a:xfrm>
            <a:off x="457200" y="1219200"/>
            <a:ext cx="8229600" cy="4937125"/>
          </a:xfrm>
        </p:spPr>
        <p:txBody>
          <a:bodyPr/>
          <a:lstStyle/>
          <a:p>
            <a:pPr eaLnBrk="1" hangingPunct="1"/>
            <a:r>
              <a:rPr lang="en-AU" dirty="0" smtClean="0"/>
              <a:t>looked at data transmission issues</a:t>
            </a:r>
          </a:p>
          <a:p>
            <a:pPr eaLnBrk="1" hangingPunct="1"/>
            <a:r>
              <a:rPr lang="en-AU" dirty="0" smtClean="0"/>
              <a:t>frequency, spectrum &amp; bandwidth</a:t>
            </a:r>
          </a:p>
          <a:p>
            <a:pPr eaLnBrk="1" hangingPunct="1"/>
            <a:r>
              <a:rPr lang="en-AU" dirty="0" smtClean="0"/>
              <a:t>Analogue Vs. digital signals</a:t>
            </a:r>
          </a:p>
          <a:p>
            <a:pPr eaLnBrk="1" hangingPunct="1"/>
            <a:r>
              <a:rPr lang="en-AU" dirty="0"/>
              <a:t>T</a:t>
            </a:r>
            <a:r>
              <a:rPr lang="en-AU" dirty="0" smtClean="0"/>
              <a:t>ransmission impairments</a:t>
            </a:r>
          </a:p>
          <a:p>
            <a:pPr marL="0" indent="0" eaLnBrk="1" hangingPunct="1">
              <a:buNone/>
            </a:pPr>
            <a:endParaRPr lang="en-AU" dirty="0" smtClean="0"/>
          </a:p>
        </p:txBody>
      </p:sp>
    </p:spTree>
    <p:extLst>
      <p:ext uri="{BB962C8B-B14F-4D97-AF65-F5344CB8AC3E}">
        <p14:creationId xmlns:p14="http://schemas.microsoft.com/office/powerpoint/2010/main" val="35886547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667000"/>
            <a:ext cx="8229600" cy="990600"/>
          </a:xfrm>
        </p:spPr>
        <p:txBody>
          <a:bodyPr/>
          <a:lstStyle/>
          <a:p>
            <a:pPr algn="ctr"/>
            <a:r>
              <a:rPr lang="en-US" b="1" dirty="0"/>
              <a:t>Signal Encoding Techniques</a:t>
            </a:r>
          </a:p>
        </p:txBody>
      </p:sp>
    </p:spTree>
    <p:extLst>
      <p:ext uri="{BB962C8B-B14F-4D97-AF65-F5344CB8AC3E}">
        <p14:creationId xmlns:p14="http://schemas.microsoft.com/office/powerpoint/2010/main" val="1273794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kumimoji="1" lang="en-US"/>
              <a:t>Signal Encoding Techniques</a:t>
            </a:r>
          </a:p>
        </p:txBody>
      </p:sp>
      <p:pic>
        <p:nvPicPr>
          <p:cNvPr id="5125" name="Picture 5" descr="Encoding-Modulation                                            00282837  Mnementh                      BEAE7A2F:"/>
          <p:cNvPicPr>
            <a:picLocks noChangeAspect="1" noChangeArrowheads="1"/>
          </p:cNvPicPr>
          <p:nvPr/>
        </p:nvPicPr>
        <p:blipFill>
          <a:blip r:embed="rId3">
            <a:extLst>
              <a:ext uri="{28A0092B-C50C-407E-A947-70E740481C1C}">
                <a14:useLocalDpi xmlns:a14="http://schemas.microsoft.com/office/drawing/2010/main" val="0"/>
              </a:ext>
            </a:extLst>
          </a:blip>
          <a:srcRect t="9265" b="9265"/>
          <a:stretch>
            <a:fillRect/>
          </a:stretch>
        </p:blipFill>
        <p:spPr bwMode="auto">
          <a:xfrm>
            <a:off x="609600" y="1719263"/>
            <a:ext cx="8043863" cy="5064125"/>
          </a:xfrm>
          <a:prstGeom prst="rect">
            <a:avLst/>
          </a:prstGeom>
          <a:noFill/>
          <a:extLst>
            <a:ext uri="{909E8E84-426E-40DD-AFC4-6F175D3DCCD1}">
              <a14:hiddenFill xmlns:a14="http://schemas.microsoft.com/office/drawing/2010/main">
                <a:solidFill>
                  <a:srgbClr val="FFFFFF">
                    <a:alpha val="70000"/>
                  </a:srgbClr>
                </a:solidFill>
              </a14:hiddenFill>
            </a:ext>
          </a:extLst>
        </p:spPr>
      </p:pic>
    </p:spTree>
    <p:extLst>
      <p:ext uri="{BB962C8B-B14F-4D97-AF65-F5344CB8AC3E}">
        <p14:creationId xmlns:p14="http://schemas.microsoft.com/office/powerpoint/2010/main" val="18968597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kumimoji="1" lang="en-US"/>
              <a:t>Digital Data, Digital Signal</a:t>
            </a:r>
          </a:p>
        </p:txBody>
      </p:sp>
      <p:sp>
        <p:nvSpPr>
          <p:cNvPr id="7171" name="Rectangle 3"/>
          <p:cNvSpPr>
            <a:spLocks noGrp="1" noChangeArrowheads="1"/>
          </p:cNvSpPr>
          <p:nvPr>
            <p:ph type="body" idx="1"/>
          </p:nvPr>
        </p:nvSpPr>
        <p:spPr/>
        <p:txBody>
          <a:bodyPr/>
          <a:lstStyle/>
          <a:p>
            <a:r>
              <a:rPr kumimoji="1" lang="en-US"/>
              <a:t>Digital signal</a:t>
            </a:r>
          </a:p>
          <a:p>
            <a:pPr lvl="1"/>
            <a:r>
              <a:rPr kumimoji="1" lang="en-US"/>
              <a:t>discrete, discontinuous voltage pulses</a:t>
            </a:r>
          </a:p>
          <a:p>
            <a:pPr lvl="1"/>
            <a:r>
              <a:rPr kumimoji="1" lang="en-US"/>
              <a:t>each pulse is a signal element</a:t>
            </a:r>
          </a:p>
          <a:p>
            <a:pPr lvl="1"/>
            <a:r>
              <a:rPr kumimoji="1" lang="en-US"/>
              <a:t>binary data encoded into signal elements</a:t>
            </a:r>
          </a:p>
          <a:p>
            <a:endParaRPr kumimoji="1" lang="en-US"/>
          </a:p>
        </p:txBody>
      </p:sp>
      <p:pic>
        <p:nvPicPr>
          <p:cNvPr id="7172" name="Picture 4"/>
          <p:cNvPicPr preferRelativeResize="0">
            <a:picLocks noChangeAspect="1" noChangeArrowheads="1"/>
          </p:cNvPicPr>
          <p:nvPr/>
        </p:nvPicPr>
        <p:blipFill>
          <a:blip r:embed="rId3">
            <a:extLst>
              <a:ext uri="{28A0092B-C50C-407E-A947-70E740481C1C}">
                <a14:useLocalDpi xmlns:a14="http://schemas.microsoft.com/office/drawing/2010/main" val="0"/>
              </a:ext>
            </a:extLst>
          </a:blip>
          <a:srcRect b="48979"/>
          <a:stretch>
            <a:fillRect/>
          </a:stretch>
        </p:blipFill>
        <p:spPr bwMode="auto">
          <a:xfrm>
            <a:off x="533400" y="4267200"/>
            <a:ext cx="8231188" cy="2185988"/>
          </a:xfrm>
          <a:prstGeom prst="rect">
            <a:avLst/>
          </a:prstGeom>
          <a:noFill/>
          <a:ln>
            <a:noFill/>
          </a:ln>
          <a:effectLst/>
          <a:extLst>
            <a:ext uri="{909E8E84-426E-40DD-AFC4-6F175D3DCCD1}">
              <a14:hiddenFill xmlns:a14="http://schemas.microsoft.com/office/drawing/2010/main">
                <a:solidFill>
                  <a:schemeClr val="accent1">
                    <a:alpha val="7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19827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kumimoji="1" lang="en-US"/>
              <a:t>Some Terms</a:t>
            </a:r>
          </a:p>
        </p:txBody>
      </p:sp>
      <p:sp>
        <p:nvSpPr>
          <p:cNvPr id="8195" name="Rectangle 3"/>
          <p:cNvSpPr>
            <a:spLocks noGrp="1" noChangeArrowheads="1"/>
          </p:cNvSpPr>
          <p:nvPr>
            <p:ph type="body" idx="1"/>
          </p:nvPr>
        </p:nvSpPr>
        <p:spPr/>
        <p:txBody>
          <a:bodyPr>
            <a:normAutofit/>
          </a:bodyPr>
          <a:lstStyle/>
          <a:p>
            <a:r>
              <a:rPr kumimoji="1" lang="en-US" dirty="0" smtClean="0"/>
              <a:t>Unipolar</a:t>
            </a:r>
          </a:p>
          <a:p>
            <a:pPr marL="866775" indent="-409575"/>
            <a:r>
              <a:rPr kumimoji="1" lang="en-US" altLang="en-US" dirty="0"/>
              <a:t>All signal elements have the same </a:t>
            </a:r>
            <a:r>
              <a:rPr kumimoji="1" lang="en-US" altLang="en-US" dirty="0" smtClean="0"/>
              <a:t>sign</a:t>
            </a:r>
            <a:endParaRPr kumimoji="1" lang="en-US" dirty="0"/>
          </a:p>
          <a:p>
            <a:r>
              <a:rPr kumimoji="1" lang="en-US" dirty="0" smtClean="0"/>
              <a:t>Polar</a:t>
            </a:r>
          </a:p>
          <a:p>
            <a:pPr marL="914400" indent="-457200"/>
            <a:r>
              <a:rPr kumimoji="1" lang="en-US" altLang="en-US" dirty="0"/>
              <a:t>One logic state represented by positive voltage the other by negative voltage</a:t>
            </a:r>
            <a:endParaRPr kumimoji="1" lang="en-US" dirty="0"/>
          </a:p>
          <a:p>
            <a:r>
              <a:rPr kumimoji="1" lang="en-US" dirty="0"/>
              <a:t>D</a:t>
            </a:r>
            <a:r>
              <a:rPr kumimoji="1" lang="en-US" dirty="0" smtClean="0"/>
              <a:t>ata rate</a:t>
            </a:r>
          </a:p>
          <a:p>
            <a:pPr marL="914400" indent="-409575"/>
            <a:r>
              <a:rPr kumimoji="1" lang="en-US" altLang="en-US" dirty="0" smtClean="0"/>
              <a:t>Bits </a:t>
            </a:r>
            <a:r>
              <a:rPr kumimoji="1" lang="en-US" altLang="en-US" dirty="0"/>
              <a:t>per </a:t>
            </a:r>
            <a:r>
              <a:rPr kumimoji="1" lang="en-US" altLang="en-US" dirty="0" smtClean="0"/>
              <a:t>second</a:t>
            </a:r>
            <a:endParaRPr kumimoji="1" lang="en-US" dirty="0"/>
          </a:p>
          <a:p>
            <a:r>
              <a:rPr kumimoji="1" lang="en-US" dirty="0"/>
              <a:t>D</a:t>
            </a:r>
            <a:r>
              <a:rPr kumimoji="1" lang="en-US" dirty="0" smtClean="0"/>
              <a:t>uration </a:t>
            </a:r>
            <a:r>
              <a:rPr kumimoji="1" lang="en-US" dirty="0"/>
              <a:t>or length of a </a:t>
            </a:r>
            <a:r>
              <a:rPr kumimoji="1" lang="en-US" dirty="0" smtClean="0"/>
              <a:t>bit</a:t>
            </a:r>
          </a:p>
          <a:p>
            <a:pPr marL="866775" indent="-409575"/>
            <a:r>
              <a:rPr kumimoji="1" lang="en-US" altLang="en-US" dirty="0"/>
              <a:t>Time taken for transmitter to emit the bit </a:t>
            </a:r>
            <a:endParaRPr kumimoji="1" lang="en-US" dirty="0"/>
          </a:p>
          <a:p>
            <a:pPr marL="0" indent="0">
              <a:buNone/>
            </a:pPr>
            <a:endParaRPr kumimoji="1" lang="en-US" dirty="0"/>
          </a:p>
        </p:txBody>
      </p:sp>
    </p:spTree>
    <p:extLst>
      <p:ext uri="{BB962C8B-B14F-4D97-AF65-F5344CB8AC3E}">
        <p14:creationId xmlns:p14="http://schemas.microsoft.com/office/powerpoint/2010/main" val="34486721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kumimoji="1" lang="en-US"/>
              <a:t>Some Terms</a:t>
            </a:r>
          </a:p>
        </p:txBody>
      </p:sp>
      <p:sp>
        <p:nvSpPr>
          <p:cNvPr id="8195" name="Rectangle 3"/>
          <p:cNvSpPr>
            <a:spLocks noGrp="1" noChangeArrowheads="1"/>
          </p:cNvSpPr>
          <p:nvPr>
            <p:ph type="body" idx="1"/>
          </p:nvPr>
        </p:nvSpPr>
        <p:spPr/>
        <p:txBody>
          <a:bodyPr>
            <a:normAutofit/>
          </a:bodyPr>
          <a:lstStyle/>
          <a:p>
            <a:r>
              <a:rPr kumimoji="1" lang="en-US" dirty="0" smtClean="0"/>
              <a:t>Modulation rate</a:t>
            </a:r>
          </a:p>
          <a:p>
            <a:pPr marL="866775" indent="-409575" defTabSz="962025"/>
            <a:r>
              <a:rPr kumimoji="1" lang="en-US" altLang="en-US" dirty="0" smtClean="0"/>
              <a:t>Rate at which the signal level changes</a:t>
            </a:r>
          </a:p>
          <a:p>
            <a:pPr marL="866775" indent="-409575" defTabSz="962025"/>
            <a:r>
              <a:rPr kumimoji="1" lang="en-US" altLang="en-US" dirty="0"/>
              <a:t>measured in </a:t>
            </a:r>
            <a:r>
              <a:rPr kumimoji="1" lang="en-US" altLang="en-US" dirty="0" smtClean="0"/>
              <a:t>Baud </a:t>
            </a:r>
          </a:p>
          <a:p>
            <a:pPr marL="866775" indent="-409575" defTabSz="962025"/>
            <a:r>
              <a:rPr kumimoji="1" lang="en-US" altLang="en-US" dirty="0" smtClean="0"/>
              <a:t>Baud Rate = </a:t>
            </a:r>
            <a:r>
              <a:rPr kumimoji="1" lang="en-US" altLang="en-US" dirty="0"/>
              <a:t>signal elements per </a:t>
            </a:r>
            <a:r>
              <a:rPr kumimoji="1" lang="en-US" altLang="en-US" dirty="0" smtClean="0"/>
              <a:t>second</a:t>
            </a:r>
          </a:p>
          <a:p>
            <a:pPr marL="866775" indent="-409575" defTabSz="962025"/>
            <a:r>
              <a:rPr kumimoji="1" lang="en-US" altLang="en-US" dirty="0" smtClean="0"/>
              <a:t>Depends </a:t>
            </a:r>
            <a:r>
              <a:rPr kumimoji="1" lang="en-US" altLang="en-US" dirty="0"/>
              <a:t>on type of digital encoding </a:t>
            </a:r>
            <a:r>
              <a:rPr kumimoji="1" lang="en-US" altLang="en-US" dirty="0" smtClean="0"/>
              <a:t>used</a:t>
            </a:r>
            <a:endParaRPr kumimoji="1" lang="en-US" dirty="0" smtClean="0"/>
          </a:p>
          <a:p>
            <a:r>
              <a:rPr kumimoji="1" lang="en-US" dirty="0" smtClean="0"/>
              <a:t>Mark and space</a:t>
            </a:r>
          </a:p>
          <a:p>
            <a:pPr marL="914400" indent="-504825"/>
            <a:r>
              <a:rPr kumimoji="1" lang="en-US" altLang="en-US" dirty="0" smtClean="0"/>
              <a:t>Binary 1 and Binary 0 respectively</a:t>
            </a:r>
          </a:p>
          <a:p>
            <a:endParaRPr kumimoji="1" lang="en-US" dirty="0"/>
          </a:p>
        </p:txBody>
      </p:sp>
    </p:spTree>
    <p:extLst>
      <p:ext uri="{BB962C8B-B14F-4D97-AF65-F5344CB8AC3E}">
        <p14:creationId xmlns:p14="http://schemas.microsoft.com/office/powerpoint/2010/main" val="17079740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kumimoji="1" lang="en-US"/>
              <a:t>Interpreting Signals</a:t>
            </a:r>
          </a:p>
        </p:txBody>
      </p:sp>
      <p:sp>
        <p:nvSpPr>
          <p:cNvPr id="10243" name="Rectangle 3"/>
          <p:cNvSpPr>
            <a:spLocks noGrp="1" noChangeArrowheads="1"/>
          </p:cNvSpPr>
          <p:nvPr>
            <p:ph type="body" idx="1"/>
          </p:nvPr>
        </p:nvSpPr>
        <p:spPr/>
        <p:txBody>
          <a:bodyPr/>
          <a:lstStyle/>
          <a:p>
            <a:r>
              <a:rPr kumimoji="1" lang="en-US" dirty="0"/>
              <a:t>N</a:t>
            </a:r>
            <a:r>
              <a:rPr kumimoji="1" lang="en-US" dirty="0" smtClean="0"/>
              <a:t>eed </a:t>
            </a:r>
            <a:r>
              <a:rPr kumimoji="1" lang="en-US" dirty="0"/>
              <a:t>to know</a:t>
            </a:r>
          </a:p>
          <a:p>
            <a:pPr lvl="1"/>
            <a:r>
              <a:rPr kumimoji="1" lang="en-US" dirty="0"/>
              <a:t>timing of bits - when they start and end</a:t>
            </a:r>
          </a:p>
          <a:p>
            <a:pPr lvl="1"/>
            <a:r>
              <a:rPr kumimoji="1" lang="en-US" dirty="0"/>
              <a:t>signal levels</a:t>
            </a:r>
          </a:p>
          <a:p>
            <a:r>
              <a:rPr kumimoji="1" lang="en-US" dirty="0"/>
              <a:t>F</a:t>
            </a:r>
            <a:r>
              <a:rPr kumimoji="1" lang="en-US" dirty="0" smtClean="0"/>
              <a:t>actors </a:t>
            </a:r>
            <a:r>
              <a:rPr kumimoji="1" lang="en-US" dirty="0"/>
              <a:t>affecting signal interpretation</a:t>
            </a:r>
          </a:p>
          <a:p>
            <a:pPr lvl="1"/>
            <a:r>
              <a:rPr kumimoji="1" lang="en-US" dirty="0"/>
              <a:t>signal to noise ratio</a:t>
            </a:r>
          </a:p>
          <a:p>
            <a:pPr lvl="1"/>
            <a:r>
              <a:rPr kumimoji="1" lang="en-US" dirty="0"/>
              <a:t>data rate</a:t>
            </a:r>
          </a:p>
          <a:p>
            <a:pPr lvl="1"/>
            <a:r>
              <a:rPr kumimoji="1" lang="en-US" dirty="0"/>
              <a:t>bandwidth</a:t>
            </a:r>
          </a:p>
          <a:p>
            <a:pPr lvl="1"/>
            <a:r>
              <a:rPr kumimoji="1" lang="en-US" dirty="0"/>
              <a:t>encoding scheme</a:t>
            </a:r>
          </a:p>
        </p:txBody>
      </p:sp>
    </p:spTree>
    <p:extLst>
      <p:ext uri="{BB962C8B-B14F-4D97-AF65-F5344CB8AC3E}">
        <p14:creationId xmlns:p14="http://schemas.microsoft.com/office/powerpoint/2010/main" val="16756436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kumimoji="1" lang="en-US"/>
              <a:t>Comparison of Encoding Schemes</a:t>
            </a:r>
          </a:p>
        </p:txBody>
      </p:sp>
      <p:sp>
        <p:nvSpPr>
          <p:cNvPr id="11267" name="Rectangle 3"/>
          <p:cNvSpPr>
            <a:spLocks noGrp="1" noChangeArrowheads="1"/>
          </p:cNvSpPr>
          <p:nvPr>
            <p:ph type="body" idx="1"/>
          </p:nvPr>
        </p:nvSpPr>
        <p:spPr>
          <a:xfrm>
            <a:off x="457200" y="1371600"/>
            <a:ext cx="8229600" cy="4454525"/>
          </a:xfrm>
        </p:spPr>
        <p:txBody>
          <a:bodyPr/>
          <a:lstStyle/>
          <a:p>
            <a:r>
              <a:rPr kumimoji="1" lang="en-US"/>
              <a:t>signal spectrum</a:t>
            </a:r>
          </a:p>
          <a:p>
            <a:r>
              <a:rPr kumimoji="1" lang="en-US"/>
              <a:t>clocking</a:t>
            </a:r>
          </a:p>
          <a:p>
            <a:r>
              <a:rPr kumimoji="1" lang="en-US"/>
              <a:t>error detection</a:t>
            </a:r>
          </a:p>
          <a:p>
            <a:r>
              <a:rPr kumimoji="1" lang="en-US"/>
              <a:t>signal interference and noise immunity</a:t>
            </a:r>
          </a:p>
          <a:p>
            <a:r>
              <a:rPr kumimoji="1" lang="en-US"/>
              <a:t>cost and complexity</a:t>
            </a:r>
          </a:p>
        </p:txBody>
      </p:sp>
    </p:spTree>
    <p:extLst>
      <p:ext uri="{BB962C8B-B14F-4D97-AF65-F5344CB8AC3E}">
        <p14:creationId xmlns:p14="http://schemas.microsoft.com/office/powerpoint/2010/main" val="38621182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81000" y="228600"/>
            <a:ext cx="8229600" cy="835025"/>
          </a:xfrm>
        </p:spPr>
        <p:txBody>
          <a:bodyPr/>
          <a:lstStyle/>
          <a:p>
            <a:r>
              <a:rPr kumimoji="1" lang="en-US" dirty="0"/>
              <a:t>Encoding Schemes</a:t>
            </a:r>
          </a:p>
        </p:txBody>
      </p:sp>
      <p:pic>
        <p:nvPicPr>
          <p:cNvPr id="13316" name="Picture 4" descr="Signal Formats                                                 00282837  Mnementh                      BEAE7A2F:"/>
          <p:cNvPicPr>
            <a:picLocks noChangeAspect="1" noChangeArrowheads="1"/>
          </p:cNvPicPr>
          <p:nvPr/>
        </p:nvPicPr>
        <p:blipFill>
          <a:blip r:embed="rId3">
            <a:extLst>
              <a:ext uri="{28A0092B-C50C-407E-A947-70E740481C1C}">
                <a14:useLocalDpi xmlns:a14="http://schemas.microsoft.com/office/drawing/2010/main" val="0"/>
              </a:ext>
            </a:extLst>
          </a:blip>
          <a:srcRect t="14319" b="10739"/>
          <a:stretch>
            <a:fillRect/>
          </a:stretch>
        </p:blipFill>
        <p:spPr bwMode="auto">
          <a:xfrm>
            <a:off x="609600" y="1208088"/>
            <a:ext cx="8229600" cy="5649912"/>
          </a:xfrm>
          <a:prstGeom prst="rect">
            <a:avLst/>
          </a:prstGeom>
          <a:noFill/>
          <a:extLst>
            <a:ext uri="{909E8E84-426E-40DD-AFC4-6F175D3DCCD1}">
              <a14:hiddenFill xmlns:a14="http://schemas.microsoft.com/office/drawing/2010/main">
                <a:solidFill>
                  <a:srgbClr val="FFFFFF">
                    <a:alpha val="70000"/>
                  </a:srgbClr>
                </a:solidFill>
              </a14:hiddenFill>
            </a:ext>
          </a:extLst>
        </p:spPr>
      </p:pic>
    </p:spTree>
    <p:extLst>
      <p:ext uri="{BB962C8B-B14F-4D97-AF65-F5344CB8AC3E}">
        <p14:creationId xmlns:p14="http://schemas.microsoft.com/office/powerpoint/2010/main" val="2329327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kumimoji="1" lang="en-US" smtClean="0"/>
              <a:t>Channel Capacity</a:t>
            </a:r>
          </a:p>
        </p:txBody>
      </p:sp>
      <p:sp>
        <p:nvSpPr>
          <p:cNvPr id="37891" name="Rectangle 3"/>
          <p:cNvSpPr>
            <a:spLocks noGrp="1" noChangeArrowheads="1"/>
          </p:cNvSpPr>
          <p:nvPr>
            <p:ph sz="quarter" idx="1"/>
          </p:nvPr>
        </p:nvSpPr>
        <p:spPr>
          <a:xfrm>
            <a:off x="457200" y="1676400"/>
            <a:ext cx="8229600" cy="4648200"/>
          </a:xfrm>
        </p:spPr>
        <p:txBody>
          <a:bodyPr/>
          <a:lstStyle/>
          <a:p>
            <a:pPr eaLnBrk="1" hangingPunct="1"/>
            <a:r>
              <a:rPr kumimoji="1" lang="en-US" dirty="0"/>
              <a:t>M</a:t>
            </a:r>
            <a:r>
              <a:rPr kumimoji="1" lang="en-US" dirty="0" smtClean="0"/>
              <a:t>ax possible data rate on communication channel </a:t>
            </a:r>
          </a:p>
          <a:p>
            <a:pPr eaLnBrk="1" hangingPunct="1"/>
            <a:r>
              <a:rPr kumimoji="1" lang="en-US" dirty="0"/>
              <a:t>F</a:t>
            </a:r>
            <a:r>
              <a:rPr kumimoji="1" lang="en-US" dirty="0" smtClean="0"/>
              <a:t>unction of</a:t>
            </a:r>
          </a:p>
          <a:p>
            <a:pPr lvl="1" eaLnBrk="1" hangingPunct="1"/>
            <a:r>
              <a:rPr kumimoji="1" lang="en-US" dirty="0"/>
              <a:t>D</a:t>
            </a:r>
            <a:r>
              <a:rPr kumimoji="1" lang="en-US" dirty="0" smtClean="0"/>
              <a:t>ata rate - in bits per second</a:t>
            </a:r>
          </a:p>
          <a:p>
            <a:pPr lvl="1" eaLnBrk="1" hangingPunct="1"/>
            <a:r>
              <a:rPr kumimoji="1" lang="en-US" dirty="0"/>
              <a:t>B</a:t>
            </a:r>
            <a:r>
              <a:rPr kumimoji="1" lang="en-US" dirty="0" smtClean="0"/>
              <a:t>andwidth - in cycles per second or Hertz</a:t>
            </a:r>
          </a:p>
          <a:p>
            <a:pPr lvl="1" eaLnBrk="1" hangingPunct="1"/>
            <a:r>
              <a:rPr kumimoji="1" lang="en-US" dirty="0"/>
              <a:t>N</a:t>
            </a:r>
            <a:r>
              <a:rPr kumimoji="1" lang="en-US" dirty="0" smtClean="0"/>
              <a:t>oise - on communication link</a:t>
            </a:r>
          </a:p>
          <a:p>
            <a:pPr lvl="1" eaLnBrk="1" hangingPunct="1"/>
            <a:r>
              <a:rPr kumimoji="1" lang="en-US" dirty="0"/>
              <a:t>E</a:t>
            </a:r>
            <a:r>
              <a:rPr kumimoji="1" lang="en-US" dirty="0" smtClean="0"/>
              <a:t>rror rate - of corrupted bits</a:t>
            </a:r>
          </a:p>
          <a:p>
            <a:pPr eaLnBrk="1" hangingPunct="1"/>
            <a:r>
              <a:rPr kumimoji="1" lang="en-US" dirty="0"/>
              <a:t>L</a:t>
            </a:r>
            <a:r>
              <a:rPr kumimoji="1" lang="en-US" dirty="0" smtClean="0"/>
              <a:t>imitations due to physical properties</a:t>
            </a:r>
          </a:p>
          <a:p>
            <a:pPr eaLnBrk="1" hangingPunct="1"/>
            <a:r>
              <a:rPr kumimoji="1" lang="en-US" dirty="0"/>
              <a:t>W</a:t>
            </a:r>
            <a:r>
              <a:rPr kumimoji="1" lang="en-US" dirty="0" smtClean="0"/>
              <a:t>ant most efficient use of capacity</a:t>
            </a:r>
          </a:p>
          <a:p>
            <a:r>
              <a:rPr kumimoji="1" lang="en-US" dirty="0" smtClean="0"/>
              <a:t>Main </a:t>
            </a:r>
            <a:r>
              <a:rPr kumimoji="1" lang="en-US" dirty="0"/>
              <a:t>constraint on achieving </a:t>
            </a:r>
            <a:r>
              <a:rPr kumimoji="1" lang="en-US" dirty="0" smtClean="0"/>
              <a:t>the </a:t>
            </a:r>
            <a:r>
              <a:rPr kumimoji="1" lang="en-US" dirty="0"/>
              <a:t>efficiency is noise</a:t>
            </a:r>
            <a:endParaRPr kumimoji="1" lang="en-US" dirty="0" smtClean="0"/>
          </a:p>
        </p:txBody>
      </p:sp>
    </p:spTree>
    <p:extLst>
      <p:ext uri="{BB962C8B-B14F-4D97-AF65-F5344CB8AC3E}">
        <p14:creationId xmlns:p14="http://schemas.microsoft.com/office/powerpoint/2010/main" val="41566300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228600"/>
            <a:ext cx="8229600" cy="838200"/>
          </a:xfrm>
        </p:spPr>
        <p:txBody>
          <a:bodyPr>
            <a:normAutofit/>
          </a:bodyPr>
          <a:lstStyle/>
          <a:p>
            <a:r>
              <a:rPr kumimoji="1" lang="en-US" dirty="0" smtClean="0"/>
              <a:t>Non return </a:t>
            </a:r>
            <a:r>
              <a:rPr kumimoji="1" lang="en-US" dirty="0"/>
              <a:t>to </a:t>
            </a:r>
            <a:r>
              <a:rPr kumimoji="1" lang="en-US" dirty="0" smtClean="0"/>
              <a:t>Zero-Level (NRZ-L</a:t>
            </a:r>
            <a:r>
              <a:rPr kumimoji="1" lang="en-US" dirty="0"/>
              <a:t>)</a:t>
            </a:r>
          </a:p>
        </p:txBody>
      </p:sp>
      <p:sp>
        <p:nvSpPr>
          <p:cNvPr id="14339" name="Rectangle 3"/>
          <p:cNvSpPr>
            <a:spLocks noGrp="1" noChangeArrowheads="1"/>
          </p:cNvSpPr>
          <p:nvPr>
            <p:ph type="body" idx="1"/>
          </p:nvPr>
        </p:nvSpPr>
        <p:spPr/>
        <p:txBody>
          <a:bodyPr/>
          <a:lstStyle/>
          <a:p>
            <a:r>
              <a:rPr kumimoji="1" lang="en-US" dirty="0"/>
              <a:t>T</a:t>
            </a:r>
            <a:r>
              <a:rPr kumimoji="1" lang="en-US" dirty="0" smtClean="0"/>
              <a:t>wo </a:t>
            </a:r>
            <a:r>
              <a:rPr kumimoji="1" lang="en-US" dirty="0"/>
              <a:t>different voltages for 0 and 1 bits</a:t>
            </a:r>
          </a:p>
          <a:p>
            <a:r>
              <a:rPr kumimoji="1" lang="en-US" dirty="0"/>
              <a:t>V</a:t>
            </a:r>
            <a:r>
              <a:rPr kumimoji="1" lang="en-US" dirty="0" smtClean="0"/>
              <a:t>oltage </a:t>
            </a:r>
            <a:r>
              <a:rPr kumimoji="1" lang="en-US" dirty="0"/>
              <a:t>constant during bit interval</a:t>
            </a:r>
          </a:p>
          <a:p>
            <a:pPr lvl="1"/>
            <a:r>
              <a:rPr kumimoji="1" lang="en-US" dirty="0"/>
              <a:t>no transition I.e. no return to zero voltage</a:t>
            </a:r>
          </a:p>
          <a:p>
            <a:pPr lvl="1"/>
            <a:r>
              <a:rPr kumimoji="1" lang="en-US" dirty="0"/>
              <a:t>such as absence of voltage for zero, constant positive voltage for one</a:t>
            </a:r>
          </a:p>
          <a:p>
            <a:pPr lvl="1"/>
            <a:r>
              <a:rPr kumimoji="1" lang="en-US" dirty="0"/>
              <a:t>more often, negative voltage for one value and positive for the other</a:t>
            </a:r>
          </a:p>
        </p:txBody>
      </p:sp>
    </p:spTree>
    <p:extLst>
      <p:ext uri="{BB962C8B-B14F-4D97-AF65-F5344CB8AC3E}">
        <p14:creationId xmlns:p14="http://schemas.microsoft.com/office/powerpoint/2010/main" val="35205610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kumimoji="1" lang="en-US"/>
              <a:t>Nonreturn to Zero Inverted</a:t>
            </a:r>
          </a:p>
        </p:txBody>
      </p:sp>
      <p:sp>
        <p:nvSpPr>
          <p:cNvPr id="15363" name="Rectangle 3"/>
          <p:cNvSpPr>
            <a:spLocks noGrp="1" noChangeArrowheads="1"/>
          </p:cNvSpPr>
          <p:nvPr>
            <p:ph type="body" idx="1"/>
          </p:nvPr>
        </p:nvSpPr>
        <p:spPr/>
        <p:txBody>
          <a:bodyPr/>
          <a:lstStyle/>
          <a:p>
            <a:pPr>
              <a:lnSpc>
                <a:spcPct val="90000"/>
              </a:lnSpc>
            </a:pPr>
            <a:r>
              <a:rPr kumimoji="1" lang="en-US" sz="2800" dirty="0" smtClean="0"/>
              <a:t>Non return </a:t>
            </a:r>
            <a:r>
              <a:rPr kumimoji="1" lang="en-US" sz="2800" dirty="0"/>
              <a:t>to zero inverted on ones</a:t>
            </a:r>
          </a:p>
          <a:p>
            <a:pPr>
              <a:lnSpc>
                <a:spcPct val="90000"/>
              </a:lnSpc>
            </a:pPr>
            <a:r>
              <a:rPr kumimoji="1" lang="en-US" sz="2800" dirty="0"/>
              <a:t>constant voltage pulse for duration of bit</a:t>
            </a:r>
          </a:p>
          <a:p>
            <a:pPr>
              <a:lnSpc>
                <a:spcPct val="90000"/>
              </a:lnSpc>
            </a:pPr>
            <a:r>
              <a:rPr kumimoji="1" lang="en-US" sz="2800" dirty="0"/>
              <a:t>data encoded as presence or absence of signal transition at beginning of bit time</a:t>
            </a:r>
          </a:p>
          <a:p>
            <a:pPr lvl="1">
              <a:lnSpc>
                <a:spcPct val="90000"/>
              </a:lnSpc>
            </a:pPr>
            <a:r>
              <a:rPr kumimoji="1" lang="en-US" sz="2400" dirty="0"/>
              <a:t>transition (low to high or high to low) denotes binary 1</a:t>
            </a:r>
          </a:p>
          <a:p>
            <a:pPr lvl="1">
              <a:lnSpc>
                <a:spcPct val="90000"/>
              </a:lnSpc>
            </a:pPr>
            <a:r>
              <a:rPr kumimoji="1" lang="en-US" sz="2400" dirty="0"/>
              <a:t>no transition denotes binary 0</a:t>
            </a:r>
          </a:p>
          <a:p>
            <a:pPr>
              <a:lnSpc>
                <a:spcPct val="90000"/>
              </a:lnSpc>
            </a:pPr>
            <a:r>
              <a:rPr kumimoji="1" lang="en-US" sz="2800" dirty="0"/>
              <a:t>example of differential encoding since have</a:t>
            </a:r>
          </a:p>
          <a:p>
            <a:pPr lvl="1">
              <a:lnSpc>
                <a:spcPct val="90000"/>
              </a:lnSpc>
            </a:pPr>
            <a:r>
              <a:rPr kumimoji="1" lang="en-US" sz="2400" dirty="0"/>
              <a:t>data represented by changes rather than levels</a:t>
            </a:r>
          </a:p>
          <a:p>
            <a:pPr lvl="1">
              <a:lnSpc>
                <a:spcPct val="90000"/>
              </a:lnSpc>
            </a:pPr>
            <a:r>
              <a:rPr kumimoji="1" lang="en-US" sz="2400" dirty="0"/>
              <a:t>more reliable detection of transition </a:t>
            </a:r>
            <a:r>
              <a:rPr kumimoji="1" lang="en-US" sz="2400" dirty="0" smtClean="0"/>
              <a:t>in the presence of noise</a:t>
            </a:r>
            <a:endParaRPr kumimoji="1" lang="en-US" sz="2400" dirty="0"/>
          </a:p>
          <a:p>
            <a:pPr lvl="1">
              <a:lnSpc>
                <a:spcPct val="90000"/>
              </a:lnSpc>
            </a:pPr>
            <a:endParaRPr kumimoji="1" lang="en-US" sz="2400" dirty="0"/>
          </a:p>
        </p:txBody>
      </p:sp>
    </p:spTree>
    <p:extLst>
      <p:ext uri="{BB962C8B-B14F-4D97-AF65-F5344CB8AC3E}">
        <p14:creationId xmlns:p14="http://schemas.microsoft.com/office/powerpoint/2010/main" val="2960369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kumimoji="1" lang="en-US"/>
              <a:t>NRZ Pros &amp; Cons</a:t>
            </a:r>
          </a:p>
        </p:txBody>
      </p:sp>
      <p:sp>
        <p:nvSpPr>
          <p:cNvPr id="18435" name="Rectangle 3"/>
          <p:cNvSpPr>
            <a:spLocks noGrp="1" noChangeArrowheads="1"/>
          </p:cNvSpPr>
          <p:nvPr>
            <p:ph type="body" idx="1"/>
          </p:nvPr>
        </p:nvSpPr>
        <p:spPr/>
        <p:txBody>
          <a:bodyPr/>
          <a:lstStyle/>
          <a:p>
            <a:r>
              <a:rPr kumimoji="1" lang="en-US"/>
              <a:t>Pros</a:t>
            </a:r>
          </a:p>
          <a:p>
            <a:pPr lvl="1"/>
            <a:r>
              <a:rPr kumimoji="1" lang="en-US"/>
              <a:t>easy to engineer</a:t>
            </a:r>
          </a:p>
          <a:p>
            <a:pPr lvl="1"/>
            <a:r>
              <a:rPr kumimoji="1" lang="en-US"/>
              <a:t>make good use of bandwidth</a:t>
            </a:r>
          </a:p>
          <a:p>
            <a:r>
              <a:rPr kumimoji="1" lang="en-US"/>
              <a:t>Cons</a:t>
            </a:r>
          </a:p>
          <a:p>
            <a:pPr lvl="1"/>
            <a:r>
              <a:rPr kumimoji="1" lang="en-US"/>
              <a:t>dc component</a:t>
            </a:r>
          </a:p>
          <a:p>
            <a:pPr lvl="1"/>
            <a:r>
              <a:rPr kumimoji="1" lang="en-US"/>
              <a:t>lack of synchronization capability</a:t>
            </a:r>
          </a:p>
          <a:p>
            <a:r>
              <a:rPr kumimoji="1" lang="en-US"/>
              <a:t>used for magnetic recording</a:t>
            </a:r>
          </a:p>
          <a:p>
            <a:r>
              <a:rPr kumimoji="1" lang="en-US"/>
              <a:t>not often used for signal transmission</a:t>
            </a:r>
          </a:p>
        </p:txBody>
      </p:sp>
    </p:spTree>
    <p:extLst>
      <p:ext uri="{BB962C8B-B14F-4D97-AF65-F5344CB8AC3E}">
        <p14:creationId xmlns:p14="http://schemas.microsoft.com/office/powerpoint/2010/main" val="7410195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52400"/>
            <a:ext cx="8229600" cy="914400"/>
          </a:xfrm>
        </p:spPr>
        <p:txBody>
          <a:bodyPr>
            <a:normAutofit/>
          </a:bodyPr>
          <a:lstStyle/>
          <a:p>
            <a:r>
              <a:rPr kumimoji="1" lang="en-US" dirty="0"/>
              <a:t>Multilevel </a:t>
            </a:r>
            <a:r>
              <a:rPr kumimoji="1" lang="en-US" dirty="0" smtClean="0"/>
              <a:t>Binary Bipolar-AMI</a:t>
            </a:r>
            <a:endParaRPr kumimoji="1" lang="en-US" dirty="0"/>
          </a:p>
        </p:txBody>
      </p:sp>
      <p:sp>
        <p:nvSpPr>
          <p:cNvPr id="20483" name="Rectangle 3"/>
          <p:cNvSpPr>
            <a:spLocks noGrp="1" noChangeArrowheads="1"/>
          </p:cNvSpPr>
          <p:nvPr>
            <p:ph type="body" idx="1"/>
          </p:nvPr>
        </p:nvSpPr>
        <p:spPr>
          <a:xfrm>
            <a:off x="457200" y="1676400"/>
            <a:ext cx="8229600" cy="5029200"/>
          </a:xfrm>
        </p:spPr>
        <p:txBody>
          <a:bodyPr/>
          <a:lstStyle/>
          <a:p>
            <a:pPr>
              <a:lnSpc>
                <a:spcPct val="90000"/>
              </a:lnSpc>
            </a:pPr>
            <a:r>
              <a:rPr kumimoji="1" lang="en-US"/>
              <a:t>Use more than two levels</a:t>
            </a:r>
          </a:p>
          <a:p>
            <a:pPr>
              <a:lnSpc>
                <a:spcPct val="90000"/>
              </a:lnSpc>
            </a:pPr>
            <a:r>
              <a:rPr kumimoji="1" lang="en-US"/>
              <a:t>Bipolar-AMI</a:t>
            </a:r>
          </a:p>
          <a:p>
            <a:pPr lvl="1">
              <a:lnSpc>
                <a:spcPct val="90000"/>
              </a:lnSpc>
            </a:pPr>
            <a:r>
              <a:rPr kumimoji="1" lang="en-US"/>
              <a:t>zero represented by no line signal</a:t>
            </a:r>
          </a:p>
          <a:p>
            <a:pPr lvl="1">
              <a:lnSpc>
                <a:spcPct val="90000"/>
              </a:lnSpc>
            </a:pPr>
            <a:r>
              <a:rPr kumimoji="1" lang="en-US"/>
              <a:t>one represented by positive or negative pulse</a:t>
            </a:r>
          </a:p>
          <a:p>
            <a:pPr lvl="1">
              <a:lnSpc>
                <a:spcPct val="90000"/>
              </a:lnSpc>
            </a:pPr>
            <a:r>
              <a:rPr kumimoji="1" lang="en-US"/>
              <a:t>one pulses alternate in polarity</a:t>
            </a:r>
          </a:p>
          <a:p>
            <a:pPr lvl="1">
              <a:lnSpc>
                <a:spcPct val="90000"/>
              </a:lnSpc>
            </a:pPr>
            <a:r>
              <a:rPr kumimoji="1" lang="en-US"/>
              <a:t>no loss of sync if a long string of ones</a:t>
            </a:r>
          </a:p>
          <a:p>
            <a:pPr lvl="1">
              <a:lnSpc>
                <a:spcPct val="90000"/>
              </a:lnSpc>
            </a:pPr>
            <a:r>
              <a:rPr kumimoji="1" lang="en-US"/>
              <a:t>long runs of zeros still a problem</a:t>
            </a:r>
          </a:p>
          <a:p>
            <a:pPr lvl="1">
              <a:lnSpc>
                <a:spcPct val="90000"/>
              </a:lnSpc>
            </a:pPr>
            <a:r>
              <a:rPr kumimoji="1" lang="en-US"/>
              <a:t>no net dc component</a:t>
            </a:r>
          </a:p>
          <a:p>
            <a:pPr lvl="1">
              <a:lnSpc>
                <a:spcPct val="90000"/>
              </a:lnSpc>
            </a:pPr>
            <a:r>
              <a:rPr kumimoji="1" lang="en-US"/>
              <a:t>lower bandwidth</a:t>
            </a:r>
          </a:p>
          <a:p>
            <a:pPr lvl="1">
              <a:lnSpc>
                <a:spcPct val="90000"/>
              </a:lnSpc>
            </a:pPr>
            <a:r>
              <a:rPr kumimoji="1" lang="en-US"/>
              <a:t>easy error detection</a:t>
            </a:r>
          </a:p>
        </p:txBody>
      </p:sp>
    </p:spTree>
    <p:extLst>
      <p:ext uri="{BB962C8B-B14F-4D97-AF65-F5344CB8AC3E}">
        <p14:creationId xmlns:p14="http://schemas.microsoft.com/office/powerpoint/2010/main" val="17102378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kumimoji="1" lang="en-US" dirty="0"/>
              <a:t>Multilevel </a:t>
            </a:r>
            <a:r>
              <a:rPr kumimoji="1" lang="en-US" dirty="0" smtClean="0"/>
              <a:t>Binary </a:t>
            </a:r>
            <a:r>
              <a:rPr kumimoji="1" lang="en-US" dirty="0" err="1" smtClean="0"/>
              <a:t>Pseudoternary</a:t>
            </a:r>
            <a:endParaRPr kumimoji="1" lang="en-US" dirty="0"/>
          </a:p>
        </p:txBody>
      </p:sp>
      <p:sp>
        <p:nvSpPr>
          <p:cNvPr id="22531" name="Rectangle 3"/>
          <p:cNvSpPr>
            <a:spLocks noGrp="1" noChangeArrowheads="1"/>
          </p:cNvSpPr>
          <p:nvPr>
            <p:ph type="body" idx="1"/>
          </p:nvPr>
        </p:nvSpPr>
        <p:spPr/>
        <p:txBody>
          <a:bodyPr/>
          <a:lstStyle/>
          <a:p>
            <a:r>
              <a:rPr kumimoji="1" lang="en-US"/>
              <a:t>one represented by absence of line signal</a:t>
            </a:r>
          </a:p>
          <a:p>
            <a:r>
              <a:rPr kumimoji="1" lang="en-US"/>
              <a:t>zero represented by alternating positive and negative</a:t>
            </a:r>
          </a:p>
          <a:p>
            <a:r>
              <a:rPr kumimoji="1" lang="en-US"/>
              <a:t>no advantage or disadvantage over bipolar-AMI</a:t>
            </a:r>
          </a:p>
          <a:p>
            <a:r>
              <a:rPr kumimoji="1" lang="en-US"/>
              <a:t>each used in some applications</a:t>
            </a:r>
          </a:p>
        </p:txBody>
      </p:sp>
    </p:spTree>
    <p:extLst>
      <p:ext uri="{BB962C8B-B14F-4D97-AF65-F5344CB8AC3E}">
        <p14:creationId xmlns:p14="http://schemas.microsoft.com/office/powerpoint/2010/main" val="2948335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kumimoji="1" lang="en-US"/>
              <a:t>Multilevel Binary Issues</a:t>
            </a:r>
          </a:p>
        </p:txBody>
      </p:sp>
      <p:sp>
        <p:nvSpPr>
          <p:cNvPr id="24579" name="Rectangle 3"/>
          <p:cNvSpPr>
            <a:spLocks noGrp="1" noChangeArrowheads="1"/>
          </p:cNvSpPr>
          <p:nvPr>
            <p:ph type="body" idx="1"/>
          </p:nvPr>
        </p:nvSpPr>
        <p:spPr>
          <a:xfrm>
            <a:off x="457200" y="1676400"/>
            <a:ext cx="8229600" cy="4876800"/>
          </a:xfrm>
        </p:spPr>
        <p:txBody>
          <a:bodyPr/>
          <a:lstStyle/>
          <a:p>
            <a:r>
              <a:rPr kumimoji="1" lang="en-US" sz="2800"/>
              <a:t>synchronization with long runs of 0’s or 1’s</a:t>
            </a:r>
          </a:p>
          <a:p>
            <a:pPr lvl="1"/>
            <a:r>
              <a:rPr kumimoji="1" lang="en-US" sz="2400"/>
              <a:t>can insert additional bits, cf ISDN</a:t>
            </a:r>
          </a:p>
          <a:p>
            <a:pPr lvl="1"/>
            <a:r>
              <a:rPr kumimoji="1" lang="en-US" sz="2400"/>
              <a:t>scramble data (later)</a:t>
            </a:r>
          </a:p>
          <a:p>
            <a:r>
              <a:rPr kumimoji="1" lang="en-US" sz="2800"/>
              <a:t>not as efficient as NRZ</a:t>
            </a:r>
          </a:p>
          <a:p>
            <a:pPr lvl="1"/>
            <a:r>
              <a:rPr kumimoji="1" lang="en-US" sz="2400"/>
              <a:t>each signal element only represents one bit</a:t>
            </a:r>
          </a:p>
          <a:p>
            <a:pPr lvl="2"/>
            <a:r>
              <a:rPr kumimoji="1" lang="en-US" sz="2000"/>
              <a:t>receiver distinguishes between three levels: +A, -A, 0</a:t>
            </a:r>
          </a:p>
          <a:p>
            <a:pPr lvl="1"/>
            <a:r>
              <a:rPr kumimoji="1" lang="en-US" sz="2400"/>
              <a:t>a 3 level system could represent log</a:t>
            </a:r>
            <a:r>
              <a:rPr kumimoji="1" lang="en-US" sz="2400" baseline="-25000"/>
              <a:t>2</a:t>
            </a:r>
            <a:r>
              <a:rPr kumimoji="1" lang="en-US" sz="2400"/>
              <a:t>3 = 1.58 bits</a:t>
            </a:r>
          </a:p>
          <a:p>
            <a:pPr lvl="1"/>
            <a:r>
              <a:rPr kumimoji="1" lang="en-US" sz="2400"/>
              <a:t>requires approx. 3dB more signal power for same probability of bit error</a:t>
            </a:r>
          </a:p>
        </p:txBody>
      </p:sp>
    </p:spTree>
    <p:extLst>
      <p:ext uri="{BB962C8B-B14F-4D97-AF65-F5344CB8AC3E}">
        <p14:creationId xmlns:p14="http://schemas.microsoft.com/office/powerpoint/2010/main" val="36274537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457200" y="152401"/>
            <a:ext cx="8229600" cy="838200"/>
          </a:xfrm>
        </p:spPr>
        <p:txBody>
          <a:bodyPr/>
          <a:lstStyle/>
          <a:p>
            <a:r>
              <a:rPr kumimoji="1" lang="en-GB" dirty="0"/>
              <a:t>Manchester Encoding</a:t>
            </a:r>
          </a:p>
        </p:txBody>
      </p:sp>
      <p:pic>
        <p:nvPicPr>
          <p:cNvPr id="60420" name="Picture 4" descr="D:\cd_chpt_03\LN2E0328.jpg"/>
          <p:cNvPicPr>
            <a:picLocks noChangeAspect="1" noChangeArrowheads="1"/>
          </p:cNvPicPr>
          <p:nvPr/>
        </p:nvPicPr>
        <p:blipFill>
          <a:blip r:embed="rId3">
            <a:extLst>
              <a:ext uri="{28A0092B-C50C-407E-A947-70E740481C1C}">
                <a14:useLocalDpi xmlns:a14="http://schemas.microsoft.com/office/drawing/2010/main" val="0"/>
              </a:ext>
            </a:extLst>
          </a:blip>
          <a:srcRect b="58260"/>
          <a:stretch>
            <a:fillRect/>
          </a:stretch>
        </p:blipFill>
        <p:spPr bwMode="auto">
          <a:xfrm>
            <a:off x="838200" y="3962400"/>
            <a:ext cx="7259638" cy="2543175"/>
          </a:xfrm>
          <a:prstGeom prst="rect">
            <a:avLst/>
          </a:prstGeom>
          <a:noFill/>
          <a:extLst>
            <a:ext uri="{909E8E84-426E-40DD-AFC4-6F175D3DCCD1}">
              <a14:hiddenFill xmlns:a14="http://schemas.microsoft.com/office/drawing/2010/main">
                <a:solidFill>
                  <a:srgbClr val="FFFFFF">
                    <a:alpha val="70000"/>
                  </a:srgbClr>
                </a:solidFill>
              </a14:hiddenFill>
            </a:ext>
          </a:extLst>
        </p:spPr>
      </p:pic>
      <p:sp>
        <p:nvSpPr>
          <p:cNvPr id="60421" name="Rectangle 5"/>
          <p:cNvSpPr>
            <a:spLocks noGrp="1" noChangeArrowheads="1"/>
          </p:cNvSpPr>
          <p:nvPr>
            <p:ph type="body" idx="1"/>
          </p:nvPr>
        </p:nvSpPr>
        <p:spPr>
          <a:xfrm>
            <a:off x="457200" y="1295400"/>
            <a:ext cx="8229600" cy="2590800"/>
          </a:xfrm>
          <a:noFill/>
          <a:ln/>
        </p:spPr>
        <p:txBody>
          <a:bodyPr/>
          <a:lstStyle/>
          <a:p>
            <a:pPr>
              <a:lnSpc>
                <a:spcPct val="90000"/>
              </a:lnSpc>
            </a:pPr>
            <a:r>
              <a:rPr kumimoji="1" lang="en-US" sz="2800"/>
              <a:t>has transition in middle of each bit period</a:t>
            </a:r>
          </a:p>
          <a:p>
            <a:pPr>
              <a:lnSpc>
                <a:spcPct val="90000"/>
              </a:lnSpc>
            </a:pPr>
            <a:r>
              <a:rPr kumimoji="1" lang="en-US" sz="2800"/>
              <a:t>transition serves as clock and data</a:t>
            </a:r>
          </a:p>
          <a:p>
            <a:pPr>
              <a:lnSpc>
                <a:spcPct val="90000"/>
              </a:lnSpc>
            </a:pPr>
            <a:r>
              <a:rPr kumimoji="1" lang="en-US" sz="2800"/>
              <a:t>low to high represents one</a:t>
            </a:r>
          </a:p>
          <a:p>
            <a:pPr>
              <a:lnSpc>
                <a:spcPct val="90000"/>
              </a:lnSpc>
            </a:pPr>
            <a:r>
              <a:rPr kumimoji="1" lang="en-US" sz="2800"/>
              <a:t>high to low represents zero</a:t>
            </a:r>
          </a:p>
          <a:p>
            <a:pPr>
              <a:lnSpc>
                <a:spcPct val="90000"/>
              </a:lnSpc>
            </a:pPr>
            <a:r>
              <a:rPr kumimoji="1" lang="en-US" sz="2800"/>
              <a:t>used by IEEE 802.</a:t>
            </a:r>
          </a:p>
        </p:txBody>
      </p:sp>
    </p:spTree>
    <p:extLst>
      <p:ext uri="{BB962C8B-B14F-4D97-AF65-F5344CB8AC3E}">
        <p14:creationId xmlns:p14="http://schemas.microsoft.com/office/powerpoint/2010/main" val="6433118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457200" y="152401"/>
            <a:ext cx="8229600" cy="914400"/>
          </a:xfrm>
        </p:spPr>
        <p:txBody>
          <a:bodyPr/>
          <a:lstStyle/>
          <a:p>
            <a:r>
              <a:rPr kumimoji="1" lang="en-GB" dirty="0"/>
              <a:t>Differential Manchester Encoding</a:t>
            </a:r>
          </a:p>
        </p:txBody>
      </p:sp>
      <p:pic>
        <p:nvPicPr>
          <p:cNvPr id="61444" name="Picture 4" descr="D:\cd_chpt_03\LN2E0328.jpg"/>
          <p:cNvPicPr>
            <a:picLocks noChangeAspect="1" noChangeArrowheads="1"/>
          </p:cNvPicPr>
          <p:nvPr/>
        </p:nvPicPr>
        <p:blipFill>
          <a:blip r:embed="rId3">
            <a:extLst>
              <a:ext uri="{28A0092B-C50C-407E-A947-70E740481C1C}">
                <a14:useLocalDpi xmlns:a14="http://schemas.microsoft.com/office/drawing/2010/main" val="0"/>
              </a:ext>
            </a:extLst>
          </a:blip>
          <a:srcRect t="44995" b="13264"/>
          <a:stretch>
            <a:fillRect/>
          </a:stretch>
        </p:blipFill>
        <p:spPr bwMode="auto">
          <a:xfrm>
            <a:off x="914400" y="4114800"/>
            <a:ext cx="7265988" cy="2544763"/>
          </a:xfrm>
          <a:prstGeom prst="rect">
            <a:avLst/>
          </a:prstGeom>
          <a:noFill/>
          <a:extLst>
            <a:ext uri="{909E8E84-426E-40DD-AFC4-6F175D3DCCD1}">
              <a14:hiddenFill xmlns:a14="http://schemas.microsoft.com/office/drawing/2010/main">
                <a:solidFill>
                  <a:srgbClr val="FFFFFF">
                    <a:alpha val="70000"/>
                  </a:srgbClr>
                </a:solidFill>
              </a14:hiddenFill>
            </a:ext>
          </a:extLst>
        </p:spPr>
      </p:pic>
      <p:sp>
        <p:nvSpPr>
          <p:cNvPr id="61445" name="Rectangle 5"/>
          <p:cNvSpPr>
            <a:spLocks noGrp="1" noChangeArrowheads="1"/>
          </p:cNvSpPr>
          <p:nvPr>
            <p:ph type="body" idx="1"/>
          </p:nvPr>
        </p:nvSpPr>
        <p:spPr>
          <a:xfrm>
            <a:off x="457200" y="1524000"/>
            <a:ext cx="8229600" cy="2667000"/>
          </a:xfrm>
          <a:noFill/>
          <a:ln/>
        </p:spPr>
        <p:txBody>
          <a:bodyPr/>
          <a:lstStyle/>
          <a:p>
            <a:pPr>
              <a:lnSpc>
                <a:spcPct val="90000"/>
              </a:lnSpc>
            </a:pPr>
            <a:r>
              <a:rPr kumimoji="1" lang="en-US" sz="2800"/>
              <a:t>midbit transition is clocking only</a:t>
            </a:r>
          </a:p>
          <a:p>
            <a:pPr>
              <a:lnSpc>
                <a:spcPct val="90000"/>
              </a:lnSpc>
            </a:pPr>
            <a:r>
              <a:rPr kumimoji="1" lang="en-US" sz="2800"/>
              <a:t>transition at start of bit period representing 0</a:t>
            </a:r>
          </a:p>
          <a:p>
            <a:pPr>
              <a:lnSpc>
                <a:spcPct val="90000"/>
              </a:lnSpc>
            </a:pPr>
            <a:r>
              <a:rPr kumimoji="1" lang="en-US" sz="2800"/>
              <a:t>no transition at start of bit period representing 1</a:t>
            </a:r>
          </a:p>
          <a:p>
            <a:pPr lvl="1">
              <a:lnSpc>
                <a:spcPct val="90000"/>
              </a:lnSpc>
            </a:pPr>
            <a:r>
              <a:rPr kumimoji="1" lang="en-US" sz="2400"/>
              <a:t>this is a differential encoding scheme</a:t>
            </a:r>
          </a:p>
          <a:p>
            <a:pPr>
              <a:lnSpc>
                <a:spcPct val="90000"/>
              </a:lnSpc>
            </a:pPr>
            <a:r>
              <a:rPr kumimoji="1" lang="en-US" sz="2800"/>
              <a:t>used by IEEE 802.5 </a:t>
            </a:r>
          </a:p>
        </p:txBody>
      </p:sp>
    </p:spTree>
    <p:extLst>
      <p:ext uri="{BB962C8B-B14F-4D97-AF65-F5344CB8AC3E}">
        <p14:creationId xmlns:p14="http://schemas.microsoft.com/office/powerpoint/2010/main" val="30607710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kumimoji="1" lang="en-US"/>
              <a:t>Biphase Pros and Cons</a:t>
            </a:r>
          </a:p>
        </p:txBody>
      </p:sp>
      <p:sp>
        <p:nvSpPr>
          <p:cNvPr id="26627" name="Rectangle 3"/>
          <p:cNvSpPr>
            <a:spLocks noGrp="1" noChangeArrowheads="1"/>
          </p:cNvSpPr>
          <p:nvPr>
            <p:ph type="body" idx="1"/>
          </p:nvPr>
        </p:nvSpPr>
        <p:spPr/>
        <p:txBody>
          <a:bodyPr/>
          <a:lstStyle/>
          <a:p>
            <a:r>
              <a:rPr kumimoji="1" lang="en-US" sz="2800"/>
              <a:t>Con</a:t>
            </a:r>
          </a:p>
          <a:p>
            <a:pPr lvl="1"/>
            <a:r>
              <a:rPr kumimoji="1" lang="en-US" sz="2400"/>
              <a:t>at least one transition per bit time and possibly two</a:t>
            </a:r>
          </a:p>
          <a:p>
            <a:pPr lvl="1"/>
            <a:r>
              <a:rPr kumimoji="1" lang="en-US" sz="2400"/>
              <a:t>maximum modulation rate is twice NRZ</a:t>
            </a:r>
          </a:p>
          <a:p>
            <a:pPr lvl="1"/>
            <a:r>
              <a:rPr kumimoji="1" lang="en-US" sz="2400"/>
              <a:t>requires more bandwidth</a:t>
            </a:r>
          </a:p>
          <a:p>
            <a:r>
              <a:rPr kumimoji="1" lang="en-US" sz="2800"/>
              <a:t>Pros</a:t>
            </a:r>
          </a:p>
          <a:p>
            <a:pPr lvl="1"/>
            <a:r>
              <a:rPr kumimoji="1" lang="en-US" sz="2400"/>
              <a:t>synchronization on mid bit transition (self clocking)</a:t>
            </a:r>
          </a:p>
          <a:p>
            <a:pPr lvl="1"/>
            <a:r>
              <a:rPr kumimoji="1" lang="en-US" sz="2400"/>
              <a:t>has no dc component</a:t>
            </a:r>
          </a:p>
          <a:p>
            <a:pPr lvl="1"/>
            <a:r>
              <a:rPr kumimoji="1" lang="en-US" sz="2400"/>
              <a:t>has error detection</a:t>
            </a:r>
          </a:p>
          <a:p>
            <a:pPr lvl="1"/>
            <a:endParaRPr kumimoji="1" lang="en-US" sz="2400"/>
          </a:p>
        </p:txBody>
      </p:sp>
    </p:spTree>
    <p:extLst>
      <p:ext uri="{BB962C8B-B14F-4D97-AF65-F5344CB8AC3E}">
        <p14:creationId xmlns:p14="http://schemas.microsoft.com/office/powerpoint/2010/main" val="32105720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kumimoji="1" lang="en-US"/>
              <a:t>Modulation Rate</a:t>
            </a:r>
          </a:p>
        </p:txBody>
      </p:sp>
      <p:pic>
        <p:nvPicPr>
          <p:cNvPr id="29700" name="Picture 4"/>
          <p:cNvPicPr>
            <a:picLocks noChangeAspect="1" noChangeArrowheads="1"/>
          </p:cNvPicPr>
          <p:nvPr/>
        </p:nvPicPr>
        <p:blipFill>
          <a:blip r:embed="rId3">
            <a:extLst>
              <a:ext uri="{28A0092B-C50C-407E-A947-70E740481C1C}">
                <a14:useLocalDpi xmlns:a14="http://schemas.microsoft.com/office/drawing/2010/main" val="0"/>
              </a:ext>
            </a:extLst>
          </a:blip>
          <a:srcRect b="23637"/>
          <a:stretch>
            <a:fillRect/>
          </a:stretch>
        </p:blipFill>
        <p:spPr bwMode="auto">
          <a:xfrm>
            <a:off x="1752600" y="1447800"/>
            <a:ext cx="5624513" cy="4857750"/>
          </a:xfrm>
          <a:prstGeom prst="rect">
            <a:avLst/>
          </a:prstGeom>
          <a:noFill/>
          <a:ln>
            <a:noFill/>
          </a:ln>
          <a:effectLst/>
          <a:extLst>
            <a:ext uri="{909E8E84-426E-40DD-AFC4-6F175D3DCCD1}">
              <a14:hiddenFill xmlns:a14="http://schemas.microsoft.com/office/drawing/2010/main">
                <a:solidFill>
                  <a:schemeClr val="accent1">
                    <a:alpha val="7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04995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kumimoji="1" lang="en-GB" dirty="0" smtClean="0"/>
              <a:t>Nyquist Bandwidth</a:t>
            </a:r>
          </a:p>
        </p:txBody>
      </p:sp>
      <p:sp>
        <p:nvSpPr>
          <p:cNvPr id="38915" name="Rectangle 3"/>
          <p:cNvSpPr>
            <a:spLocks noGrp="1" noChangeArrowheads="1"/>
          </p:cNvSpPr>
          <p:nvPr>
            <p:ph sz="quarter" idx="1"/>
          </p:nvPr>
        </p:nvSpPr>
        <p:spPr>
          <a:xfrm>
            <a:off x="457200" y="1447800"/>
            <a:ext cx="8229600" cy="4953000"/>
          </a:xfrm>
        </p:spPr>
        <p:txBody>
          <a:bodyPr/>
          <a:lstStyle/>
          <a:p>
            <a:pPr algn="just" eaLnBrk="1" hangingPunct="1"/>
            <a:r>
              <a:rPr kumimoji="1" lang="en-GB" sz="3200" dirty="0"/>
              <a:t>C</a:t>
            </a:r>
            <a:r>
              <a:rPr kumimoji="1" lang="en-GB" sz="3200" dirty="0" smtClean="0"/>
              <a:t>onsider noise free channels</a:t>
            </a:r>
          </a:p>
          <a:p>
            <a:pPr algn="just" eaLnBrk="1" hangingPunct="1"/>
            <a:r>
              <a:rPr kumimoji="1" lang="en-GB" sz="3200" dirty="0"/>
              <a:t>I</a:t>
            </a:r>
            <a:r>
              <a:rPr kumimoji="1" lang="en-GB" sz="3200" dirty="0" smtClean="0"/>
              <a:t>f rate of signal transmission is 2B then can carry signal with frequencies no greater than B </a:t>
            </a:r>
          </a:p>
          <a:p>
            <a:pPr lvl="1" algn="just" eaLnBrk="1" hangingPunct="1"/>
            <a:r>
              <a:rPr kumimoji="1" lang="en-GB" sz="2800" dirty="0" smtClean="0"/>
              <a:t>i.e. given bandwidth B, highest signal rate is 2B</a:t>
            </a:r>
          </a:p>
          <a:p>
            <a:pPr algn="just" eaLnBrk="1" hangingPunct="1"/>
            <a:r>
              <a:rPr kumimoji="1" lang="en-GB" sz="3200" dirty="0"/>
              <a:t>F</a:t>
            </a:r>
            <a:r>
              <a:rPr kumimoji="1" lang="en-GB" sz="3200" dirty="0" smtClean="0"/>
              <a:t>or binary signals, 2B bps needs bandwidth B Hz</a:t>
            </a:r>
          </a:p>
        </p:txBody>
      </p:sp>
    </p:spTree>
    <p:extLst>
      <p:ext uri="{BB962C8B-B14F-4D97-AF65-F5344CB8AC3E}">
        <p14:creationId xmlns:p14="http://schemas.microsoft.com/office/powerpoint/2010/main" val="816892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kumimoji="1" lang="en-US"/>
              <a:t>Scrambling</a:t>
            </a:r>
          </a:p>
        </p:txBody>
      </p:sp>
      <p:sp>
        <p:nvSpPr>
          <p:cNvPr id="30723" name="Rectangle 3"/>
          <p:cNvSpPr>
            <a:spLocks noGrp="1" noChangeArrowheads="1"/>
          </p:cNvSpPr>
          <p:nvPr>
            <p:ph type="body" idx="1"/>
          </p:nvPr>
        </p:nvSpPr>
        <p:spPr>
          <a:xfrm>
            <a:off x="457200" y="1371600"/>
            <a:ext cx="8229600" cy="5105400"/>
          </a:xfrm>
        </p:spPr>
        <p:txBody>
          <a:bodyPr/>
          <a:lstStyle/>
          <a:p>
            <a:r>
              <a:rPr kumimoji="1" lang="en-US" sz="2800" dirty="0"/>
              <a:t>U</a:t>
            </a:r>
            <a:r>
              <a:rPr kumimoji="1" lang="en-US" sz="2800" dirty="0" smtClean="0"/>
              <a:t>se </a:t>
            </a:r>
            <a:r>
              <a:rPr kumimoji="1" lang="en-US" sz="2800" dirty="0"/>
              <a:t>scrambling to replace sequences that would produce constant voltage</a:t>
            </a:r>
          </a:p>
          <a:p>
            <a:r>
              <a:rPr kumimoji="1" lang="en-US" sz="2800" dirty="0"/>
              <a:t>T</a:t>
            </a:r>
            <a:r>
              <a:rPr kumimoji="1" lang="en-US" sz="2800" dirty="0" smtClean="0"/>
              <a:t>hese </a:t>
            </a:r>
            <a:r>
              <a:rPr kumimoji="1" lang="en-US" sz="2800" dirty="0"/>
              <a:t>filling sequences must</a:t>
            </a:r>
          </a:p>
          <a:p>
            <a:pPr lvl="1"/>
            <a:r>
              <a:rPr kumimoji="1" lang="en-US" sz="2400" dirty="0"/>
              <a:t>produce enough transitions to sync</a:t>
            </a:r>
          </a:p>
          <a:p>
            <a:pPr lvl="1"/>
            <a:r>
              <a:rPr kumimoji="1" lang="en-US" sz="2400" dirty="0"/>
              <a:t>be recognized by receiver &amp; replaced with original</a:t>
            </a:r>
          </a:p>
          <a:p>
            <a:pPr lvl="1"/>
            <a:r>
              <a:rPr kumimoji="1" lang="en-US" sz="2400" dirty="0"/>
              <a:t>be same length as original</a:t>
            </a:r>
          </a:p>
          <a:p>
            <a:r>
              <a:rPr kumimoji="1" lang="en-US" sz="2800" dirty="0"/>
              <a:t>D</a:t>
            </a:r>
            <a:r>
              <a:rPr kumimoji="1" lang="en-US" sz="2800" dirty="0" smtClean="0"/>
              <a:t>esign </a:t>
            </a:r>
            <a:r>
              <a:rPr kumimoji="1" lang="en-US" sz="2800" dirty="0"/>
              <a:t>goals</a:t>
            </a:r>
          </a:p>
          <a:p>
            <a:pPr lvl="1"/>
            <a:r>
              <a:rPr kumimoji="1" lang="en-US" sz="2400" dirty="0"/>
              <a:t>have no dc component</a:t>
            </a:r>
          </a:p>
          <a:p>
            <a:pPr lvl="1"/>
            <a:r>
              <a:rPr kumimoji="1" lang="en-US" sz="2400" dirty="0"/>
              <a:t>have no long sequences of zero level line signal</a:t>
            </a:r>
          </a:p>
          <a:p>
            <a:pPr lvl="1"/>
            <a:r>
              <a:rPr kumimoji="1" lang="en-US" sz="2400" dirty="0"/>
              <a:t>have no reduction in data rate</a:t>
            </a:r>
          </a:p>
          <a:p>
            <a:pPr lvl="1"/>
            <a:r>
              <a:rPr kumimoji="1" lang="en-US" sz="2400" dirty="0"/>
              <a:t>give error detection capability</a:t>
            </a:r>
          </a:p>
        </p:txBody>
      </p:sp>
    </p:spTree>
    <p:extLst>
      <p:ext uri="{BB962C8B-B14F-4D97-AF65-F5344CB8AC3E}">
        <p14:creationId xmlns:p14="http://schemas.microsoft.com/office/powerpoint/2010/main" val="20413384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52800" y="2895600"/>
            <a:ext cx="2133600" cy="990600"/>
          </a:xfrm>
        </p:spPr>
        <p:txBody>
          <a:bodyPr/>
          <a:lstStyle/>
          <a:p>
            <a:r>
              <a:rPr lang="en-US" dirty="0" smtClean="0"/>
              <a:t>REVIEW</a:t>
            </a:r>
            <a:endParaRPr lang="en-US" dirty="0"/>
          </a:p>
        </p:txBody>
      </p:sp>
    </p:spTree>
    <p:extLst>
      <p:ext uri="{BB962C8B-B14F-4D97-AF65-F5344CB8AC3E}">
        <p14:creationId xmlns:p14="http://schemas.microsoft.com/office/powerpoint/2010/main" val="4048259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kumimoji="1" lang="en-GB" dirty="0" smtClean="0"/>
              <a:t>Nyquist Bandwidth</a:t>
            </a:r>
          </a:p>
        </p:txBody>
      </p:sp>
      <p:sp>
        <p:nvSpPr>
          <p:cNvPr id="38915" name="Rectangle 3"/>
          <p:cNvSpPr>
            <a:spLocks noGrp="1" noChangeArrowheads="1"/>
          </p:cNvSpPr>
          <p:nvPr>
            <p:ph sz="quarter" idx="1"/>
          </p:nvPr>
        </p:nvSpPr>
        <p:spPr>
          <a:xfrm>
            <a:off x="457200" y="1447800"/>
            <a:ext cx="8229600" cy="4953000"/>
          </a:xfrm>
        </p:spPr>
        <p:txBody>
          <a:bodyPr/>
          <a:lstStyle/>
          <a:p>
            <a:pPr algn="just" eaLnBrk="1" hangingPunct="1"/>
            <a:r>
              <a:rPr kumimoji="1" lang="en-GB" sz="3200" dirty="0"/>
              <a:t>C</a:t>
            </a:r>
            <a:r>
              <a:rPr kumimoji="1" lang="en-GB" sz="3200" dirty="0" smtClean="0"/>
              <a:t>an increase rate by using M signal levels</a:t>
            </a:r>
          </a:p>
          <a:p>
            <a:pPr algn="just" eaLnBrk="1" hangingPunct="1"/>
            <a:r>
              <a:rPr kumimoji="1" lang="en-GB" sz="3200" dirty="0" smtClean="0"/>
              <a:t>Nyquist Formula is: </a:t>
            </a:r>
          </a:p>
          <a:p>
            <a:pPr marL="0" indent="0" algn="just" eaLnBrk="1" hangingPunct="1">
              <a:buNone/>
            </a:pPr>
            <a:r>
              <a:rPr kumimoji="1" lang="en-GB" sz="3200" dirty="0"/>
              <a:t>	</a:t>
            </a:r>
            <a:r>
              <a:rPr kumimoji="1" lang="en-GB" sz="3200" dirty="0" smtClean="0"/>
              <a:t>	     </a:t>
            </a:r>
            <a:r>
              <a:rPr kumimoji="1" lang="en-GB" sz="3200" b="1" dirty="0" smtClean="0"/>
              <a:t>C = 2B log</a:t>
            </a:r>
            <a:r>
              <a:rPr kumimoji="1" lang="en-GB" sz="3200" b="1" baseline="-25000" dirty="0" smtClean="0"/>
              <a:t>2</a:t>
            </a:r>
            <a:r>
              <a:rPr kumimoji="1" lang="en-GB" sz="3200" b="1" dirty="0" smtClean="0"/>
              <a:t>M</a:t>
            </a:r>
          </a:p>
          <a:p>
            <a:pPr algn="just" eaLnBrk="1" hangingPunct="1"/>
            <a:r>
              <a:rPr kumimoji="1" lang="en-GB" sz="3200" dirty="0"/>
              <a:t>S</a:t>
            </a:r>
            <a:r>
              <a:rPr kumimoji="1" lang="en-GB" sz="3200" dirty="0" smtClean="0"/>
              <a:t>o increase rate by increasing signals</a:t>
            </a:r>
          </a:p>
          <a:p>
            <a:pPr lvl="1" algn="just" eaLnBrk="1" hangingPunct="1"/>
            <a:r>
              <a:rPr kumimoji="1" lang="en-GB" sz="2800" dirty="0"/>
              <a:t>A</a:t>
            </a:r>
            <a:r>
              <a:rPr kumimoji="1" lang="en-GB" sz="2800" dirty="0" smtClean="0"/>
              <a:t>t cost of receiver complexity</a:t>
            </a:r>
          </a:p>
          <a:p>
            <a:pPr lvl="1" algn="just" eaLnBrk="1" hangingPunct="1"/>
            <a:r>
              <a:rPr kumimoji="1" lang="en-GB" sz="2800" dirty="0"/>
              <a:t>L</a:t>
            </a:r>
            <a:r>
              <a:rPr kumimoji="1" lang="en-GB" sz="2800" dirty="0" smtClean="0"/>
              <a:t>imited by noise &amp; other impairments</a:t>
            </a:r>
          </a:p>
        </p:txBody>
      </p:sp>
    </p:spTree>
    <p:extLst>
      <p:ext uri="{BB962C8B-B14F-4D97-AF65-F5344CB8AC3E}">
        <p14:creationId xmlns:p14="http://schemas.microsoft.com/office/powerpoint/2010/main" val="3037293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kumimoji="1" lang="en-GB" dirty="0" smtClean="0"/>
              <a:t>Nyquist Bandwidth</a:t>
            </a:r>
          </a:p>
        </p:txBody>
      </p:sp>
      <p:sp>
        <p:nvSpPr>
          <p:cNvPr id="38915" name="Rectangle 3"/>
          <p:cNvSpPr>
            <a:spLocks noGrp="1" noChangeArrowheads="1"/>
          </p:cNvSpPr>
          <p:nvPr>
            <p:ph sz="quarter" idx="1"/>
          </p:nvPr>
        </p:nvSpPr>
        <p:spPr>
          <a:xfrm>
            <a:off x="457200" y="1447800"/>
            <a:ext cx="8229600" cy="4953000"/>
          </a:xfrm>
        </p:spPr>
        <p:txBody>
          <a:bodyPr/>
          <a:lstStyle/>
          <a:p>
            <a:r>
              <a:rPr lang="en-US" sz="3200" b="1" dirty="0" smtClean="0"/>
              <a:t>EXAMPLE: </a:t>
            </a:r>
            <a:r>
              <a:rPr lang="en-US" sz="2400" b="1" dirty="0"/>
              <a:t>Consider a voice channel being used, via modem, to </a:t>
            </a:r>
            <a:r>
              <a:rPr lang="en-US" sz="2400" b="1" dirty="0" smtClean="0"/>
              <a:t>transmit digital data. Assume </a:t>
            </a:r>
            <a:r>
              <a:rPr lang="en-US" sz="2400" b="1" dirty="0"/>
              <a:t>a bandwidth of 3100 </a:t>
            </a:r>
            <a:r>
              <a:rPr lang="en-US" sz="2400" b="1" dirty="0" smtClean="0"/>
              <a:t>Hz</a:t>
            </a:r>
            <a:r>
              <a:rPr lang="en-US" sz="2400" b="1" dirty="0"/>
              <a:t> </a:t>
            </a:r>
            <a:r>
              <a:rPr lang="en-US" sz="2400" b="1" dirty="0" smtClean="0"/>
              <a:t>and </a:t>
            </a:r>
            <a:r>
              <a:rPr lang="en-US" sz="2400" b="1" dirty="0"/>
              <a:t>M = </a:t>
            </a:r>
            <a:r>
              <a:rPr lang="en-US" sz="2400" b="1" dirty="0" smtClean="0"/>
              <a:t>8.</a:t>
            </a:r>
            <a:r>
              <a:rPr lang="en-US" sz="2400" dirty="0"/>
              <a:t/>
            </a:r>
            <a:br>
              <a:rPr lang="en-US" sz="2400" dirty="0"/>
            </a:br>
            <a:endParaRPr lang="en-US" sz="2400" b="1" dirty="0" smtClean="0"/>
          </a:p>
          <a:p>
            <a:pPr marL="0" indent="0">
              <a:buNone/>
            </a:pPr>
            <a:r>
              <a:rPr kumimoji="1" lang="en-GB" sz="2400" b="1" dirty="0" smtClean="0"/>
              <a:t>	As we know,			</a:t>
            </a:r>
          </a:p>
          <a:p>
            <a:pPr marL="0" indent="0">
              <a:buNone/>
            </a:pPr>
            <a:r>
              <a:rPr kumimoji="1" lang="en-GB" sz="2400" b="1" dirty="0"/>
              <a:t> </a:t>
            </a:r>
            <a:r>
              <a:rPr kumimoji="1" lang="en-GB" sz="2400" b="1" dirty="0" smtClean="0"/>
              <a:t>   			C </a:t>
            </a:r>
            <a:r>
              <a:rPr kumimoji="1" lang="en-GB" sz="2400" b="1" dirty="0"/>
              <a:t>= 2B </a:t>
            </a:r>
            <a:r>
              <a:rPr kumimoji="1" lang="en-GB" sz="2400" b="1" dirty="0" smtClean="0"/>
              <a:t>log</a:t>
            </a:r>
            <a:r>
              <a:rPr kumimoji="1" lang="en-GB" sz="2400" b="1" baseline="-25000" dirty="0" smtClean="0"/>
              <a:t>2</a:t>
            </a:r>
            <a:r>
              <a:rPr kumimoji="1" lang="en-GB" sz="2400" b="1" dirty="0" smtClean="0"/>
              <a:t>M</a:t>
            </a:r>
          </a:p>
          <a:p>
            <a:pPr marL="0" indent="0">
              <a:buNone/>
            </a:pPr>
            <a:r>
              <a:rPr kumimoji="1" lang="en-GB" sz="2400" b="1" dirty="0"/>
              <a:t> </a:t>
            </a:r>
            <a:r>
              <a:rPr kumimoji="1" lang="en-GB" sz="2400" b="1" dirty="0" smtClean="0"/>
              <a:t>                                C = 2*3100*log</a:t>
            </a:r>
            <a:r>
              <a:rPr kumimoji="1" lang="en-GB" sz="2400" b="1" baseline="-25000" dirty="0" smtClean="0"/>
              <a:t>2</a:t>
            </a:r>
            <a:r>
              <a:rPr kumimoji="1" lang="en-GB" sz="2400" b="1" dirty="0" smtClean="0"/>
              <a:t>(8)</a:t>
            </a:r>
          </a:p>
          <a:p>
            <a:pPr marL="0" indent="0">
              <a:buNone/>
            </a:pPr>
            <a:r>
              <a:rPr kumimoji="1" lang="en-GB" sz="2400" b="1" dirty="0"/>
              <a:t>	</a:t>
            </a:r>
            <a:r>
              <a:rPr kumimoji="1" lang="en-GB" sz="2400" b="1" dirty="0" smtClean="0"/>
              <a:t>		C =  18600 bps</a:t>
            </a:r>
            <a:endParaRPr kumimoji="1" lang="en-GB" sz="2400" b="1" dirty="0"/>
          </a:p>
          <a:p>
            <a:pPr marL="0" indent="0">
              <a:buNone/>
            </a:pPr>
            <a:r>
              <a:rPr lang="en-US" sz="3200" dirty="0"/>
              <a:t/>
            </a:r>
            <a:br>
              <a:rPr lang="en-US" sz="3200" dirty="0"/>
            </a:br>
            <a:endParaRPr kumimoji="1" lang="en-GB" sz="2800" dirty="0" smtClean="0"/>
          </a:p>
        </p:txBody>
      </p:sp>
    </p:spTree>
    <p:extLst>
      <p:ext uri="{BB962C8B-B14F-4D97-AF65-F5344CB8AC3E}">
        <p14:creationId xmlns:p14="http://schemas.microsoft.com/office/powerpoint/2010/main" val="3012294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kumimoji="1" lang="en-GB" smtClean="0"/>
              <a:t>Shannon Capacity Formula</a:t>
            </a:r>
          </a:p>
        </p:txBody>
      </p:sp>
      <p:sp>
        <p:nvSpPr>
          <p:cNvPr id="39939" name="Rectangle 3"/>
          <p:cNvSpPr>
            <a:spLocks noGrp="1" noChangeArrowheads="1"/>
          </p:cNvSpPr>
          <p:nvPr>
            <p:ph sz="quarter" idx="1"/>
          </p:nvPr>
        </p:nvSpPr>
        <p:spPr>
          <a:xfrm>
            <a:off x="457200" y="1676400"/>
            <a:ext cx="8229600" cy="4800600"/>
          </a:xfrm>
        </p:spPr>
        <p:txBody>
          <a:bodyPr/>
          <a:lstStyle/>
          <a:p>
            <a:pPr algn="just" eaLnBrk="1" hangingPunct="1"/>
            <a:r>
              <a:rPr kumimoji="1" lang="en-GB" sz="3200" dirty="0"/>
              <a:t>C</a:t>
            </a:r>
            <a:r>
              <a:rPr kumimoji="1" lang="en-GB" sz="3200" dirty="0" smtClean="0"/>
              <a:t>onsiders relation of data rate, noise &amp; error rate</a:t>
            </a:r>
          </a:p>
          <a:p>
            <a:pPr lvl="1" algn="just" eaLnBrk="1" hangingPunct="1"/>
            <a:r>
              <a:rPr kumimoji="1" lang="en-GB" sz="2800" dirty="0"/>
              <a:t>F</a:t>
            </a:r>
            <a:r>
              <a:rPr kumimoji="1" lang="en-GB" sz="2800" dirty="0" smtClean="0"/>
              <a:t>aster data rate shortens each bit so bursts of noise affects more bits</a:t>
            </a:r>
          </a:p>
          <a:p>
            <a:pPr lvl="1" algn="just" eaLnBrk="1" hangingPunct="1"/>
            <a:r>
              <a:rPr kumimoji="1" lang="en-GB" sz="2800" dirty="0"/>
              <a:t>G</a:t>
            </a:r>
            <a:r>
              <a:rPr kumimoji="1" lang="en-GB" sz="2800" dirty="0" smtClean="0"/>
              <a:t>iven noise level, higher rates means higher errors</a:t>
            </a:r>
          </a:p>
          <a:p>
            <a:pPr algn="just" eaLnBrk="1" hangingPunct="1"/>
            <a:r>
              <a:rPr kumimoji="1" lang="en-GB" sz="3200" dirty="0" smtClean="0"/>
              <a:t>Shannon developed formula relating these to signal to noise ratio (in decibels)</a:t>
            </a:r>
          </a:p>
        </p:txBody>
      </p:sp>
    </p:spTree>
    <p:extLst>
      <p:ext uri="{BB962C8B-B14F-4D97-AF65-F5344CB8AC3E}">
        <p14:creationId xmlns:p14="http://schemas.microsoft.com/office/powerpoint/2010/main" val="30069449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kumimoji="1" lang="en-GB" smtClean="0"/>
              <a:t>Shannon Capacity Formula</a:t>
            </a:r>
          </a:p>
        </p:txBody>
      </p:sp>
      <mc:AlternateContent xmlns:mc="http://schemas.openxmlformats.org/markup-compatibility/2006" xmlns:a14="http://schemas.microsoft.com/office/drawing/2010/main">
        <mc:Choice Requires="a14">
          <p:sp>
            <p:nvSpPr>
              <p:cNvPr id="39939" name="Rectangle 3"/>
              <p:cNvSpPr>
                <a:spLocks noGrp="1" noChangeArrowheads="1"/>
              </p:cNvSpPr>
              <p:nvPr>
                <p:ph sz="quarter" idx="1"/>
              </p:nvPr>
            </p:nvSpPr>
            <p:spPr>
              <a:xfrm>
                <a:off x="457200" y="1676400"/>
                <a:ext cx="8229600" cy="4800600"/>
              </a:xfrm>
            </p:spPr>
            <p:txBody>
              <a:bodyPr/>
              <a:lstStyle/>
              <a:p>
                <a:r>
                  <a:rPr kumimoji="1" lang="en-GB" sz="2800" dirty="0" smtClean="0"/>
                  <a:t>Signal to noise ratio(some time written as S/N)</a:t>
                </a:r>
              </a:p>
              <a:p>
                <a14:m>
                  <m:oMath xmlns:m="http://schemas.openxmlformats.org/officeDocument/2006/math">
                    <m:r>
                      <m:rPr>
                        <m:nor/>
                      </m:rPr>
                      <a:rPr kumimoji="1" lang="en-GB" sz="2800" dirty="0" smtClean="0"/>
                      <m:t>SNR</m:t>
                    </m:r>
                    <m:r>
                      <m:rPr>
                        <m:nor/>
                      </m:rPr>
                      <a:rPr kumimoji="1" lang="en-GB" sz="2800" baseline="-25000" dirty="0" smtClean="0"/>
                      <m:t>db</m:t>
                    </m:r>
                    <m:r>
                      <a:rPr kumimoji="1" lang="en-GB" sz="2800" i="1" smtClean="0">
                        <a:latin typeface="Cambria Math"/>
                      </a:rPr>
                      <m:t>=</m:t>
                    </m:r>
                    <m:r>
                      <m:rPr>
                        <m:nor/>
                      </m:rPr>
                      <a:rPr kumimoji="1" lang="en-GB" sz="2800" dirty="0"/>
                      <m:t>10 </m:t>
                    </m:r>
                    <m:r>
                      <m:rPr>
                        <m:nor/>
                      </m:rPr>
                      <a:rPr kumimoji="1" lang="en-US" sz="2800" b="0" i="0" dirty="0" smtClean="0"/>
                      <m:t>log</m:t>
                    </m:r>
                    <m:r>
                      <m:rPr>
                        <m:nor/>
                      </m:rPr>
                      <a:rPr kumimoji="1" lang="en-GB" sz="2800" baseline="-25000" dirty="0"/>
                      <m:t>10</m:t>
                    </m:r>
                    <m:f>
                      <m:fPr>
                        <m:ctrlPr>
                          <a:rPr kumimoji="1" lang="en-GB" sz="2800" i="1" smtClean="0">
                            <a:latin typeface="Cambria Math"/>
                          </a:rPr>
                        </m:ctrlPr>
                      </m:fPr>
                      <m:num>
                        <m:r>
                          <m:rPr>
                            <m:nor/>
                          </m:rPr>
                          <a:rPr kumimoji="1" lang="en-US" sz="2800" b="0" i="0" smtClean="0">
                            <a:latin typeface="Cambria Math"/>
                          </a:rPr>
                          <m:t>Signal</m:t>
                        </m:r>
                      </m:num>
                      <m:den>
                        <m:r>
                          <m:rPr>
                            <m:nor/>
                          </m:rPr>
                          <a:rPr kumimoji="1" lang="en-US" sz="2800" b="0" i="0" smtClean="0">
                            <a:latin typeface="Cambria Math"/>
                          </a:rPr>
                          <m:t>Noise</m:t>
                        </m:r>
                      </m:den>
                    </m:f>
                  </m:oMath>
                </a14:m>
                <a:endParaRPr kumimoji="1" lang="en-GB" sz="2800" dirty="0" smtClean="0"/>
              </a:p>
              <a:p>
                <a:r>
                  <a:rPr lang="en-US" sz="2800" dirty="0"/>
                  <a:t>H</a:t>
                </a:r>
                <a:r>
                  <a:rPr lang="en-US" sz="2800" dirty="0" smtClean="0"/>
                  <a:t>igh </a:t>
                </a:r>
                <a:r>
                  <a:rPr lang="en-US" sz="2800" dirty="0"/>
                  <a:t>SNR will mean a high-quality </a:t>
                </a:r>
                <a:r>
                  <a:rPr lang="en-US" sz="2800" dirty="0" smtClean="0"/>
                  <a:t>signal</a:t>
                </a:r>
              </a:p>
              <a:p>
                <a:r>
                  <a:rPr lang="en-US" sz="2800" dirty="0"/>
                  <a:t>L</a:t>
                </a:r>
                <a:r>
                  <a:rPr lang="en-US" sz="2800" dirty="0" smtClean="0"/>
                  <a:t>ow </a:t>
                </a:r>
                <a:r>
                  <a:rPr lang="en-US" sz="2800" dirty="0"/>
                  <a:t>number of </a:t>
                </a:r>
                <a:r>
                  <a:rPr lang="en-US" sz="2800" dirty="0" smtClean="0"/>
                  <a:t>required </a:t>
                </a:r>
                <a:r>
                  <a:rPr lang="en-US" sz="2800" smtClean="0"/>
                  <a:t>intermediate repeaters</a:t>
                </a:r>
                <a:endParaRPr kumimoji="1" lang="en-GB" sz="2800" dirty="0" smtClean="0"/>
              </a:p>
            </p:txBody>
          </p:sp>
        </mc:Choice>
        <mc:Fallback xmlns="">
          <p:sp>
            <p:nvSpPr>
              <p:cNvPr id="39939" name="Rectangle 3"/>
              <p:cNvSpPr>
                <a:spLocks noGrp="1" noRot="1" noChangeAspect="1" noMove="1" noResize="1" noEditPoints="1" noAdjustHandles="1" noChangeArrowheads="1" noChangeShapeType="1" noTextEdit="1"/>
              </p:cNvSpPr>
              <p:nvPr>
                <p:ph sz="quarter" idx="1"/>
              </p:nvPr>
            </p:nvSpPr>
            <p:spPr>
              <a:xfrm>
                <a:off x="457200" y="1676400"/>
                <a:ext cx="8229600" cy="4800600"/>
              </a:xfrm>
              <a:blipFill rotWithShape="1">
                <a:blip r:embed="rId3"/>
                <a:stretch>
                  <a:fillRect l="-741" t="-1269"/>
                </a:stretch>
              </a:blipFill>
            </p:spPr>
            <p:txBody>
              <a:bodyPr/>
              <a:lstStyle/>
              <a:p>
                <a:r>
                  <a:rPr lang="en-US">
                    <a:noFill/>
                  </a:rPr>
                  <a:t> </a:t>
                </a:r>
              </a:p>
            </p:txBody>
          </p:sp>
        </mc:Fallback>
      </mc:AlternateContent>
    </p:spTree>
    <p:extLst>
      <p:ext uri="{BB962C8B-B14F-4D97-AF65-F5344CB8AC3E}">
        <p14:creationId xmlns:p14="http://schemas.microsoft.com/office/powerpoint/2010/main" val="7611858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kumimoji="1" lang="en-GB" smtClean="0"/>
              <a:t>Shannon Capacity Formula</a:t>
            </a:r>
          </a:p>
        </p:txBody>
      </p:sp>
      <p:sp>
        <p:nvSpPr>
          <p:cNvPr id="39939" name="Rectangle 3"/>
          <p:cNvSpPr>
            <a:spLocks noGrp="1" noChangeArrowheads="1"/>
          </p:cNvSpPr>
          <p:nvPr>
            <p:ph sz="quarter" idx="1"/>
          </p:nvPr>
        </p:nvSpPr>
        <p:spPr>
          <a:xfrm>
            <a:off x="457200" y="1371600"/>
            <a:ext cx="8229600" cy="4800600"/>
          </a:xfrm>
        </p:spPr>
        <p:txBody>
          <a:bodyPr/>
          <a:lstStyle/>
          <a:p>
            <a:pPr marL="0" indent="0">
              <a:buNone/>
            </a:pPr>
            <a:endParaRPr kumimoji="1" lang="en-GB" sz="2800" dirty="0" smtClean="0"/>
          </a:p>
          <a:p>
            <a:r>
              <a:rPr lang="en-US" sz="2800" dirty="0"/>
              <a:t>M</a:t>
            </a:r>
            <a:r>
              <a:rPr lang="en-US" sz="2800" dirty="0" smtClean="0"/>
              <a:t>aximum </a:t>
            </a:r>
            <a:r>
              <a:rPr lang="en-US" sz="2800" dirty="0"/>
              <a:t>channel capacity, in bits per </a:t>
            </a:r>
            <a:r>
              <a:rPr lang="en-US" sz="2800" dirty="0" smtClean="0"/>
              <a:t>second</a:t>
            </a:r>
            <a:endParaRPr kumimoji="1" lang="en-GB" sz="2800" dirty="0" smtClean="0"/>
          </a:p>
          <a:p>
            <a:pPr eaLnBrk="1" hangingPunct="1"/>
            <a:r>
              <a:rPr kumimoji="1" lang="en-GB" sz="2800" dirty="0" smtClean="0"/>
              <a:t>Capacity C=B log</a:t>
            </a:r>
            <a:r>
              <a:rPr kumimoji="1" lang="en-GB" sz="2800" baseline="-25000" dirty="0" smtClean="0"/>
              <a:t>2</a:t>
            </a:r>
            <a:r>
              <a:rPr kumimoji="1" lang="en-GB" sz="2800" dirty="0" smtClean="0"/>
              <a:t>(1+SNR)</a:t>
            </a:r>
          </a:p>
          <a:p>
            <a:pPr lvl="1" eaLnBrk="1" hangingPunct="1"/>
            <a:r>
              <a:rPr lang="en-US" sz="2400" dirty="0" smtClean="0"/>
              <a:t>Represents the theoretical maximum</a:t>
            </a:r>
            <a:r>
              <a:rPr lang="en-US" sz="2400" dirty="0" smtClean="0">
                <a:latin typeface="Times"/>
              </a:rPr>
              <a:t> achievable </a:t>
            </a:r>
            <a:r>
              <a:rPr kumimoji="1" lang="en-GB" sz="2400" dirty="0" smtClean="0"/>
              <a:t>capacity</a:t>
            </a:r>
          </a:p>
          <a:p>
            <a:pPr lvl="1" eaLnBrk="1" hangingPunct="1"/>
            <a:r>
              <a:rPr kumimoji="1" lang="en-GB" sz="2400" dirty="0"/>
              <a:t>G</a:t>
            </a:r>
            <a:r>
              <a:rPr kumimoji="1" lang="en-GB" sz="2400" dirty="0" smtClean="0"/>
              <a:t>et lower data rates in practice</a:t>
            </a:r>
          </a:p>
          <a:p>
            <a:pPr lvl="1"/>
            <a:r>
              <a:rPr kumimoji="1" lang="en-GB" sz="2400" dirty="0" smtClean="0"/>
              <a:t>Because white noise is accounted only</a:t>
            </a:r>
          </a:p>
          <a:p>
            <a:pPr lvl="1"/>
            <a:r>
              <a:rPr lang="en-US" sz="2400" dirty="0" smtClean="0"/>
              <a:t>Impulse noise </a:t>
            </a:r>
            <a:r>
              <a:rPr lang="en-US" sz="2400" dirty="0"/>
              <a:t>is not accounted for, nor are attenuation </a:t>
            </a:r>
            <a:r>
              <a:rPr lang="en-US" sz="2400" dirty="0" smtClean="0"/>
              <a:t>distortions</a:t>
            </a:r>
            <a:r>
              <a:rPr lang="en-US" sz="2400" dirty="0"/>
              <a:t/>
            </a:r>
            <a:br>
              <a:rPr lang="en-US" sz="2400" dirty="0"/>
            </a:br>
            <a:endParaRPr kumimoji="1" lang="en-GB" sz="2400" dirty="0" smtClean="0"/>
          </a:p>
        </p:txBody>
      </p:sp>
    </p:spTree>
    <p:extLst>
      <p:ext uri="{BB962C8B-B14F-4D97-AF65-F5344CB8AC3E}">
        <p14:creationId xmlns:p14="http://schemas.microsoft.com/office/powerpoint/2010/main" val="23217024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kumimoji="1" lang="en-GB" smtClean="0"/>
              <a:t>Shannon Capacity Formula</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190625"/>
            <a:ext cx="9144000" cy="566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735226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cture (Ch. 2)">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Lecture (Ch. 2)</Template>
  <TotalTime>216</TotalTime>
  <Words>3622</Words>
  <Application>Microsoft Office PowerPoint</Application>
  <PresentationFormat>On-screen Show (4:3)</PresentationFormat>
  <Paragraphs>281</Paragraphs>
  <Slides>31</Slides>
  <Notes>28</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Lecture (Ch. 2)</vt:lpstr>
      <vt:lpstr>Data and Computer Communications</vt:lpstr>
      <vt:lpstr>Channel Capacity</vt:lpstr>
      <vt:lpstr>Nyquist Bandwidth</vt:lpstr>
      <vt:lpstr>Nyquist Bandwidth</vt:lpstr>
      <vt:lpstr>Nyquist Bandwidth</vt:lpstr>
      <vt:lpstr>Shannon Capacity Formula</vt:lpstr>
      <vt:lpstr>Shannon Capacity Formula</vt:lpstr>
      <vt:lpstr>Shannon Capacity Formula</vt:lpstr>
      <vt:lpstr>Shannon Capacity Formula</vt:lpstr>
      <vt:lpstr>Eb / N0 </vt:lpstr>
      <vt:lpstr>Summary</vt:lpstr>
      <vt:lpstr>Signal Encoding Techniques</vt:lpstr>
      <vt:lpstr>Signal Encoding Techniques</vt:lpstr>
      <vt:lpstr>Digital Data, Digital Signal</vt:lpstr>
      <vt:lpstr>Some Terms</vt:lpstr>
      <vt:lpstr>Some Terms</vt:lpstr>
      <vt:lpstr>Interpreting Signals</vt:lpstr>
      <vt:lpstr>Comparison of Encoding Schemes</vt:lpstr>
      <vt:lpstr>Encoding Schemes</vt:lpstr>
      <vt:lpstr>Non return to Zero-Level (NRZ-L)</vt:lpstr>
      <vt:lpstr>Nonreturn to Zero Inverted</vt:lpstr>
      <vt:lpstr>NRZ Pros &amp; Cons</vt:lpstr>
      <vt:lpstr>Multilevel Binary Bipolar-AMI</vt:lpstr>
      <vt:lpstr>Multilevel Binary Pseudoternary</vt:lpstr>
      <vt:lpstr>Multilevel Binary Issues</vt:lpstr>
      <vt:lpstr>Manchester Encoding</vt:lpstr>
      <vt:lpstr>Differential Manchester Encoding</vt:lpstr>
      <vt:lpstr>Biphase Pros and Cons</vt:lpstr>
      <vt:lpstr>Modulation Rate</vt:lpstr>
      <vt:lpstr>Scrambling</vt:lpstr>
      <vt:lpstr>REVIEW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William Stallings Data and Computer Communications  8th Edition</dc:title>
  <dc:creator>KRYSTAL_HEAR8</dc:creator>
  <cp:lastModifiedBy>Yasir Salam</cp:lastModifiedBy>
  <cp:revision>73</cp:revision>
  <dcterms:created xsi:type="dcterms:W3CDTF">2016-09-25T17:23:08Z</dcterms:created>
  <dcterms:modified xsi:type="dcterms:W3CDTF">2020-05-03T10:49:17Z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1</vt:i4>
  </property>
  <property fmtid="{D5CDD505-2E9C-101B-9397-08002B2CF9AE}" pid="7" name="MailAddress">
    <vt:lpwstr>a.j.pullin@newi.ac.uk</vt:lpwstr>
  </property>
  <property fmtid="{D5CDD505-2E9C-101B-9397-08002B2CF9AE}" pid="8" name="HomePage">
    <vt:lpwstr>http://www.newi.ac.uk/pullina/default.htm</vt:lpwstr>
  </property>
  <property fmtid="{D5CDD505-2E9C-101B-9397-08002B2CF9AE}" pid="9" name="Other">
    <vt:lpwstr/>
  </property>
  <property fmtid="{D5CDD505-2E9C-101B-9397-08002B2CF9AE}" pid="10" name="DownloadOriginal">
    <vt:bool>true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3</vt:i4>
  </property>
  <property fmtid="{D5CDD505-2E9C-101B-9397-08002B2CF9AE}" pid="21" name="OutputDir">
    <vt:lpwstr>H:\Data\Networks\Notes\HTML</vt:lpwstr>
  </property>
</Properties>
</file>