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6" r:id="rId2"/>
    <p:sldId id="292" r:id="rId3"/>
    <p:sldId id="294" r:id="rId4"/>
    <p:sldId id="285" r:id="rId5"/>
    <p:sldId id="277" r:id="rId6"/>
    <p:sldId id="278" r:id="rId7"/>
    <p:sldId id="296" r:id="rId8"/>
    <p:sldId id="281" r:id="rId9"/>
    <p:sldId id="279" r:id="rId10"/>
    <p:sldId id="280" r:id="rId11"/>
    <p:sldId id="291" r:id="rId12"/>
    <p:sldId id="275" r:id="rId13"/>
    <p:sldId id="295" r:id="rId14"/>
    <p:sldId id="293" r:id="rId15"/>
    <p:sldId id="299" r:id="rId16"/>
    <p:sldId id="298" r:id="rId17"/>
    <p:sldId id="287"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4" r:id="rId32"/>
    <p:sldId id="315" r:id="rId33"/>
    <p:sldId id="316" r:id="rId34"/>
    <p:sldId id="317" r:id="rId35"/>
    <p:sldId id="318" r:id="rId36"/>
    <p:sldId id="319" r:id="rId37"/>
    <p:sldId id="320" r:id="rId38"/>
    <p:sldId id="321" r:id="rId39"/>
    <p:sldId id="322" r:id="rId40"/>
    <p:sldId id="288" r:id="rId41"/>
    <p:sldId id="289" r:id="rId42"/>
    <p:sldId id="290"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0" d="100"/>
          <a:sy n="70" d="100"/>
        </p:scale>
        <p:origin x="-120" y="-16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pPr/>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10/15/2019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10/15/2019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5660" y="2636364"/>
            <a:ext cx="11709779" cy="816524"/>
          </a:xfrm>
        </p:spPr>
        <p:txBody>
          <a:bodyPr/>
          <a:lstStyle/>
          <a:p>
            <a:pPr algn="ctr"/>
            <a:r>
              <a:rPr lang="en-US" sz="3600" b="1" dirty="0">
                <a:solidFill>
                  <a:schemeClr val="accent2"/>
                </a:solidFill>
              </a:rPr>
              <a:t>Issues in Communication at Cross-cultural Level</a:t>
            </a:r>
          </a:p>
        </p:txBody>
      </p:sp>
    </p:spTree>
    <p:extLst>
      <p:ext uri="{BB962C8B-B14F-4D97-AF65-F5344CB8AC3E}">
        <p14:creationId xmlns:p14="http://schemas.microsoft.com/office/powerpoint/2010/main" xmlns="" val="4025457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59555"/>
            <a:ext cx="12192000" cy="5609230"/>
          </a:xfrm>
        </p:spPr>
        <p:txBody>
          <a:bodyPr/>
          <a:lstStyle/>
          <a:p>
            <a:pPr algn="ct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Difference in Cultural Situations</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r>
            <a:br>
              <a:rPr lang="en-US" sz="4400" b="1" dirty="0">
                <a:solidFill>
                  <a:schemeClr val="accent3"/>
                </a:solidFill>
              </a:rPr>
            </a:br>
            <a:r>
              <a:rPr lang="en-US" sz="4400" b="1" dirty="0">
                <a:solidFill>
                  <a:schemeClr val="accent3"/>
                </a:solidFill>
              </a:rPr>
              <a:t> </a:t>
            </a:r>
          </a:p>
        </p:txBody>
      </p:sp>
      <p:sp>
        <p:nvSpPr>
          <p:cNvPr id="3" name="Subtitle 2"/>
          <p:cNvSpPr>
            <a:spLocks noGrp="1"/>
          </p:cNvSpPr>
          <p:nvPr>
            <p:ph type="subTitle" idx="1"/>
          </p:nvPr>
        </p:nvSpPr>
        <p:spPr>
          <a:xfrm>
            <a:off x="0" y="1678675"/>
            <a:ext cx="12192000" cy="5179324"/>
          </a:xfrm>
        </p:spPr>
        <p:txBody>
          <a:bodyPr/>
          <a:lstStyle/>
          <a:p>
            <a:r>
              <a:rPr lang="en-US" dirty="0"/>
              <a:t>	</a:t>
            </a:r>
            <a:endParaRPr lang="en-US" sz="3200" b="1" cap="none" dirty="0">
              <a:solidFill>
                <a:schemeClr val="accent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729822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5982"/>
            <a:ext cx="12192000" cy="802876"/>
          </a:xfrm>
        </p:spPr>
        <p:txBody>
          <a:bodyPr/>
          <a:lstStyle/>
          <a:p>
            <a:pPr algn="ctr"/>
            <a:r>
              <a:rPr lang="en-US" sz="4400" b="1" dirty="0">
                <a:solidFill>
                  <a:schemeClr val="bg1"/>
                </a:solidFill>
              </a:rPr>
              <a:t>Taxonomy of Obstacles</a:t>
            </a:r>
            <a:r>
              <a:rPr lang="en-US" sz="4800" dirty="0"/>
              <a:t>	</a:t>
            </a:r>
            <a:endParaRPr lang="en-US" sz="4800" b="1" dirty="0">
              <a:solidFill>
                <a:schemeClr val="bg1"/>
              </a:solidFill>
            </a:endParaRPr>
          </a:p>
        </p:txBody>
      </p:sp>
      <p:sp>
        <p:nvSpPr>
          <p:cNvPr id="4" name="Text Placeholder 3"/>
          <p:cNvSpPr>
            <a:spLocks noGrp="1"/>
          </p:cNvSpPr>
          <p:nvPr>
            <p:ph type="body" idx="1"/>
          </p:nvPr>
        </p:nvSpPr>
        <p:spPr>
          <a:xfrm>
            <a:off x="1" y="639911"/>
            <a:ext cx="3579812" cy="576262"/>
          </a:xfrm>
        </p:spPr>
        <p:txBody>
          <a:bodyPr/>
          <a:lstStyle/>
          <a:p>
            <a:r>
              <a:rPr lang="en-US" sz="2800" b="1" dirty="0">
                <a:solidFill>
                  <a:schemeClr val="accent2"/>
                </a:solidFill>
                <a:effectLst>
                  <a:outerShdw blurRad="38100" dist="38100" dir="2700000" algn="tl">
                    <a:srgbClr val="000000">
                      <a:alpha val="43137"/>
                    </a:srgbClr>
                  </a:outerShdw>
                </a:effectLst>
              </a:rPr>
              <a:t>Culture Specific</a:t>
            </a:r>
          </a:p>
        </p:txBody>
      </p:sp>
      <p:sp>
        <p:nvSpPr>
          <p:cNvPr id="7" name="Text Placeholder 6"/>
          <p:cNvSpPr>
            <a:spLocks noGrp="1"/>
          </p:cNvSpPr>
          <p:nvPr>
            <p:ph type="body" sz="half" idx="15"/>
          </p:nvPr>
        </p:nvSpPr>
        <p:spPr>
          <a:xfrm>
            <a:off x="0" y="1216173"/>
            <a:ext cx="3575321" cy="5641826"/>
          </a:xfrm>
        </p:spPr>
        <p:txBody>
          <a:bodyPr/>
          <a:lstStyle/>
          <a:p>
            <a:r>
              <a:rPr lang="en-US" b="1" dirty="0">
                <a:solidFill>
                  <a:schemeClr val="bg1"/>
                </a:solidFill>
              </a:rPr>
              <a:t>Collectivism  vs.  Individualism </a:t>
            </a:r>
          </a:p>
          <a:p>
            <a:r>
              <a:rPr lang="en-US" b="1" dirty="0">
                <a:solidFill>
                  <a:schemeClr val="bg1"/>
                </a:solidFill>
              </a:rPr>
              <a:t>Face 	</a:t>
            </a:r>
          </a:p>
          <a:p>
            <a:r>
              <a:rPr lang="en-US" b="1" dirty="0">
                <a:solidFill>
                  <a:schemeClr val="bg1"/>
                </a:solidFill>
              </a:rPr>
              <a:t>Hierarchy</a:t>
            </a:r>
          </a:p>
          <a:p>
            <a:r>
              <a:rPr lang="en-US" b="1" dirty="0">
                <a:solidFill>
                  <a:schemeClr val="bg1"/>
                </a:solidFill>
              </a:rPr>
              <a:t>History and experience</a:t>
            </a:r>
          </a:p>
          <a:p>
            <a:r>
              <a:rPr lang="en-US" b="1" dirty="0">
                <a:solidFill>
                  <a:schemeClr val="bg1"/>
                </a:solidFill>
              </a:rPr>
              <a:t>Master Symbols</a:t>
            </a:r>
          </a:p>
          <a:p>
            <a:r>
              <a:rPr lang="en-US" b="1" dirty="0">
                <a:solidFill>
                  <a:schemeClr val="bg1"/>
                </a:solidFill>
              </a:rPr>
              <a:t>Power</a:t>
            </a:r>
          </a:p>
          <a:p>
            <a:r>
              <a:rPr lang="en-US" b="1" dirty="0">
                <a:solidFill>
                  <a:schemeClr val="bg1"/>
                </a:solidFill>
              </a:rPr>
              <a:t>Preconceptions</a:t>
            </a:r>
          </a:p>
          <a:p>
            <a:r>
              <a:rPr lang="en-US" b="1" dirty="0">
                <a:solidFill>
                  <a:schemeClr val="bg1"/>
                </a:solidFill>
              </a:rPr>
              <a:t>Role	( Class, Gender)</a:t>
            </a:r>
          </a:p>
          <a:p>
            <a:r>
              <a:rPr lang="en-US" b="1" dirty="0">
                <a:solidFill>
                  <a:schemeClr val="bg1"/>
                </a:solidFill>
              </a:rPr>
              <a:t>Rules</a:t>
            </a:r>
          </a:p>
          <a:p>
            <a:r>
              <a:rPr lang="en-US" b="1" dirty="0">
                <a:solidFill>
                  <a:schemeClr val="bg1"/>
                </a:solidFill>
              </a:rPr>
              <a:t>Social organization (Family, Government)</a:t>
            </a:r>
          </a:p>
          <a:p>
            <a:r>
              <a:rPr lang="en-US" b="1" dirty="0">
                <a:solidFill>
                  <a:schemeClr val="bg1"/>
                </a:solidFill>
              </a:rPr>
              <a:t>Thought Patterns</a:t>
            </a:r>
          </a:p>
          <a:p>
            <a:r>
              <a:rPr lang="en-US" b="1" dirty="0">
                <a:solidFill>
                  <a:schemeClr val="bg1"/>
                </a:solidFill>
              </a:rPr>
              <a:t>Values</a:t>
            </a:r>
          </a:p>
          <a:p>
            <a:r>
              <a:rPr lang="en-US" b="1" dirty="0">
                <a:solidFill>
                  <a:schemeClr val="bg1"/>
                </a:solidFill>
              </a:rPr>
              <a:t>Worldview</a:t>
            </a:r>
          </a:p>
          <a:p>
            <a:r>
              <a:rPr lang="en-US" b="1" dirty="0">
                <a:solidFill>
                  <a:schemeClr val="accent3"/>
                </a:solidFill>
              </a:rPr>
              <a:t>Culturally Personal</a:t>
            </a:r>
          </a:p>
          <a:p>
            <a:r>
              <a:rPr lang="en-US" b="1" dirty="0">
                <a:solidFill>
                  <a:schemeClr val="accent3"/>
                </a:solidFill>
              </a:rPr>
              <a:t>Adaptability, Attitude,</a:t>
            </a:r>
          </a:p>
          <a:p>
            <a:r>
              <a:rPr lang="en-US" b="1" dirty="0">
                <a:solidFill>
                  <a:schemeClr val="accent3"/>
                </a:solidFill>
              </a:rPr>
              <a:t>Ethnocentrism, Uncertainty</a:t>
            </a:r>
          </a:p>
          <a:p>
            <a:endParaRPr lang="en-US" dirty="0">
              <a:solidFill>
                <a:schemeClr val="accent3"/>
              </a:solidFill>
            </a:endParaRPr>
          </a:p>
          <a:p>
            <a:endParaRPr lang="en-US" dirty="0"/>
          </a:p>
        </p:txBody>
      </p:sp>
      <p:sp>
        <p:nvSpPr>
          <p:cNvPr id="5" name="Text Placeholder 4"/>
          <p:cNvSpPr>
            <a:spLocks noGrp="1"/>
          </p:cNvSpPr>
          <p:nvPr>
            <p:ph type="body" sz="quarter" idx="3"/>
          </p:nvPr>
        </p:nvSpPr>
        <p:spPr>
          <a:xfrm>
            <a:off x="4026090" y="639911"/>
            <a:ext cx="3684894" cy="576262"/>
          </a:xfrm>
        </p:spPr>
        <p:txBody>
          <a:bodyPr/>
          <a:lstStyle/>
          <a:p>
            <a:r>
              <a:rPr lang="en-US" sz="2800" b="1" dirty="0">
                <a:solidFill>
                  <a:schemeClr val="accent3"/>
                </a:solidFill>
                <a:effectLst>
                  <a:outerShdw blurRad="38100" dist="38100" dir="2700000" algn="tl">
                    <a:srgbClr val="000000">
                      <a:alpha val="43137"/>
                    </a:srgbClr>
                  </a:outerShdw>
                </a:effectLst>
              </a:rPr>
              <a:t>Competency</a:t>
            </a:r>
          </a:p>
        </p:txBody>
      </p:sp>
      <p:sp>
        <p:nvSpPr>
          <p:cNvPr id="8" name="Text Placeholder 7"/>
          <p:cNvSpPr>
            <a:spLocks noGrp="1"/>
          </p:cNvSpPr>
          <p:nvPr>
            <p:ph type="body" sz="half" idx="16"/>
          </p:nvPr>
        </p:nvSpPr>
        <p:spPr>
          <a:xfrm>
            <a:off x="4026090" y="1216174"/>
            <a:ext cx="3684894" cy="5641826"/>
          </a:xfrm>
        </p:spPr>
        <p:txBody>
          <a:bodyPr>
            <a:normAutofit/>
          </a:bodyPr>
          <a:lstStyle/>
          <a:p>
            <a:r>
              <a:rPr lang="en-US" sz="2400" b="1" dirty="0"/>
              <a:t>Accent</a:t>
            </a:r>
          </a:p>
          <a:p>
            <a:r>
              <a:rPr lang="en-US" sz="2400" b="1" dirty="0"/>
              <a:t>Connotation</a:t>
            </a:r>
          </a:p>
          <a:p>
            <a:r>
              <a:rPr lang="en-US" sz="2400" b="1" dirty="0"/>
              <a:t>Context</a:t>
            </a:r>
          </a:p>
          <a:p>
            <a:r>
              <a:rPr lang="en-US" sz="2400" b="1" dirty="0"/>
              <a:t>Idiom</a:t>
            </a:r>
          </a:p>
          <a:p>
            <a:r>
              <a:rPr lang="en-US" sz="2400" b="1" dirty="0"/>
              <a:t>Polite Use</a:t>
            </a:r>
          </a:p>
          <a:p>
            <a:r>
              <a:rPr lang="en-US" sz="2400" b="1" dirty="0"/>
              <a:t>Silence</a:t>
            </a:r>
          </a:p>
          <a:p>
            <a:r>
              <a:rPr lang="en-US" sz="2400" b="1" dirty="0"/>
              <a:t>Style</a:t>
            </a:r>
          </a:p>
        </p:txBody>
      </p:sp>
      <p:sp>
        <p:nvSpPr>
          <p:cNvPr id="6" name="Text Placeholder 5"/>
          <p:cNvSpPr>
            <a:spLocks noGrp="1"/>
          </p:cNvSpPr>
          <p:nvPr>
            <p:ph type="body" sz="quarter" idx="13"/>
          </p:nvPr>
        </p:nvSpPr>
        <p:spPr>
          <a:xfrm>
            <a:off x="8257287" y="639911"/>
            <a:ext cx="3825532" cy="576262"/>
          </a:xfrm>
        </p:spPr>
        <p:txBody>
          <a:bodyPr/>
          <a:lstStyle/>
          <a:p>
            <a:r>
              <a:rPr lang="en-US" b="1" dirty="0">
                <a:solidFill>
                  <a:srgbClr val="C00000"/>
                </a:solidFill>
                <a:effectLst>
                  <a:outerShdw blurRad="38100" dist="38100" dir="2700000" algn="tl">
                    <a:srgbClr val="000000">
                      <a:alpha val="43137"/>
                    </a:srgbClr>
                  </a:outerShdw>
                </a:effectLst>
              </a:rPr>
              <a:t>Non-Verbal Processes</a:t>
            </a:r>
          </a:p>
        </p:txBody>
      </p:sp>
      <p:sp>
        <p:nvSpPr>
          <p:cNvPr id="9" name="Text Placeholder 8"/>
          <p:cNvSpPr>
            <a:spLocks noGrp="1"/>
          </p:cNvSpPr>
          <p:nvPr>
            <p:ph type="body" sz="half" idx="17"/>
          </p:nvPr>
        </p:nvSpPr>
        <p:spPr>
          <a:xfrm>
            <a:off x="8257287" y="1216173"/>
            <a:ext cx="3825532" cy="5641826"/>
          </a:xfrm>
        </p:spPr>
        <p:txBody>
          <a:bodyPr/>
          <a:lstStyle/>
          <a:p>
            <a:r>
              <a:rPr lang="en-US" sz="2000" dirty="0"/>
              <a:t>Chronemic ( Mono, poly)</a:t>
            </a:r>
          </a:p>
          <a:p>
            <a:r>
              <a:rPr lang="en-US" sz="2000" dirty="0"/>
              <a:t>Context</a:t>
            </a:r>
          </a:p>
          <a:p>
            <a:r>
              <a:rPr lang="en-US" sz="2000" dirty="0"/>
              <a:t>Immediacy</a:t>
            </a:r>
          </a:p>
          <a:p>
            <a:r>
              <a:rPr lang="en-US" sz="2000" dirty="0"/>
              <a:t>Kinesics ( Emblems, eye-contact, Posture)</a:t>
            </a:r>
          </a:p>
          <a:p>
            <a:r>
              <a:rPr lang="en-US" sz="2000" dirty="0"/>
              <a:t>Proxemics (Fixed, Semi-fixed, Informal Space)</a:t>
            </a:r>
          </a:p>
          <a:p>
            <a:r>
              <a:rPr lang="en-US" sz="2000" dirty="0"/>
              <a:t>Physical Characteristics (Artifacts, Appearance)</a:t>
            </a:r>
          </a:p>
          <a:p>
            <a:r>
              <a:rPr lang="en-US" sz="2000" dirty="0"/>
              <a:t>Haptics (Touch)</a:t>
            </a:r>
          </a:p>
          <a:p>
            <a:r>
              <a:rPr lang="en-US" sz="2000" dirty="0" err="1"/>
              <a:t>Vocalics</a:t>
            </a:r>
            <a:r>
              <a:rPr lang="en-US" sz="2000" dirty="0"/>
              <a:t> ( characterizers, Qualifiers, Rate, Segregates)</a:t>
            </a:r>
          </a:p>
          <a:p>
            <a:r>
              <a:rPr lang="en-US" dirty="0"/>
              <a:t> </a:t>
            </a:r>
          </a:p>
          <a:p>
            <a:endParaRPr lang="en-US" dirty="0"/>
          </a:p>
        </p:txBody>
      </p:sp>
    </p:spTree>
    <p:extLst>
      <p:ext uri="{BB962C8B-B14F-4D97-AF65-F5344CB8AC3E}">
        <p14:creationId xmlns:p14="http://schemas.microsoft.com/office/powerpoint/2010/main" xmlns="" val="3415446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832513"/>
          </a:xfrm>
        </p:spPr>
        <p:txBody>
          <a:bodyPr/>
          <a:lstStyle/>
          <a:p>
            <a:pPr algn="ctr"/>
            <a:r>
              <a:rPr lang="en-US" sz="3200" dirty="0"/>
              <a:t>	</a:t>
            </a:r>
            <a:r>
              <a:rPr lang="en-US" sz="3200" b="1" dirty="0">
                <a:solidFill>
                  <a:schemeClr val="accent3"/>
                </a:solidFill>
              </a:rPr>
              <a:t> </a:t>
            </a:r>
            <a:r>
              <a:rPr lang="en-US" sz="4000" b="1" dirty="0">
                <a:solidFill>
                  <a:schemeClr val="bg1"/>
                </a:solidFill>
              </a:rPr>
              <a:t>Difference in Perception : A Common Barrier</a:t>
            </a:r>
          </a:p>
        </p:txBody>
      </p:sp>
      <p:sp>
        <p:nvSpPr>
          <p:cNvPr id="3" name="Subtitle 2"/>
          <p:cNvSpPr>
            <a:spLocks noGrp="1"/>
          </p:cNvSpPr>
          <p:nvPr>
            <p:ph type="subTitle" idx="1"/>
          </p:nvPr>
        </p:nvSpPr>
        <p:spPr>
          <a:xfrm>
            <a:off x="0" y="1269242"/>
            <a:ext cx="12192000" cy="5588757"/>
          </a:xfrm>
        </p:spPr>
        <p:txBody>
          <a:bodyPr/>
          <a:lstStyle/>
          <a:p>
            <a:r>
              <a:rPr lang="en-US" sz="3200" b="1" dirty="0">
                <a:solidFill>
                  <a:schemeClr val="accent3"/>
                </a:solidFill>
                <a:effectLst>
                  <a:outerShdw blurRad="38100" dist="38100" dir="2700000" algn="tl">
                    <a:srgbClr val="000000">
                      <a:alpha val="43137"/>
                    </a:srgbClr>
                  </a:outerShdw>
                </a:effectLst>
              </a:rPr>
              <a:t>	incorporation of </a:t>
            </a:r>
            <a:r>
              <a:rPr lang="en-US" sz="3200" b="1" dirty="0">
                <a:solidFill>
                  <a:schemeClr val="tx2"/>
                </a:solidFill>
                <a:effectLst>
                  <a:outerShdw blurRad="38100" dist="38100" dir="2700000" algn="tl">
                    <a:srgbClr val="000000">
                      <a:alpha val="43137"/>
                    </a:srgbClr>
                  </a:outerShdw>
                </a:effectLst>
              </a:rPr>
              <a:t>perception</a:t>
            </a:r>
            <a:r>
              <a:rPr lang="en-US" sz="3200" b="1" dirty="0">
                <a:solidFill>
                  <a:schemeClr val="accent3"/>
                </a:solidFill>
                <a:effectLst>
                  <a:outerShdw blurRad="38100" dist="38100" dir="2700000" algn="tl">
                    <a:srgbClr val="000000">
                      <a:alpha val="43137"/>
                    </a:srgbClr>
                  </a:outerShdw>
                </a:effectLst>
              </a:rPr>
              <a:t> in situational Frames:</a:t>
            </a:r>
          </a:p>
          <a:p>
            <a:r>
              <a:rPr lang="en-US" sz="3200" b="1" dirty="0">
                <a:solidFill>
                  <a:schemeClr val="accent3"/>
                </a:solidFill>
                <a:effectLst>
                  <a:outerShdw blurRad="38100" dist="38100" dir="2700000" algn="tl">
                    <a:srgbClr val="000000">
                      <a:alpha val="43137"/>
                    </a:srgbClr>
                  </a:outerShdw>
                </a:effectLst>
              </a:rPr>
              <a:t>	</a:t>
            </a:r>
            <a:r>
              <a:rPr lang="en-US" sz="3200" b="1" dirty="0">
                <a:solidFill>
                  <a:schemeClr val="tx2"/>
                </a:solidFill>
                <a:effectLst>
                  <a:outerShdw blurRad="38100" dist="38100" dir="2700000" algn="tl">
                    <a:srgbClr val="000000">
                      <a:alpha val="43137"/>
                    </a:srgbClr>
                  </a:outerShdw>
                </a:effectLst>
              </a:rPr>
              <a:t>Perception ?</a:t>
            </a:r>
          </a:p>
          <a:p>
            <a:pPr>
              <a:lnSpc>
                <a:spcPct val="150000"/>
              </a:lnSpc>
            </a:pPr>
            <a:r>
              <a:rPr lang="en-US" sz="3200" b="1" dirty="0">
                <a:solidFill>
                  <a:schemeClr val="accent3"/>
                </a:solidFill>
                <a:effectLst>
                  <a:outerShdw blurRad="38100" dist="38100" dir="2700000" algn="tl">
                    <a:srgbClr val="000000">
                      <a:alpha val="43137"/>
                    </a:srgbClr>
                  </a:outerShdw>
                </a:effectLst>
              </a:rPr>
              <a:t>	</a:t>
            </a:r>
            <a:r>
              <a:rPr lang="en-US" sz="3200" b="1" cap="none" dirty="0">
                <a:solidFill>
                  <a:schemeClr val="accent3"/>
                </a:solidFill>
                <a:effectLst>
                  <a:outerShdw blurRad="38100" dist="38100" dir="2700000" algn="tl">
                    <a:srgbClr val="000000">
                      <a:alpha val="43137"/>
                    </a:srgbClr>
                  </a:outerShdw>
                </a:effectLst>
              </a:rPr>
              <a:t>Translation of sensory impressions into a coherent 	and 	unified view of the world around. Usually 	perception is 	equated with reality which in turn 	guides human 	behaviour in general.</a:t>
            </a:r>
          </a:p>
          <a:p>
            <a:endParaRPr lang="en-US" dirty="0"/>
          </a:p>
        </p:txBody>
      </p:sp>
    </p:spTree>
    <p:extLst>
      <p:ext uri="{BB962C8B-B14F-4D97-AF65-F5344CB8AC3E}">
        <p14:creationId xmlns:p14="http://schemas.microsoft.com/office/powerpoint/2010/main" xmlns="" val="2487928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457" y="136172"/>
            <a:ext cx="10413242" cy="6740307"/>
          </a:xfrm>
          <a:prstGeom prst="rect">
            <a:avLst/>
          </a:prstGeom>
        </p:spPr>
        <p:txBody>
          <a:bodyPr wrap="square">
            <a:spAutoFit/>
          </a:bodyPr>
          <a:lstStyle/>
          <a:p>
            <a:pPr algn="ctr">
              <a:lnSpc>
                <a:spcPct val="200000"/>
              </a:lnSpc>
            </a:pPr>
            <a:r>
              <a:rPr lang="en-US" sz="3600" b="1" dirty="0">
                <a:solidFill>
                  <a:schemeClr val="accent3"/>
                </a:solidFill>
              </a:rPr>
              <a:t>Culture organizes the psyche, how people look at things, behave, make decisions, order priorities, and even how they think. </a:t>
            </a:r>
          </a:p>
          <a:p>
            <a:pPr algn="ctr">
              <a:lnSpc>
                <a:spcPct val="200000"/>
              </a:lnSpc>
            </a:pPr>
            <a:r>
              <a:rPr lang="en-US" sz="3600" b="1" dirty="0">
                <a:effectLst>
                  <a:outerShdw blurRad="38100" dist="38100" dir="2700000" algn="tl">
                    <a:srgbClr val="000000">
                      <a:alpha val="43137"/>
                    </a:srgbClr>
                  </a:outerShdw>
                </a:effectLst>
              </a:rPr>
              <a:t>Perception filters behavior and interaction—which are essential components of communication.</a:t>
            </a:r>
            <a:r>
              <a:rPr lang="en-US" dirty="0"/>
              <a:t> </a:t>
            </a:r>
            <a:endParaRPr lang="en-US" sz="3600" b="1" dirty="0">
              <a:solidFill>
                <a:schemeClr val="accent3"/>
              </a:solidFill>
            </a:endParaRPr>
          </a:p>
        </p:txBody>
      </p:sp>
    </p:spTree>
    <p:extLst>
      <p:ext uri="{BB962C8B-B14F-4D97-AF65-F5344CB8AC3E}">
        <p14:creationId xmlns:p14="http://schemas.microsoft.com/office/powerpoint/2010/main" xmlns="" val="2861974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832513"/>
          </a:xfrm>
        </p:spPr>
        <p:txBody>
          <a:bodyPr/>
          <a:lstStyle/>
          <a:p>
            <a:pPr algn="ctr"/>
            <a:r>
              <a:rPr lang="en-US" sz="3200" dirty="0"/>
              <a:t>	</a:t>
            </a:r>
            <a:r>
              <a:rPr lang="en-US" sz="3200" b="1" dirty="0">
                <a:solidFill>
                  <a:schemeClr val="accent3"/>
                </a:solidFill>
              </a:rPr>
              <a:t> </a:t>
            </a:r>
            <a:r>
              <a:rPr lang="en-US" sz="4000" b="1" dirty="0">
                <a:solidFill>
                  <a:schemeClr val="bg1"/>
                </a:solidFill>
              </a:rPr>
              <a:t>Difference in Perception : A Common Barrier</a:t>
            </a:r>
          </a:p>
        </p:txBody>
      </p:sp>
      <p:sp>
        <p:nvSpPr>
          <p:cNvPr id="3" name="Subtitle 2"/>
          <p:cNvSpPr>
            <a:spLocks noGrp="1"/>
          </p:cNvSpPr>
          <p:nvPr>
            <p:ph type="subTitle" idx="1"/>
          </p:nvPr>
        </p:nvSpPr>
        <p:spPr>
          <a:xfrm>
            <a:off x="0" y="1269242"/>
            <a:ext cx="12192000" cy="5588757"/>
          </a:xfrm>
        </p:spPr>
        <p:txBody>
          <a:bodyPr/>
          <a:lstStyle/>
          <a:p>
            <a:endParaRPr lang="en-US" sz="3200" b="1" dirty="0">
              <a:solidFill>
                <a:schemeClr val="accent3"/>
              </a:solidFill>
              <a:effectLst>
                <a:outerShdw blurRad="38100" dist="38100" dir="2700000" algn="tl">
                  <a:srgbClr val="000000">
                    <a:alpha val="43137"/>
                  </a:srgbClr>
                </a:outerShdw>
              </a:effectLst>
            </a:endParaRPr>
          </a:p>
          <a:p>
            <a:r>
              <a:rPr lang="en-US" sz="3200" b="1" dirty="0">
                <a:solidFill>
                  <a:schemeClr val="accent3"/>
                </a:solidFill>
                <a:effectLst>
                  <a:outerShdw blurRad="38100" dist="38100" dir="2700000" algn="tl">
                    <a:srgbClr val="000000">
                      <a:alpha val="43137"/>
                    </a:srgbClr>
                  </a:outerShdw>
                </a:effectLst>
              </a:rPr>
              <a:t>		</a:t>
            </a:r>
            <a:r>
              <a:rPr lang="en-US" sz="3200" b="1" dirty="0">
                <a:solidFill>
                  <a:schemeClr val="tx2"/>
                </a:solidFill>
                <a:effectLst>
                  <a:outerShdw blurRad="38100" dist="38100" dir="2700000" algn="tl">
                    <a:srgbClr val="000000">
                      <a:alpha val="43137"/>
                    </a:srgbClr>
                  </a:outerShdw>
                </a:effectLst>
              </a:rPr>
              <a:t>Perception ?</a:t>
            </a:r>
          </a:p>
          <a:p>
            <a:pPr algn="ctr">
              <a:lnSpc>
                <a:spcPct val="150000"/>
              </a:lnSpc>
            </a:pPr>
            <a:r>
              <a:rPr lang="en-US" sz="3200" b="1" dirty="0">
                <a:solidFill>
                  <a:schemeClr val="accent3"/>
                </a:solidFill>
                <a:effectLst>
                  <a:outerShdw blurRad="38100" dist="38100" dir="2700000" algn="tl">
                    <a:srgbClr val="000000">
                      <a:alpha val="43137"/>
                    </a:srgbClr>
                  </a:outerShdw>
                </a:effectLst>
              </a:rPr>
              <a:t>	an internal process by which we select, evaluate and organize the internal stimuli of the outside world. this process of perceptional learning continues from birth to death.</a:t>
            </a:r>
            <a:endParaRPr lang="en-US" sz="3200" dirty="0"/>
          </a:p>
        </p:txBody>
      </p:sp>
    </p:spTree>
    <p:extLst>
      <p:ext uri="{BB962C8B-B14F-4D97-AF65-F5344CB8AC3E}">
        <p14:creationId xmlns:p14="http://schemas.microsoft.com/office/powerpoint/2010/main" xmlns="" val="525767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7873"/>
            <a:ext cx="9404723" cy="857467"/>
          </a:xfrm>
        </p:spPr>
        <p:txBody>
          <a:bodyPr/>
          <a:lstStyle/>
          <a:p>
            <a:pPr algn="ctr"/>
            <a:r>
              <a:rPr lang="en-US" b="1" dirty="0">
                <a:solidFill>
                  <a:schemeClr val="accent2"/>
                </a:solidFill>
              </a:rPr>
              <a:t>Categorization of Perceptions</a:t>
            </a:r>
          </a:p>
        </p:txBody>
      </p:sp>
      <p:sp>
        <p:nvSpPr>
          <p:cNvPr id="3" name="Text Placeholder 2"/>
          <p:cNvSpPr>
            <a:spLocks noGrp="1"/>
          </p:cNvSpPr>
          <p:nvPr>
            <p:ph type="body" idx="1"/>
          </p:nvPr>
        </p:nvSpPr>
        <p:spPr>
          <a:xfrm>
            <a:off x="1392071" y="840472"/>
            <a:ext cx="4107579" cy="576262"/>
          </a:xfrm>
        </p:spPr>
        <p:txBody>
          <a:bodyPr/>
          <a:lstStyle/>
          <a:p>
            <a:r>
              <a:rPr lang="en-US" sz="3200" b="1" dirty="0">
                <a:solidFill>
                  <a:schemeClr val="accent3"/>
                </a:solidFill>
                <a:effectLst>
                  <a:outerShdw blurRad="38100" dist="38100" dir="2700000" algn="tl">
                    <a:srgbClr val="000000">
                      <a:alpha val="43137"/>
                    </a:srgbClr>
                  </a:outerShdw>
                </a:effectLst>
              </a:rPr>
              <a:t>Culturally Shaped</a:t>
            </a:r>
          </a:p>
        </p:txBody>
      </p:sp>
      <p:sp>
        <p:nvSpPr>
          <p:cNvPr id="4" name="Content Placeholder 3"/>
          <p:cNvSpPr>
            <a:spLocks noGrp="1"/>
          </p:cNvSpPr>
          <p:nvPr>
            <p:ph sz="half" idx="2"/>
          </p:nvPr>
        </p:nvSpPr>
        <p:spPr>
          <a:xfrm>
            <a:off x="1103312" y="1416734"/>
            <a:ext cx="4396339" cy="5441266"/>
          </a:xfrm>
        </p:spPr>
        <p:txBody>
          <a:bodyPr>
            <a:normAutofit fontScale="92500" lnSpcReduction="10000"/>
          </a:bodyPr>
          <a:lstStyle/>
          <a:p>
            <a:r>
              <a:rPr lang="en-US" b="1" dirty="0">
                <a:solidFill>
                  <a:schemeClr val="bg1"/>
                </a:solidFill>
              </a:rPr>
              <a:t>Preoccupations</a:t>
            </a:r>
          </a:p>
          <a:p>
            <a:r>
              <a:rPr lang="en-US" b="1" dirty="0">
                <a:solidFill>
                  <a:schemeClr val="bg1"/>
                </a:solidFill>
              </a:rPr>
              <a:t>Collectivism  vs.  Individualism </a:t>
            </a:r>
          </a:p>
          <a:p>
            <a:r>
              <a:rPr lang="en-US" b="1" dirty="0">
                <a:solidFill>
                  <a:schemeClr val="bg1"/>
                </a:solidFill>
              </a:rPr>
              <a:t>Face 	</a:t>
            </a:r>
          </a:p>
          <a:p>
            <a:r>
              <a:rPr lang="en-US" b="1" dirty="0">
                <a:solidFill>
                  <a:schemeClr val="bg1"/>
                </a:solidFill>
              </a:rPr>
              <a:t>Hierarchy</a:t>
            </a:r>
          </a:p>
          <a:p>
            <a:r>
              <a:rPr lang="en-US" b="1" dirty="0">
                <a:solidFill>
                  <a:schemeClr val="bg1"/>
                </a:solidFill>
              </a:rPr>
              <a:t>History and experience</a:t>
            </a:r>
          </a:p>
          <a:p>
            <a:r>
              <a:rPr lang="en-US" b="1" dirty="0">
                <a:solidFill>
                  <a:schemeClr val="bg1"/>
                </a:solidFill>
              </a:rPr>
              <a:t>Master Symbols</a:t>
            </a:r>
          </a:p>
          <a:p>
            <a:r>
              <a:rPr lang="en-US" b="1" dirty="0">
                <a:solidFill>
                  <a:schemeClr val="bg1"/>
                </a:solidFill>
              </a:rPr>
              <a:t>Power</a:t>
            </a:r>
          </a:p>
          <a:p>
            <a:r>
              <a:rPr lang="en-US" b="1" dirty="0">
                <a:solidFill>
                  <a:schemeClr val="bg1"/>
                </a:solidFill>
              </a:rPr>
              <a:t>Preconceptions</a:t>
            </a:r>
          </a:p>
          <a:p>
            <a:r>
              <a:rPr lang="en-US" b="1" dirty="0">
                <a:solidFill>
                  <a:schemeClr val="bg1"/>
                </a:solidFill>
              </a:rPr>
              <a:t>Role	( Class, Gender)</a:t>
            </a:r>
          </a:p>
          <a:p>
            <a:r>
              <a:rPr lang="en-US" b="1" dirty="0">
                <a:solidFill>
                  <a:schemeClr val="bg1"/>
                </a:solidFill>
              </a:rPr>
              <a:t>Rules</a:t>
            </a:r>
          </a:p>
          <a:p>
            <a:r>
              <a:rPr lang="en-US" b="1" dirty="0">
                <a:solidFill>
                  <a:schemeClr val="bg1"/>
                </a:solidFill>
              </a:rPr>
              <a:t>Social organization (Family, Government)</a:t>
            </a:r>
          </a:p>
          <a:p>
            <a:r>
              <a:rPr lang="en-US" b="1" dirty="0">
                <a:solidFill>
                  <a:schemeClr val="bg1"/>
                </a:solidFill>
              </a:rPr>
              <a:t>Thought Patterns</a:t>
            </a:r>
          </a:p>
          <a:p>
            <a:r>
              <a:rPr lang="en-US" b="1" dirty="0">
                <a:solidFill>
                  <a:schemeClr val="bg1"/>
                </a:solidFill>
              </a:rPr>
              <a:t>Values</a:t>
            </a:r>
          </a:p>
          <a:p>
            <a:r>
              <a:rPr lang="en-US" b="1" dirty="0">
                <a:solidFill>
                  <a:schemeClr val="bg1"/>
                </a:solidFill>
              </a:rPr>
              <a:t>Worldview</a:t>
            </a:r>
          </a:p>
          <a:p>
            <a:endParaRPr lang="en-US" dirty="0"/>
          </a:p>
        </p:txBody>
      </p:sp>
      <p:sp>
        <p:nvSpPr>
          <p:cNvPr id="5" name="Text Placeholder 4"/>
          <p:cNvSpPr>
            <a:spLocks noGrp="1"/>
          </p:cNvSpPr>
          <p:nvPr>
            <p:ph type="body" sz="quarter" idx="3"/>
          </p:nvPr>
        </p:nvSpPr>
        <p:spPr>
          <a:xfrm>
            <a:off x="5654495" y="854116"/>
            <a:ext cx="4396339" cy="576262"/>
          </a:xfrm>
        </p:spPr>
        <p:txBody>
          <a:bodyPr/>
          <a:lstStyle/>
          <a:p>
            <a:r>
              <a:rPr lang="en-US" sz="3200" b="1" dirty="0">
                <a:solidFill>
                  <a:srgbClr val="00B0F0"/>
                </a:solidFill>
                <a:effectLst>
                  <a:outerShdw blurRad="38100" dist="38100" dir="2700000" algn="tl">
                    <a:srgbClr val="000000">
                      <a:alpha val="43137"/>
                    </a:srgbClr>
                  </a:outerShdw>
                </a:effectLst>
              </a:rPr>
              <a:t>Personal Perceptions</a:t>
            </a:r>
          </a:p>
        </p:txBody>
      </p:sp>
      <p:sp>
        <p:nvSpPr>
          <p:cNvPr id="6" name="Content Placeholder 5"/>
          <p:cNvSpPr>
            <a:spLocks noGrp="1"/>
          </p:cNvSpPr>
          <p:nvPr>
            <p:ph sz="quarter" idx="4"/>
          </p:nvPr>
        </p:nvSpPr>
        <p:spPr>
          <a:xfrm>
            <a:off x="5654495" y="1416734"/>
            <a:ext cx="4396339" cy="4839604"/>
          </a:xfrm>
        </p:spPr>
        <p:txBody>
          <a:bodyPr/>
          <a:lstStyle/>
          <a:p>
            <a:pPr marL="0" indent="0">
              <a:buNone/>
            </a:pPr>
            <a:endParaRPr lang="en-US" b="1" dirty="0">
              <a:solidFill>
                <a:schemeClr val="accent3"/>
              </a:solidFill>
            </a:endParaRPr>
          </a:p>
          <a:p>
            <a:r>
              <a:rPr lang="en-US" sz="2800" b="1" dirty="0">
                <a:solidFill>
                  <a:schemeClr val="accent3"/>
                </a:solidFill>
              </a:rPr>
              <a:t>Adaptability</a:t>
            </a:r>
          </a:p>
          <a:p>
            <a:r>
              <a:rPr lang="en-US" sz="2800" b="1" dirty="0">
                <a:solidFill>
                  <a:schemeClr val="accent3"/>
                </a:solidFill>
              </a:rPr>
              <a:t>Attitude</a:t>
            </a:r>
          </a:p>
          <a:p>
            <a:r>
              <a:rPr lang="en-US" sz="2800" b="1" dirty="0">
                <a:solidFill>
                  <a:schemeClr val="accent3"/>
                </a:solidFill>
              </a:rPr>
              <a:t>Ethnocentrism,</a:t>
            </a:r>
          </a:p>
          <a:p>
            <a:r>
              <a:rPr lang="en-US" sz="2800" b="1" dirty="0">
                <a:solidFill>
                  <a:schemeClr val="accent3"/>
                </a:solidFill>
              </a:rPr>
              <a:t>Uncertainty</a:t>
            </a:r>
          </a:p>
          <a:p>
            <a:endParaRPr lang="en-US" dirty="0"/>
          </a:p>
        </p:txBody>
      </p:sp>
    </p:spTree>
    <p:extLst>
      <p:ext uri="{BB962C8B-B14F-4D97-AF65-F5344CB8AC3E}">
        <p14:creationId xmlns:p14="http://schemas.microsoft.com/office/powerpoint/2010/main" xmlns="" val="749923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7870"/>
            <a:ext cx="10804361" cy="939354"/>
          </a:xfrm>
        </p:spPr>
        <p:txBody>
          <a:bodyPr/>
          <a:lstStyle/>
          <a:p>
            <a:pPr algn="ctr"/>
            <a:r>
              <a:rPr lang="en-US" b="1" dirty="0">
                <a:solidFill>
                  <a:schemeClr val="accent3"/>
                </a:solidFill>
              </a:rPr>
              <a:t>Preoccupations/Subliminal </a:t>
            </a:r>
            <a:r>
              <a:rPr lang="en-US" sz="4000" b="1" dirty="0">
                <a:solidFill>
                  <a:schemeClr val="accent3"/>
                </a:solidFill>
              </a:rPr>
              <a:t>Expectations</a:t>
            </a:r>
          </a:p>
        </p:txBody>
      </p:sp>
      <p:sp>
        <p:nvSpPr>
          <p:cNvPr id="3" name="Text Placeholder 2"/>
          <p:cNvSpPr>
            <a:spLocks noGrp="1"/>
          </p:cNvSpPr>
          <p:nvPr>
            <p:ph type="body" idx="1"/>
          </p:nvPr>
        </p:nvSpPr>
        <p:spPr>
          <a:xfrm>
            <a:off x="1103313" y="1004242"/>
            <a:ext cx="4396338" cy="576262"/>
          </a:xfrm>
        </p:spPr>
        <p:txBody>
          <a:bodyPr/>
          <a:lstStyle/>
          <a:p>
            <a:r>
              <a:rPr lang="en-US" sz="4000" b="1" dirty="0">
                <a:solidFill>
                  <a:schemeClr val="bg1"/>
                </a:solidFill>
              </a:rPr>
              <a:t>Prejudices</a:t>
            </a:r>
          </a:p>
        </p:txBody>
      </p:sp>
      <p:sp>
        <p:nvSpPr>
          <p:cNvPr id="4" name="Content Placeholder 3"/>
          <p:cNvSpPr>
            <a:spLocks noGrp="1"/>
          </p:cNvSpPr>
          <p:nvPr>
            <p:ph sz="half" idx="2"/>
          </p:nvPr>
        </p:nvSpPr>
        <p:spPr>
          <a:xfrm>
            <a:off x="1103312" y="1777619"/>
            <a:ext cx="4396339" cy="5080380"/>
          </a:xfrm>
        </p:spPr>
        <p:txBody>
          <a:bodyPr/>
          <a:lstStyle/>
          <a:p>
            <a:r>
              <a:rPr lang="en-US" sz="2400" b="1" dirty="0">
                <a:solidFill>
                  <a:schemeClr val="accent1">
                    <a:lumMod val="50000"/>
                  </a:schemeClr>
                </a:solidFill>
              </a:rPr>
              <a:t>A judgment or opinion formed before the facts are known.</a:t>
            </a:r>
          </a:p>
          <a:p>
            <a:r>
              <a:rPr lang="en-US" sz="2400" b="1" dirty="0">
                <a:solidFill>
                  <a:schemeClr val="accent1">
                    <a:lumMod val="50000"/>
                  </a:schemeClr>
                </a:solidFill>
              </a:rPr>
              <a:t>Irrational suspicion or hatred towards a particular social group, such as a race, gender, class or the adherents of a religion.</a:t>
            </a:r>
          </a:p>
          <a:p>
            <a:r>
              <a:rPr lang="en-US" sz="2400" b="1" dirty="0">
                <a:solidFill>
                  <a:schemeClr val="accent1">
                    <a:lumMod val="50000"/>
                  </a:schemeClr>
                </a:solidFill>
              </a:rPr>
              <a:t>Men are better drivers than Women.</a:t>
            </a:r>
          </a:p>
          <a:p>
            <a:pPr marL="0" indent="0">
              <a:buNone/>
            </a:pPr>
            <a:r>
              <a:rPr lang="en-US" dirty="0"/>
              <a:t/>
            </a:r>
            <a:br>
              <a:rPr lang="en-US" dirty="0"/>
            </a:br>
            <a:endParaRPr lang="en-US" dirty="0"/>
          </a:p>
        </p:txBody>
      </p:sp>
      <p:sp>
        <p:nvSpPr>
          <p:cNvPr id="5" name="Text Placeholder 4"/>
          <p:cNvSpPr>
            <a:spLocks noGrp="1"/>
          </p:cNvSpPr>
          <p:nvPr>
            <p:ph type="body" sz="quarter" idx="3"/>
          </p:nvPr>
        </p:nvSpPr>
        <p:spPr>
          <a:xfrm>
            <a:off x="5654495" y="990594"/>
            <a:ext cx="4396339" cy="576262"/>
          </a:xfrm>
        </p:spPr>
        <p:txBody>
          <a:bodyPr/>
          <a:lstStyle/>
          <a:p>
            <a:r>
              <a:rPr lang="en-US" sz="3600" b="1" dirty="0">
                <a:solidFill>
                  <a:schemeClr val="accent2"/>
                </a:solidFill>
              </a:rPr>
              <a:t>Stereotypes</a:t>
            </a:r>
          </a:p>
        </p:txBody>
      </p:sp>
      <p:sp>
        <p:nvSpPr>
          <p:cNvPr id="6" name="Content Placeholder 5"/>
          <p:cNvSpPr>
            <a:spLocks noGrp="1"/>
          </p:cNvSpPr>
          <p:nvPr>
            <p:ph sz="quarter" idx="4"/>
          </p:nvPr>
        </p:nvSpPr>
        <p:spPr>
          <a:xfrm>
            <a:off x="5654495" y="1777618"/>
            <a:ext cx="4396339" cy="5080381"/>
          </a:xfrm>
        </p:spPr>
        <p:txBody>
          <a:bodyPr>
            <a:normAutofit fontScale="85000" lnSpcReduction="20000"/>
          </a:bodyPr>
          <a:lstStyle/>
          <a:p>
            <a:r>
              <a:rPr lang="en-US" sz="3200" b="1" dirty="0">
                <a:solidFill>
                  <a:schemeClr val="accent2"/>
                </a:solidFill>
              </a:rPr>
              <a:t>A widely held but fixed and oversimplified image or idea of a particular type of person or thing.</a:t>
            </a:r>
            <a:endParaRPr lang="en-US" sz="3200" b="1" dirty="0"/>
          </a:p>
          <a:p>
            <a:r>
              <a:rPr lang="en-US" sz="3200" b="1" dirty="0"/>
              <a:t>Stereotypes</a:t>
            </a:r>
            <a:r>
              <a:rPr lang="en-US" sz="3200" dirty="0"/>
              <a:t> are overgeneralizations; they often involve assuming a person has certain characteristics </a:t>
            </a:r>
            <a:r>
              <a:rPr lang="en-US" sz="3200" b="1" dirty="0"/>
              <a:t>based on</a:t>
            </a:r>
            <a:r>
              <a:rPr lang="en-US" sz="3200" dirty="0"/>
              <a:t> unfounded assumptions.</a:t>
            </a:r>
          </a:p>
          <a:p>
            <a:r>
              <a:rPr lang="en-US" sz="3200" b="1" dirty="0">
                <a:solidFill>
                  <a:schemeClr val="accent2"/>
                </a:solidFill>
              </a:rPr>
              <a:t>All Arabs and Muslims are terrorists.</a:t>
            </a:r>
          </a:p>
        </p:txBody>
      </p:sp>
    </p:spTree>
    <p:extLst>
      <p:ext uri="{BB962C8B-B14F-4D97-AF65-F5344CB8AC3E}">
        <p14:creationId xmlns:p14="http://schemas.microsoft.com/office/powerpoint/2010/main" xmlns="" val="4123972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6639" y="464026"/>
            <a:ext cx="7178722" cy="477668"/>
          </a:xfrm>
        </p:spPr>
        <p:txBody>
          <a:bodyPr/>
          <a:lstStyle/>
          <a:p>
            <a:pPr algn="ctr"/>
            <a:r>
              <a:rPr lang="en-US" sz="3200" dirty="0"/>
              <a:t>	</a:t>
            </a:r>
            <a:r>
              <a:rPr lang="en-US" sz="3200" b="1" dirty="0">
                <a:solidFill>
                  <a:schemeClr val="bg1"/>
                </a:solidFill>
              </a:rPr>
              <a:t>Causes of preconception</a:t>
            </a:r>
            <a:endParaRPr lang="en-US" sz="4000" b="1" dirty="0">
              <a:solidFill>
                <a:schemeClr val="bg1"/>
              </a:solidFill>
            </a:endParaRPr>
          </a:p>
        </p:txBody>
      </p:sp>
      <p:sp>
        <p:nvSpPr>
          <p:cNvPr id="3" name="Subtitle 2"/>
          <p:cNvSpPr>
            <a:spLocks noGrp="1"/>
          </p:cNvSpPr>
          <p:nvPr>
            <p:ph type="subTitle" idx="1"/>
          </p:nvPr>
        </p:nvSpPr>
        <p:spPr>
          <a:xfrm>
            <a:off x="0" y="1446663"/>
            <a:ext cx="12192000" cy="5411336"/>
          </a:xfrm>
        </p:spPr>
        <p:txBody>
          <a:bodyPr>
            <a:normAutofit fontScale="25000" lnSpcReduction="20000"/>
          </a:bodyPr>
          <a:lstStyle/>
          <a:p>
            <a:pPr marL="457200" indent="-457200">
              <a:lnSpc>
                <a:spcPct val="170000"/>
              </a:lnSpc>
              <a:buFont typeface="Wingdings" panose="05000000000000000000" pitchFamily="2" charset="2"/>
              <a:buChar char="q"/>
            </a:pPr>
            <a:r>
              <a:rPr lang="en-US" sz="9600" b="1" dirty="0">
                <a:solidFill>
                  <a:schemeClr val="accent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Members of a cultural group share common early experiences.</a:t>
            </a:r>
          </a:p>
          <a:p>
            <a:pPr marL="457200" indent="-457200">
              <a:lnSpc>
                <a:spcPct val="170000"/>
              </a:lnSpc>
              <a:buFont typeface="Wingdings" panose="05000000000000000000" pitchFamily="2" charset="2"/>
              <a:buChar char="q"/>
            </a:pPr>
            <a:r>
              <a:rPr lang="en-US" sz="9600" b="1" dirty="0">
                <a:solidFill>
                  <a:schemeClr val="accent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Similarity in experiences produces similar personality profiles.</a:t>
            </a:r>
          </a:p>
          <a:p>
            <a:pPr marL="457200" indent="-457200">
              <a:lnSpc>
                <a:spcPct val="170000"/>
              </a:lnSpc>
              <a:buFont typeface="Wingdings" panose="05000000000000000000" pitchFamily="2" charset="2"/>
              <a:buChar char="q"/>
            </a:pPr>
            <a:r>
              <a:rPr lang="en-US" sz="9600" b="1" dirty="0">
                <a:solidFill>
                  <a:schemeClr val="accent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All Early experiences are culture specific.</a:t>
            </a:r>
          </a:p>
          <a:p>
            <a:pPr marL="457200" indent="-457200">
              <a:lnSpc>
                <a:spcPct val="170000"/>
              </a:lnSpc>
              <a:buFont typeface="Wingdings" panose="05000000000000000000" pitchFamily="2" charset="2"/>
              <a:buChar char="q"/>
            </a:pPr>
            <a:r>
              <a:rPr lang="en-US" sz="9600" b="1" dirty="0">
                <a:solidFill>
                  <a:schemeClr val="accent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Personality profiles in a culture do not lie at extremes of similarity but exist on a continuum.  </a:t>
            </a:r>
          </a:p>
          <a:p>
            <a:pPr>
              <a:lnSpc>
                <a:spcPct val="170000"/>
              </a:lnSpc>
            </a:pPr>
            <a:endParaRPr lang="en-US" sz="5100" b="1" dirty="0">
              <a:solidFill>
                <a:schemeClr val="accent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lnSpc>
                <a:spcPct val="150000"/>
              </a:lnSpc>
            </a:pPr>
            <a:r>
              <a:rPr lang="en-US" sz="9000" b="1" dirty="0">
                <a:solidFill>
                  <a:schemeClr val="accent1">
                    <a:lumMod val="50000"/>
                  </a:schemeClr>
                </a:solidFill>
                <a:effectLst>
                  <a:outerShdw blurRad="38100" dist="38100" dir="2700000" algn="tl">
                    <a:srgbClr val="000000">
                      <a:alpha val="43137"/>
                    </a:srgbClr>
                  </a:outerShdw>
                </a:effectLst>
              </a:rPr>
              <a:t>A Stereotype is “A cultural Caricature”</a:t>
            </a:r>
            <a:r>
              <a:rPr lang="en-US" sz="3200" b="1" dirty="0">
                <a:solidFill>
                  <a:schemeClr val="accent1">
                    <a:lumMod val="50000"/>
                  </a:schemeClr>
                </a:solidFill>
                <a:effectLst>
                  <a:outerShdw blurRad="38100" dist="38100" dir="2700000" algn="tl">
                    <a:srgbClr val="000000">
                      <a:alpha val="43137"/>
                    </a:srgbClr>
                  </a:outerShdw>
                </a:effectLst>
              </a:rPr>
              <a:t>	</a:t>
            </a:r>
          </a:p>
          <a:p>
            <a:pPr algn="ctr">
              <a:lnSpc>
                <a:spcPct val="170000"/>
              </a:lnSpc>
            </a:pPr>
            <a:endParaRPr lang="en-US" sz="3200" b="1" dirty="0">
              <a:solidFill>
                <a:schemeClr val="accent3"/>
              </a:solidFill>
              <a:effectLst>
                <a:outerShdw blurRad="38100" dist="38100" dir="2700000" algn="tl">
                  <a:srgbClr val="000000">
                    <a:alpha val="43137"/>
                  </a:srgbClr>
                </a:outerShdw>
              </a:effectLst>
            </a:endParaRPr>
          </a:p>
          <a:p>
            <a:pPr>
              <a:lnSpc>
                <a:spcPct val="150000"/>
              </a:lnSpc>
            </a:pPr>
            <a:endParaRPr lang="en-US" sz="3200" b="1" dirty="0">
              <a:solidFill>
                <a:schemeClr val="accent3"/>
              </a:solidFill>
              <a:effectLst>
                <a:outerShdw blurRad="38100" dist="38100" dir="2700000" algn="tl">
                  <a:srgbClr val="000000">
                    <a:alpha val="43137"/>
                  </a:srgbClr>
                </a:outerShdw>
              </a:effectLst>
            </a:endParaRPr>
          </a:p>
          <a:p>
            <a:pPr>
              <a:lnSpc>
                <a:spcPct val="150000"/>
              </a:lnSpc>
            </a:pPr>
            <a:r>
              <a:rPr lang="en-US" dirty="0"/>
              <a:t> </a:t>
            </a:r>
          </a:p>
        </p:txBody>
      </p:sp>
    </p:spTree>
    <p:extLst>
      <p:ext uri="{BB962C8B-B14F-4D97-AF65-F5344CB8AC3E}">
        <p14:creationId xmlns:p14="http://schemas.microsoft.com/office/powerpoint/2010/main" xmlns="" val="3865627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84226"/>
            <a:ext cx="10818008" cy="700265"/>
          </a:xfrm>
        </p:spPr>
        <p:txBody>
          <a:bodyPr/>
          <a:lstStyle/>
          <a:p>
            <a:pPr algn="ctr"/>
            <a:r>
              <a:rPr lang="en-US" sz="4400" b="1" dirty="0">
                <a:solidFill>
                  <a:schemeClr val="bg1"/>
                </a:solidFill>
                <a:effectLst>
                  <a:outerShdw blurRad="38100" dist="38100" dir="2700000" algn="tl">
                    <a:srgbClr val="000000">
                      <a:alpha val="43137"/>
                    </a:srgbClr>
                  </a:outerShdw>
                </a:effectLst>
              </a:rPr>
              <a:t>Collectivism vs Individualism</a:t>
            </a:r>
            <a:endParaRPr lang="en-US" dirty="0"/>
          </a:p>
        </p:txBody>
      </p:sp>
      <p:sp>
        <p:nvSpPr>
          <p:cNvPr id="3" name="Text Placeholder 2"/>
          <p:cNvSpPr>
            <a:spLocks noGrp="1"/>
          </p:cNvSpPr>
          <p:nvPr>
            <p:ph type="body" idx="1"/>
          </p:nvPr>
        </p:nvSpPr>
        <p:spPr>
          <a:xfrm>
            <a:off x="1468761" y="1086128"/>
            <a:ext cx="4396338" cy="576262"/>
          </a:xfrm>
        </p:spPr>
        <p:txBody>
          <a:bodyPr/>
          <a:lstStyle/>
          <a:p>
            <a:r>
              <a:rPr lang="en-US" sz="3200" b="1" dirty="0">
                <a:solidFill>
                  <a:schemeClr val="accent2"/>
                </a:solidFill>
                <a:effectLst>
                  <a:outerShdw blurRad="38100" dist="38100" dir="2700000" algn="tl">
                    <a:srgbClr val="000000">
                      <a:alpha val="43137"/>
                    </a:srgbClr>
                  </a:outerShdw>
                </a:effectLst>
              </a:rPr>
              <a:t>Collectivism</a:t>
            </a:r>
            <a:endParaRPr lang="en-US" sz="3200" dirty="0">
              <a:solidFill>
                <a:schemeClr val="accent2"/>
              </a:solidFill>
            </a:endParaRPr>
          </a:p>
        </p:txBody>
      </p:sp>
      <p:sp>
        <p:nvSpPr>
          <p:cNvPr id="4" name="Content Placeholder 3"/>
          <p:cNvSpPr>
            <a:spLocks noGrp="1"/>
          </p:cNvSpPr>
          <p:nvPr>
            <p:ph sz="half" idx="2"/>
          </p:nvPr>
        </p:nvSpPr>
        <p:spPr>
          <a:xfrm>
            <a:off x="368490" y="1662390"/>
            <a:ext cx="5977719" cy="5195610"/>
          </a:xfrm>
        </p:spPr>
        <p:txBody>
          <a:bodyPr>
            <a:normAutofit/>
          </a:bodyPr>
          <a:lstStyle/>
          <a:p>
            <a:r>
              <a:rPr lang="en-US" sz="2800" b="1" dirty="0">
                <a:solidFill>
                  <a:schemeClr val="accent2"/>
                </a:solidFill>
              </a:rPr>
              <a:t>Interdependence</a:t>
            </a:r>
          </a:p>
          <a:p>
            <a:r>
              <a:rPr lang="en-US" sz="2800" b="1" dirty="0">
                <a:solidFill>
                  <a:schemeClr val="accent2"/>
                </a:solidFill>
              </a:rPr>
              <a:t>Group Oriented Urge</a:t>
            </a:r>
          </a:p>
          <a:p>
            <a:r>
              <a:rPr lang="en-US" sz="2800" b="1" dirty="0">
                <a:solidFill>
                  <a:schemeClr val="accent2"/>
                </a:solidFill>
              </a:rPr>
              <a:t>Cooperative</a:t>
            </a:r>
          </a:p>
          <a:p>
            <a:r>
              <a:rPr lang="en-US" sz="2800" b="1" dirty="0">
                <a:solidFill>
                  <a:schemeClr val="accent2"/>
                </a:solidFill>
              </a:rPr>
              <a:t>My Identity “ My Social Network”</a:t>
            </a:r>
          </a:p>
          <a:p>
            <a:r>
              <a:rPr lang="en-US" sz="2800" b="1" dirty="0">
                <a:solidFill>
                  <a:schemeClr val="accent2"/>
                </a:solidFill>
              </a:rPr>
              <a:t>Much Discrimination  in &amp; out Groups</a:t>
            </a:r>
          </a:p>
          <a:p>
            <a:r>
              <a:rPr lang="en-US" sz="2800" b="1" dirty="0">
                <a:solidFill>
                  <a:schemeClr val="accent2"/>
                </a:solidFill>
              </a:rPr>
              <a:t>Less Tolerance to Cultural Variation</a:t>
            </a:r>
          </a:p>
        </p:txBody>
      </p:sp>
      <p:sp>
        <p:nvSpPr>
          <p:cNvPr id="5" name="Text Placeholder 4"/>
          <p:cNvSpPr>
            <a:spLocks noGrp="1"/>
          </p:cNvSpPr>
          <p:nvPr>
            <p:ph type="body" sz="quarter" idx="3"/>
          </p:nvPr>
        </p:nvSpPr>
        <p:spPr>
          <a:xfrm>
            <a:off x="7438767" y="933368"/>
            <a:ext cx="4025352" cy="740033"/>
          </a:xfrm>
        </p:spPr>
        <p:txBody>
          <a:bodyPr/>
          <a:lstStyle/>
          <a:p>
            <a:r>
              <a:rPr lang="en-US" sz="3200" b="1" dirty="0">
                <a:solidFill>
                  <a:schemeClr val="accent1">
                    <a:lumMod val="50000"/>
                  </a:schemeClr>
                </a:solidFill>
                <a:effectLst>
                  <a:outerShdw blurRad="38100" dist="38100" dir="2700000" algn="tl">
                    <a:srgbClr val="000000">
                      <a:alpha val="43137"/>
                    </a:srgbClr>
                  </a:outerShdw>
                </a:effectLst>
              </a:rPr>
              <a:t>Individualism</a:t>
            </a:r>
            <a:endParaRPr lang="en-US" sz="3200" dirty="0">
              <a:solidFill>
                <a:schemeClr val="accent1">
                  <a:lumMod val="50000"/>
                </a:schemeClr>
              </a:solidFill>
            </a:endParaRPr>
          </a:p>
        </p:txBody>
      </p:sp>
      <p:sp>
        <p:nvSpPr>
          <p:cNvPr id="6" name="Content Placeholder 5"/>
          <p:cNvSpPr>
            <a:spLocks noGrp="1"/>
          </p:cNvSpPr>
          <p:nvPr>
            <p:ph sz="quarter" idx="4"/>
          </p:nvPr>
        </p:nvSpPr>
        <p:spPr>
          <a:xfrm>
            <a:off x="6487008" y="1673401"/>
            <a:ext cx="5468430" cy="5195610"/>
          </a:xfrm>
        </p:spPr>
        <p:txBody>
          <a:bodyPr>
            <a:normAutofit/>
          </a:bodyPr>
          <a:lstStyle/>
          <a:p>
            <a:r>
              <a:rPr lang="en-US" sz="2800" b="1" dirty="0">
                <a:solidFill>
                  <a:schemeClr val="accent1">
                    <a:lumMod val="50000"/>
                  </a:schemeClr>
                </a:solidFill>
              </a:rPr>
              <a:t>Distant Personal Interaction</a:t>
            </a:r>
          </a:p>
          <a:p>
            <a:r>
              <a:rPr lang="en-US" sz="2800" b="1" dirty="0">
                <a:solidFill>
                  <a:schemeClr val="accent1">
                    <a:lumMod val="50000"/>
                  </a:schemeClr>
                </a:solidFill>
              </a:rPr>
              <a:t>Self Motivated</a:t>
            </a:r>
          </a:p>
          <a:p>
            <a:r>
              <a:rPr lang="en-US" sz="2800" b="1" dirty="0">
                <a:solidFill>
                  <a:schemeClr val="accent1">
                    <a:lumMod val="50000"/>
                  </a:schemeClr>
                </a:solidFill>
              </a:rPr>
              <a:t>Competitive</a:t>
            </a:r>
          </a:p>
          <a:p>
            <a:r>
              <a:rPr lang="en-US" sz="2800" b="1" dirty="0">
                <a:solidFill>
                  <a:schemeClr val="accent1">
                    <a:lumMod val="50000"/>
                  </a:schemeClr>
                </a:solidFill>
              </a:rPr>
              <a:t>My identity “Myself”</a:t>
            </a:r>
          </a:p>
          <a:p>
            <a:r>
              <a:rPr lang="en-US" sz="2800" b="1" dirty="0">
                <a:solidFill>
                  <a:schemeClr val="accent1">
                    <a:lumMod val="50000"/>
                  </a:schemeClr>
                </a:solidFill>
              </a:rPr>
              <a:t>Less Discrimination between in &amp; out Groups</a:t>
            </a:r>
          </a:p>
          <a:p>
            <a:r>
              <a:rPr lang="en-US" sz="2800" b="1" dirty="0">
                <a:solidFill>
                  <a:schemeClr val="accent1">
                    <a:lumMod val="50000"/>
                  </a:schemeClr>
                </a:solidFill>
              </a:rPr>
              <a:t>Openness to Cultural Variety</a:t>
            </a:r>
          </a:p>
          <a:p>
            <a:endParaRPr lang="en-US" dirty="0"/>
          </a:p>
        </p:txBody>
      </p:sp>
    </p:spTree>
    <p:extLst>
      <p:ext uri="{BB962C8B-B14F-4D97-AF65-F5344CB8AC3E}">
        <p14:creationId xmlns:p14="http://schemas.microsoft.com/office/powerpoint/2010/main" xmlns="" val="1139462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7878"/>
            <a:ext cx="9404723" cy="925706"/>
          </a:xfrm>
        </p:spPr>
        <p:txBody>
          <a:bodyPr/>
          <a:lstStyle/>
          <a:p>
            <a:pPr algn="ctr"/>
            <a:r>
              <a:rPr lang="en-US" sz="6000" b="1" dirty="0">
                <a:solidFill>
                  <a:schemeClr val="accent1">
                    <a:lumMod val="50000"/>
                  </a:schemeClr>
                </a:solidFill>
              </a:rPr>
              <a:t>Face</a:t>
            </a:r>
          </a:p>
        </p:txBody>
      </p:sp>
      <p:sp>
        <p:nvSpPr>
          <p:cNvPr id="3" name="Content Placeholder 2"/>
          <p:cNvSpPr>
            <a:spLocks noGrp="1"/>
          </p:cNvSpPr>
          <p:nvPr>
            <p:ph idx="1"/>
          </p:nvPr>
        </p:nvSpPr>
        <p:spPr>
          <a:xfrm>
            <a:off x="1103312" y="1241946"/>
            <a:ext cx="10087852" cy="5006453"/>
          </a:xfrm>
        </p:spPr>
        <p:txBody>
          <a:bodyPr>
            <a:normAutofit lnSpcReduction="10000"/>
          </a:bodyPr>
          <a:lstStyle/>
          <a:p>
            <a:pPr marL="0" indent="0" algn="ctr">
              <a:buNone/>
            </a:pPr>
            <a:r>
              <a:rPr lang="en-US" sz="3600" b="1" dirty="0">
                <a:solidFill>
                  <a:schemeClr val="accent1">
                    <a:lumMod val="50000"/>
                  </a:schemeClr>
                </a:solidFill>
              </a:rPr>
              <a:t>“Standing or value a person has in the eyes of others.”</a:t>
            </a:r>
          </a:p>
          <a:p>
            <a:pPr>
              <a:lnSpc>
                <a:spcPct val="150000"/>
              </a:lnSpc>
            </a:pPr>
            <a:r>
              <a:rPr lang="en-US" sz="4000" b="1" dirty="0">
                <a:solidFill>
                  <a:schemeClr val="accent3"/>
                </a:solidFill>
              </a:rPr>
              <a:t>A source of self-satisfaction and pride.</a:t>
            </a:r>
          </a:p>
          <a:p>
            <a:pPr>
              <a:lnSpc>
                <a:spcPct val="150000"/>
              </a:lnSpc>
            </a:pPr>
            <a:r>
              <a:rPr lang="en-US" sz="4000" b="1" dirty="0">
                <a:solidFill>
                  <a:schemeClr val="accent3"/>
                </a:solidFill>
              </a:rPr>
              <a:t>Face-sensitive cultures avoid in-group disagreement, competition and criticism in their communication.</a:t>
            </a:r>
          </a:p>
        </p:txBody>
      </p:sp>
    </p:spTree>
    <p:extLst>
      <p:ext uri="{BB962C8B-B14F-4D97-AF65-F5344CB8AC3E}">
        <p14:creationId xmlns:p14="http://schemas.microsoft.com/office/powerpoint/2010/main" xmlns="" val="72620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 y="0"/>
            <a:ext cx="12192000" cy="6857999"/>
          </a:xfrm>
          <a:prstGeom prst="rect">
            <a:avLst/>
          </a:prstGeom>
        </p:spPr>
      </p:pic>
    </p:spTree>
    <p:extLst>
      <p:ext uri="{BB962C8B-B14F-4D97-AF65-F5344CB8AC3E}">
        <p14:creationId xmlns:p14="http://schemas.microsoft.com/office/powerpoint/2010/main" xmlns="" val="633233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7878"/>
            <a:ext cx="9404723" cy="925706"/>
          </a:xfrm>
        </p:spPr>
        <p:txBody>
          <a:bodyPr/>
          <a:lstStyle/>
          <a:p>
            <a:pPr algn="ctr"/>
            <a:r>
              <a:rPr lang="en-US" sz="6000" b="1" dirty="0">
                <a:solidFill>
                  <a:schemeClr val="accent1">
                    <a:lumMod val="50000"/>
                  </a:schemeClr>
                </a:solidFill>
              </a:rPr>
              <a:t>Hierarchy</a:t>
            </a:r>
          </a:p>
        </p:txBody>
      </p:sp>
      <p:sp>
        <p:nvSpPr>
          <p:cNvPr id="3" name="Content Placeholder 2"/>
          <p:cNvSpPr>
            <a:spLocks noGrp="1"/>
          </p:cNvSpPr>
          <p:nvPr>
            <p:ph idx="1"/>
          </p:nvPr>
        </p:nvSpPr>
        <p:spPr>
          <a:xfrm>
            <a:off x="1103312" y="1241946"/>
            <a:ext cx="10087852" cy="5006453"/>
          </a:xfrm>
        </p:spPr>
        <p:txBody>
          <a:bodyPr>
            <a:normAutofit/>
          </a:bodyPr>
          <a:lstStyle/>
          <a:p>
            <a:pPr marL="0" indent="0" algn="ctr">
              <a:lnSpc>
                <a:spcPct val="250000"/>
              </a:lnSpc>
              <a:buNone/>
            </a:pPr>
            <a:r>
              <a:rPr lang="en-US" sz="4000" b="1" dirty="0">
                <a:solidFill>
                  <a:schemeClr val="accent3"/>
                </a:solidFill>
              </a:rPr>
              <a:t>“Differences accorded to the order of birth, order of arrival and order of status.”</a:t>
            </a:r>
          </a:p>
        </p:txBody>
      </p:sp>
    </p:spTree>
    <p:extLst>
      <p:ext uri="{BB962C8B-B14F-4D97-AF65-F5344CB8AC3E}">
        <p14:creationId xmlns:p14="http://schemas.microsoft.com/office/powerpoint/2010/main" xmlns="" val="970804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77419"/>
            <a:ext cx="9404723" cy="805218"/>
          </a:xfrm>
        </p:spPr>
        <p:txBody>
          <a:bodyPr/>
          <a:lstStyle/>
          <a:p>
            <a:r>
              <a:rPr lang="en-US" b="1" dirty="0">
                <a:solidFill>
                  <a:schemeClr val="accent2"/>
                </a:solidFill>
              </a:rPr>
              <a:t>Flat vs Steep Hierarchical Societies</a:t>
            </a:r>
          </a:p>
        </p:txBody>
      </p:sp>
      <p:sp>
        <p:nvSpPr>
          <p:cNvPr id="3" name="Text Placeholder 2"/>
          <p:cNvSpPr>
            <a:spLocks noGrp="1"/>
          </p:cNvSpPr>
          <p:nvPr>
            <p:ph type="body" idx="1"/>
          </p:nvPr>
        </p:nvSpPr>
        <p:spPr>
          <a:xfrm>
            <a:off x="2152827" y="799526"/>
            <a:ext cx="4396338" cy="576262"/>
          </a:xfrm>
        </p:spPr>
        <p:txBody>
          <a:bodyPr/>
          <a:lstStyle/>
          <a:p>
            <a:r>
              <a:rPr lang="en-US" sz="4000" b="1" dirty="0">
                <a:solidFill>
                  <a:schemeClr val="accent3"/>
                </a:solidFill>
              </a:rPr>
              <a:t>Flat</a:t>
            </a:r>
          </a:p>
        </p:txBody>
      </p:sp>
      <p:sp>
        <p:nvSpPr>
          <p:cNvPr id="4" name="Content Placeholder 3"/>
          <p:cNvSpPr>
            <a:spLocks noGrp="1"/>
          </p:cNvSpPr>
          <p:nvPr>
            <p:ph sz="half" idx="2"/>
          </p:nvPr>
        </p:nvSpPr>
        <p:spPr>
          <a:xfrm>
            <a:off x="1103312" y="1198364"/>
            <a:ext cx="4396339" cy="5345732"/>
          </a:xfrm>
        </p:spPr>
        <p:txBody>
          <a:bodyPr/>
          <a:lstStyle/>
          <a:p>
            <a:r>
              <a:rPr lang="en-US" sz="3200" b="1" dirty="0"/>
              <a:t>Open &amp; Mobile Society</a:t>
            </a:r>
          </a:p>
          <a:p>
            <a:r>
              <a:rPr lang="en-US" sz="3200" b="1" dirty="0"/>
              <a:t>Egalitarianism</a:t>
            </a:r>
          </a:p>
          <a:p>
            <a:r>
              <a:rPr lang="en-US" sz="3200" b="1" dirty="0"/>
              <a:t>Participatory communication</a:t>
            </a:r>
          </a:p>
          <a:p>
            <a:r>
              <a:rPr lang="en-US" sz="3200" b="1" dirty="0"/>
              <a:t>Fluid society</a:t>
            </a:r>
          </a:p>
          <a:p>
            <a:r>
              <a:rPr lang="en-US" sz="3200" b="1" dirty="0"/>
              <a:t>Quick &amp; open Flow</a:t>
            </a:r>
          </a:p>
          <a:p>
            <a:r>
              <a:rPr lang="en-US" sz="3200" b="1" dirty="0"/>
              <a:t>Low Interpersonal Power distance</a:t>
            </a:r>
          </a:p>
          <a:p>
            <a:endParaRPr lang="en-US" sz="3200" b="1" dirty="0"/>
          </a:p>
          <a:p>
            <a:endParaRPr lang="en-US" dirty="0"/>
          </a:p>
          <a:p>
            <a:endParaRPr lang="en-US" dirty="0"/>
          </a:p>
        </p:txBody>
      </p:sp>
      <p:sp>
        <p:nvSpPr>
          <p:cNvPr id="5" name="Text Placeholder 4"/>
          <p:cNvSpPr>
            <a:spLocks noGrp="1"/>
          </p:cNvSpPr>
          <p:nvPr>
            <p:ph type="body" sz="quarter" idx="3"/>
          </p:nvPr>
        </p:nvSpPr>
        <p:spPr>
          <a:xfrm>
            <a:off x="7196692" y="768250"/>
            <a:ext cx="4396339" cy="576262"/>
          </a:xfrm>
        </p:spPr>
        <p:txBody>
          <a:bodyPr/>
          <a:lstStyle/>
          <a:p>
            <a:r>
              <a:rPr lang="en-US" sz="3600" b="1" dirty="0">
                <a:solidFill>
                  <a:srgbClr val="FF0000"/>
                </a:solidFill>
              </a:rPr>
              <a:t>Steep</a:t>
            </a:r>
          </a:p>
        </p:txBody>
      </p:sp>
      <p:sp>
        <p:nvSpPr>
          <p:cNvPr id="6" name="Content Placeholder 5"/>
          <p:cNvSpPr>
            <a:spLocks noGrp="1"/>
          </p:cNvSpPr>
          <p:nvPr>
            <p:ph sz="quarter" idx="4"/>
          </p:nvPr>
        </p:nvSpPr>
        <p:spPr>
          <a:xfrm>
            <a:off x="5956853" y="1321196"/>
            <a:ext cx="4988651" cy="5345732"/>
          </a:xfrm>
        </p:spPr>
        <p:txBody>
          <a:bodyPr>
            <a:normAutofit lnSpcReduction="10000"/>
          </a:bodyPr>
          <a:lstStyle/>
          <a:p>
            <a:r>
              <a:rPr lang="en-US" sz="3200" b="1" dirty="0"/>
              <a:t>Averse to Social Advancement</a:t>
            </a:r>
          </a:p>
          <a:p>
            <a:r>
              <a:rPr lang="en-US" sz="3200" b="1" dirty="0"/>
              <a:t>Echelons</a:t>
            </a:r>
          </a:p>
          <a:p>
            <a:r>
              <a:rPr lang="en-US" sz="3200" b="1" dirty="0"/>
              <a:t>Highly Formal Communication</a:t>
            </a:r>
          </a:p>
          <a:p>
            <a:r>
              <a:rPr lang="en-US" sz="3200" b="1" dirty="0"/>
              <a:t>Rigid Society</a:t>
            </a:r>
          </a:p>
          <a:p>
            <a:r>
              <a:rPr lang="en-US" sz="3200" b="1" dirty="0"/>
              <a:t>Concealed &amp; distorted Flow</a:t>
            </a:r>
          </a:p>
          <a:p>
            <a:r>
              <a:rPr lang="en-US" sz="3200" b="1" dirty="0"/>
              <a:t>High Interpersonal Power distance</a:t>
            </a:r>
          </a:p>
        </p:txBody>
      </p:sp>
    </p:spTree>
    <p:extLst>
      <p:ext uri="{BB962C8B-B14F-4D97-AF65-F5344CB8AC3E}">
        <p14:creationId xmlns:p14="http://schemas.microsoft.com/office/powerpoint/2010/main" xmlns="" val="3667667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3"/>
                </a:solidFill>
              </a:rPr>
              <a:t>History &amp; experience</a:t>
            </a:r>
          </a:p>
        </p:txBody>
      </p:sp>
      <p:sp>
        <p:nvSpPr>
          <p:cNvPr id="3" name="Content Placeholder 2"/>
          <p:cNvSpPr>
            <a:spLocks noGrp="1"/>
          </p:cNvSpPr>
          <p:nvPr>
            <p:ph idx="1"/>
          </p:nvPr>
        </p:nvSpPr>
        <p:spPr>
          <a:xfrm>
            <a:off x="1103312" y="1460310"/>
            <a:ext cx="9842192" cy="5281684"/>
          </a:xfrm>
        </p:spPr>
        <p:txBody>
          <a:bodyPr>
            <a:normAutofit/>
          </a:bodyPr>
          <a:lstStyle/>
          <a:p>
            <a:r>
              <a:rPr lang="en-US" sz="4400" b="1" dirty="0"/>
              <a:t>Both History and Culture colour the perception. Sometimes it happens on daily basis e.g. </a:t>
            </a:r>
            <a:r>
              <a:rPr lang="en-US" sz="4400" b="1" dirty="0" err="1"/>
              <a:t>Kashmiries</a:t>
            </a:r>
            <a:r>
              <a:rPr lang="en-US" sz="4400" b="1" dirty="0"/>
              <a:t> &amp; Palestinians.</a:t>
            </a:r>
          </a:p>
          <a:p>
            <a:r>
              <a:rPr lang="en-US" sz="3200" b="1" dirty="0">
                <a:solidFill>
                  <a:schemeClr val="accent3"/>
                </a:solidFill>
              </a:rPr>
              <a:t>North Americans rarely look back because they are certain that the best lies in the future.</a:t>
            </a:r>
          </a:p>
          <a:p>
            <a:endParaRPr lang="en-US" dirty="0"/>
          </a:p>
        </p:txBody>
      </p:sp>
    </p:spTree>
    <p:extLst>
      <p:ext uri="{BB962C8B-B14F-4D97-AF65-F5344CB8AC3E}">
        <p14:creationId xmlns:p14="http://schemas.microsoft.com/office/powerpoint/2010/main" xmlns="" val="1207177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3"/>
                </a:solidFill>
              </a:rPr>
              <a:t>Master Symbols “Allah is Great”</a:t>
            </a:r>
          </a:p>
        </p:txBody>
      </p:sp>
      <p:sp>
        <p:nvSpPr>
          <p:cNvPr id="3" name="Content Placeholder 2"/>
          <p:cNvSpPr>
            <a:spLocks noGrp="1"/>
          </p:cNvSpPr>
          <p:nvPr>
            <p:ph idx="1"/>
          </p:nvPr>
        </p:nvSpPr>
        <p:spPr>
          <a:xfrm>
            <a:off x="646111" y="1337481"/>
            <a:ext cx="10872599" cy="5240739"/>
          </a:xfrm>
        </p:spPr>
        <p:txBody>
          <a:bodyPr>
            <a:normAutofit/>
          </a:bodyPr>
          <a:lstStyle/>
          <a:p>
            <a:pPr>
              <a:lnSpc>
                <a:spcPct val="150000"/>
              </a:lnSpc>
            </a:pPr>
            <a:r>
              <a:rPr lang="en-US" sz="3200" b="1" dirty="0">
                <a:solidFill>
                  <a:schemeClr val="tx2"/>
                </a:solidFill>
                <a:effectLst>
                  <a:outerShdw blurRad="38100" dist="38100" dir="2700000" algn="tl">
                    <a:srgbClr val="000000">
                      <a:alpha val="43137"/>
                    </a:srgbClr>
                  </a:outerShdw>
                </a:effectLst>
              </a:rPr>
              <a:t>Master symbols represent core cultural values based on </a:t>
            </a:r>
            <a:r>
              <a:rPr lang="en-US" sz="3200" b="1" dirty="0">
                <a:effectLst>
                  <a:outerShdw blurRad="38100" dist="38100" dir="2700000" algn="tl">
                    <a:srgbClr val="000000">
                      <a:alpha val="43137"/>
                    </a:srgbClr>
                  </a:outerShdw>
                </a:effectLst>
              </a:rPr>
              <a:t>strong political, religious, or other belief systems,</a:t>
            </a:r>
            <a:r>
              <a:rPr lang="en-US" sz="3200" b="1" dirty="0">
                <a:solidFill>
                  <a:schemeClr val="tx2"/>
                </a:solidFill>
                <a:effectLst>
                  <a:outerShdw blurRad="38100" dist="38100" dir="2700000" algn="tl">
                    <a:srgbClr val="000000">
                      <a:alpha val="43137"/>
                    </a:srgbClr>
                  </a:outerShdw>
                </a:effectLst>
              </a:rPr>
              <a:t> a violation of which may be an absolute barrier to communication.</a:t>
            </a:r>
          </a:p>
          <a:p>
            <a:pPr>
              <a:lnSpc>
                <a:spcPct val="150000"/>
              </a:lnSpc>
            </a:pPr>
            <a:r>
              <a:rPr lang="en-US" sz="3200" b="1" dirty="0">
                <a:solidFill>
                  <a:schemeClr val="tx2"/>
                </a:solidFill>
                <a:effectLst>
                  <a:outerShdw blurRad="38100" dist="38100" dir="2700000" algn="tl">
                    <a:srgbClr val="000000">
                      <a:alpha val="43137"/>
                    </a:srgbClr>
                  </a:outerShdw>
                </a:effectLst>
              </a:rPr>
              <a:t>In a tightly master symbol oriented culture sharing of perceptions cross culturally is difficult.</a:t>
            </a:r>
          </a:p>
        </p:txBody>
      </p:sp>
    </p:spTree>
    <p:extLst>
      <p:ext uri="{BB962C8B-B14F-4D97-AF65-F5344CB8AC3E}">
        <p14:creationId xmlns:p14="http://schemas.microsoft.com/office/powerpoint/2010/main" xmlns="" val="11783973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
            <a:ext cx="9404723" cy="764273"/>
          </a:xfrm>
        </p:spPr>
        <p:txBody>
          <a:bodyPr/>
          <a:lstStyle/>
          <a:p>
            <a:pPr algn="ctr"/>
            <a:r>
              <a:rPr lang="en-US" sz="5400" b="1" dirty="0">
                <a:solidFill>
                  <a:schemeClr val="accent3"/>
                </a:solidFill>
              </a:rPr>
              <a:t>Power</a:t>
            </a:r>
          </a:p>
        </p:txBody>
      </p:sp>
      <p:sp>
        <p:nvSpPr>
          <p:cNvPr id="3" name="Content Placeholder 2"/>
          <p:cNvSpPr>
            <a:spLocks noGrp="1"/>
          </p:cNvSpPr>
          <p:nvPr>
            <p:ph idx="1"/>
          </p:nvPr>
        </p:nvSpPr>
        <p:spPr>
          <a:xfrm>
            <a:off x="646111" y="764272"/>
            <a:ext cx="10872599" cy="5854892"/>
          </a:xfrm>
        </p:spPr>
        <p:txBody>
          <a:bodyPr>
            <a:normAutofit/>
          </a:bodyPr>
          <a:lstStyle/>
          <a:p>
            <a:pPr>
              <a:lnSpc>
                <a:spcPct val="150000"/>
              </a:lnSpc>
            </a:pPr>
            <a:r>
              <a:rPr lang="en-US" sz="3200" b="1" dirty="0">
                <a:solidFill>
                  <a:schemeClr val="tx2"/>
                </a:solidFill>
                <a:effectLst>
                  <a:outerShdw blurRad="38100" dist="38100" dir="2700000" algn="tl">
                    <a:srgbClr val="000000">
                      <a:alpha val="43137"/>
                    </a:srgbClr>
                  </a:outerShdw>
                </a:effectLst>
              </a:rPr>
              <a:t>Power influences our perceptions to decode realities.</a:t>
            </a:r>
          </a:p>
          <a:p>
            <a:pPr>
              <a:lnSpc>
                <a:spcPct val="150000"/>
              </a:lnSpc>
            </a:pPr>
            <a:r>
              <a:rPr lang="en-US" sz="3200" b="1" dirty="0">
                <a:solidFill>
                  <a:schemeClr val="tx2"/>
                </a:solidFill>
                <a:effectLst>
                  <a:outerShdw blurRad="38100" dist="38100" dir="2700000" algn="tl">
                    <a:srgbClr val="000000">
                      <a:alpha val="43137"/>
                    </a:srgbClr>
                  </a:outerShdw>
                </a:effectLst>
              </a:rPr>
              <a:t>The powerful credit themselves for their success whereas the poor blame system for their failure.</a:t>
            </a:r>
          </a:p>
          <a:p>
            <a:pPr>
              <a:lnSpc>
                <a:spcPct val="150000"/>
              </a:lnSpc>
            </a:pPr>
            <a:r>
              <a:rPr lang="en-US" sz="3200" b="1" dirty="0">
                <a:solidFill>
                  <a:schemeClr val="tx2"/>
                </a:solidFill>
                <a:effectLst>
                  <a:outerShdw blurRad="38100" dist="38100" dir="2700000" algn="tl">
                    <a:srgbClr val="000000">
                      <a:alpha val="43137"/>
                    </a:srgbClr>
                  </a:outerShdw>
                </a:effectLst>
              </a:rPr>
              <a:t>The poor see the rich as see as selfish and demanding whereas the rich look the poor as lazy and procrastinate.</a:t>
            </a:r>
          </a:p>
        </p:txBody>
      </p:sp>
    </p:spTree>
    <p:extLst>
      <p:ext uri="{BB962C8B-B14F-4D97-AF65-F5344CB8AC3E}">
        <p14:creationId xmlns:p14="http://schemas.microsoft.com/office/powerpoint/2010/main" xmlns="" val="2486627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
            <a:ext cx="9404723" cy="764273"/>
          </a:xfrm>
        </p:spPr>
        <p:txBody>
          <a:bodyPr/>
          <a:lstStyle/>
          <a:p>
            <a:pPr algn="ctr"/>
            <a:r>
              <a:rPr lang="en-US" sz="4400" b="1" dirty="0">
                <a:solidFill>
                  <a:schemeClr val="accent3"/>
                </a:solidFill>
              </a:rPr>
              <a:t>Power </a:t>
            </a:r>
          </a:p>
        </p:txBody>
      </p:sp>
      <p:sp>
        <p:nvSpPr>
          <p:cNvPr id="3" name="Content Placeholder 2"/>
          <p:cNvSpPr>
            <a:spLocks noGrp="1"/>
          </p:cNvSpPr>
          <p:nvPr>
            <p:ph idx="1"/>
          </p:nvPr>
        </p:nvSpPr>
        <p:spPr>
          <a:xfrm>
            <a:off x="646111" y="764272"/>
            <a:ext cx="10872599" cy="5854892"/>
          </a:xfrm>
        </p:spPr>
        <p:txBody>
          <a:bodyPr>
            <a:normAutofit/>
          </a:bodyPr>
          <a:lstStyle/>
          <a:p>
            <a:pPr>
              <a:lnSpc>
                <a:spcPct val="150000"/>
              </a:lnSpc>
            </a:pPr>
            <a:r>
              <a:rPr lang="en-US" sz="3200" b="1" dirty="0"/>
              <a:t>The United States is seen occasionally as a savior but more often as a necessary evil.</a:t>
            </a:r>
          </a:p>
          <a:p>
            <a:pPr marL="0" indent="0">
              <a:lnSpc>
                <a:spcPct val="150000"/>
              </a:lnSpc>
              <a:buNone/>
            </a:pPr>
            <a:r>
              <a:rPr lang="en-US" sz="2800" b="1" i="1" dirty="0">
                <a:solidFill>
                  <a:schemeClr val="accent3"/>
                </a:solidFill>
              </a:rPr>
              <a:t>					(Power &amp; Ambivalent Perception)</a:t>
            </a:r>
          </a:p>
          <a:p>
            <a:pPr>
              <a:lnSpc>
                <a:spcPct val="150000"/>
              </a:lnSpc>
              <a:buFont typeface="Wingdings" panose="05000000000000000000" pitchFamily="2" charset="2"/>
              <a:buChar char="Ø"/>
            </a:pPr>
            <a:r>
              <a:rPr lang="en-US" sz="3200" b="1" i="1" dirty="0">
                <a:solidFill>
                  <a:schemeClr val="tx2"/>
                </a:solidFill>
                <a:effectLst>
                  <a:outerShdw blurRad="38100" dist="38100" dir="2700000" algn="tl">
                    <a:srgbClr val="000000">
                      <a:alpha val="43137"/>
                    </a:srgbClr>
                  </a:outerShdw>
                </a:effectLst>
              </a:rPr>
              <a:t>The clout role as guardians of “High Culture” after world war II by the Europeans.</a:t>
            </a:r>
          </a:p>
          <a:p>
            <a:pPr marL="0" indent="0">
              <a:lnSpc>
                <a:spcPct val="150000"/>
              </a:lnSpc>
              <a:buNone/>
            </a:pPr>
            <a:r>
              <a:rPr lang="en-US" sz="2800" b="1" i="1" dirty="0">
                <a:solidFill>
                  <a:schemeClr val="accent3"/>
                </a:solidFill>
              </a:rPr>
              <a:t>						(Power &amp; Self assertion)</a:t>
            </a:r>
            <a:endParaRPr lang="en-US" sz="28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290724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
            <a:ext cx="9404723" cy="764273"/>
          </a:xfrm>
        </p:spPr>
        <p:txBody>
          <a:bodyPr/>
          <a:lstStyle/>
          <a:p>
            <a:pPr algn="ctr"/>
            <a:r>
              <a:rPr lang="en-US" sz="4400" b="1" dirty="0">
                <a:solidFill>
                  <a:schemeClr val="accent3"/>
                </a:solidFill>
              </a:rPr>
              <a:t>Perception &amp; Role in Comm.</a:t>
            </a:r>
          </a:p>
        </p:txBody>
      </p:sp>
      <p:sp>
        <p:nvSpPr>
          <p:cNvPr id="3" name="Content Placeholder 2"/>
          <p:cNvSpPr>
            <a:spLocks noGrp="1"/>
          </p:cNvSpPr>
          <p:nvPr>
            <p:ph idx="1"/>
          </p:nvPr>
        </p:nvSpPr>
        <p:spPr>
          <a:xfrm>
            <a:off x="646111" y="764272"/>
            <a:ext cx="11063668" cy="5854892"/>
          </a:xfrm>
        </p:spPr>
        <p:txBody>
          <a:bodyPr>
            <a:normAutofit/>
          </a:bodyPr>
          <a:lstStyle/>
          <a:p>
            <a:pPr marL="0" indent="0">
              <a:lnSpc>
                <a:spcPct val="150000"/>
              </a:lnSpc>
              <a:buNone/>
            </a:pPr>
            <a:endParaRPr lang="en-US" sz="3200" b="1" dirty="0"/>
          </a:p>
          <a:p>
            <a:pPr>
              <a:lnSpc>
                <a:spcPct val="150000"/>
              </a:lnSpc>
            </a:pPr>
            <a:r>
              <a:rPr lang="en-US" sz="3200" b="1" dirty="0"/>
              <a:t>Culture also describes rather specifies different roles for different members. Communication styles reflect adherence to, or deviation from these culturally imposed and perceptually assimilated roles.</a:t>
            </a:r>
          </a:p>
          <a:p>
            <a:pPr marL="0" indent="0">
              <a:lnSpc>
                <a:spcPct val="150000"/>
              </a:lnSpc>
              <a:buNone/>
            </a:pPr>
            <a:r>
              <a:rPr lang="en-US" sz="2800" b="1" i="1" dirty="0">
                <a:solidFill>
                  <a:schemeClr val="accent3"/>
                </a:solidFill>
              </a:rPr>
              <a:t>					</a:t>
            </a:r>
            <a:endParaRPr lang="en-US" sz="28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728142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
            <a:ext cx="9404723" cy="764273"/>
          </a:xfrm>
        </p:spPr>
        <p:txBody>
          <a:bodyPr/>
          <a:lstStyle/>
          <a:p>
            <a:pPr algn="ctr"/>
            <a:r>
              <a:rPr lang="en-US" sz="4400" b="1" dirty="0">
                <a:solidFill>
                  <a:schemeClr val="accent3"/>
                </a:solidFill>
              </a:rPr>
              <a:t>Gender perception in Comm.</a:t>
            </a:r>
          </a:p>
        </p:txBody>
      </p:sp>
      <p:sp>
        <p:nvSpPr>
          <p:cNvPr id="3" name="Content Placeholder 2"/>
          <p:cNvSpPr>
            <a:spLocks noGrp="1"/>
          </p:cNvSpPr>
          <p:nvPr>
            <p:ph idx="1"/>
          </p:nvPr>
        </p:nvSpPr>
        <p:spPr>
          <a:xfrm>
            <a:off x="646111" y="764272"/>
            <a:ext cx="11063668" cy="5854892"/>
          </a:xfrm>
        </p:spPr>
        <p:txBody>
          <a:bodyPr>
            <a:normAutofit/>
          </a:bodyPr>
          <a:lstStyle/>
          <a:p>
            <a:pPr>
              <a:lnSpc>
                <a:spcPct val="150000"/>
              </a:lnSpc>
              <a:buFont typeface="Wingdings" panose="05000000000000000000" pitchFamily="2" charset="2"/>
              <a:buChar char="Ø"/>
            </a:pPr>
            <a:r>
              <a:rPr lang="en-US" sz="2800" b="1" dirty="0">
                <a:solidFill>
                  <a:schemeClr val="tx2"/>
                </a:solidFill>
              </a:rPr>
              <a:t>Cultures regard some behaviors as masculine or feminine.</a:t>
            </a:r>
          </a:p>
          <a:p>
            <a:pPr>
              <a:lnSpc>
                <a:spcPct val="150000"/>
              </a:lnSpc>
              <a:buFont typeface="Wingdings" panose="05000000000000000000" pitchFamily="2" charset="2"/>
              <a:buChar char="Ø"/>
            </a:pPr>
            <a:r>
              <a:rPr lang="en-US" sz="2800" b="1" dirty="0">
                <a:solidFill>
                  <a:schemeClr val="tx2"/>
                </a:solidFill>
              </a:rPr>
              <a:t>Society allocates patterning of gendered temperaments. </a:t>
            </a:r>
          </a:p>
          <a:p>
            <a:pPr>
              <a:lnSpc>
                <a:spcPct val="150000"/>
              </a:lnSpc>
              <a:buFont typeface="Wingdings" panose="05000000000000000000" pitchFamily="2" charset="2"/>
              <a:buChar char="Ø"/>
            </a:pPr>
            <a:r>
              <a:rPr lang="en-US" sz="2800" b="1" dirty="0">
                <a:solidFill>
                  <a:schemeClr val="tx2"/>
                </a:solidFill>
              </a:rPr>
              <a:t>Social systems control thought and feeling patterns. </a:t>
            </a:r>
          </a:p>
          <a:p>
            <a:pPr>
              <a:lnSpc>
                <a:spcPct val="150000"/>
              </a:lnSpc>
              <a:buFont typeface="Wingdings" panose="05000000000000000000" pitchFamily="2" charset="2"/>
              <a:buChar char="Ø"/>
            </a:pPr>
            <a:r>
              <a:rPr lang="en-US" sz="2800" b="1" dirty="0">
                <a:solidFill>
                  <a:schemeClr val="tx2"/>
                </a:solidFill>
              </a:rPr>
              <a:t>This structures the psyches of both sexes to reproduce the society’s desired ideal types.</a:t>
            </a:r>
          </a:p>
          <a:p>
            <a:pPr>
              <a:lnSpc>
                <a:spcPct val="150000"/>
              </a:lnSpc>
              <a:buFont typeface="Wingdings" panose="05000000000000000000" pitchFamily="2" charset="2"/>
              <a:buChar char="Ø"/>
            </a:pPr>
            <a:r>
              <a:rPr lang="en-US" sz="2800" b="1" i="1" dirty="0">
                <a:solidFill>
                  <a:schemeClr val="tx2"/>
                </a:solidFill>
                <a:effectLst>
                  <a:outerShdw blurRad="38100" dist="38100" dir="2700000" algn="tl">
                    <a:srgbClr val="000000">
                      <a:alpha val="43137"/>
                    </a:srgbClr>
                  </a:outerShdw>
                </a:effectLst>
              </a:rPr>
              <a:t>Culturally inculcated emotional display is fit for male even in Middle east but not in The U.S.A.</a:t>
            </a:r>
          </a:p>
        </p:txBody>
      </p:sp>
    </p:spTree>
    <p:extLst>
      <p:ext uri="{BB962C8B-B14F-4D97-AF65-F5344CB8AC3E}">
        <p14:creationId xmlns:p14="http://schemas.microsoft.com/office/powerpoint/2010/main" xmlns="" val="424912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
            <a:ext cx="9404723" cy="764273"/>
          </a:xfrm>
        </p:spPr>
        <p:txBody>
          <a:bodyPr/>
          <a:lstStyle/>
          <a:p>
            <a:pPr algn="ctr"/>
            <a:r>
              <a:rPr lang="en-US" sz="4400" b="1" dirty="0">
                <a:solidFill>
                  <a:schemeClr val="accent3"/>
                </a:solidFill>
              </a:rPr>
              <a:t>Social Class</a:t>
            </a:r>
          </a:p>
        </p:txBody>
      </p:sp>
      <p:sp>
        <p:nvSpPr>
          <p:cNvPr id="3" name="Content Placeholder 2"/>
          <p:cNvSpPr>
            <a:spLocks noGrp="1"/>
          </p:cNvSpPr>
          <p:nvPr>
            <p:ph idx="1"/>
          </p:nvPr>
        </p:nvSpPr>
        <p:spPr>
          <a:xfrm>
            <a:off x="646111" y="764272"/>
            <a:ext cx="11063668" cy="5854892"/>
          </a:xfrm>
        </p:spPr>
        <p:txBody>
          <a:bodyPr>
            <a:normAutofit/>
          </a:bodyPr>
          <a:lstStyle/>
          <a:p>
            <a:pPr>
              <a:lnSpc>
                <a:spcPct val="150000"/>
              </a:lnSpc>
              <a:buFont typeface="Wingdings" panose="05000000000000000000" pitchFamily="2" charset="2"/>
              <a:buChar char="Ø"/>
            </a:pPr>
            <a:r>
              <a:rPr lang="en-US" sz="2400" b="1" dirty="0">
                <a:effectLst>
                  <a:outerShdw blurRad="38100" dist="38100" dir="2700000" algn="tl">
                    <a:srgbClr val="000000">
                      <a:alpha val="43137"/>
                    </a:srgbClr>
                  </a:outerShdw>
                </a:effectLst>
              </a:rPr>
              <a:t>We, consciously or unconsciously, sort others and ourselves into social classes when we interact. </a:t>
            </a:r>
          </a:p>
          <a:p>
            <a:pPr>
              <a:lnSpc>
                <a:spcPct val="150000"/>
              </a:lnSpc>
              <a:buFont typeface="Wingdings" panose="05000000000000000000" pitchFamily="2" charset="2"/>
              <a:buChar char="Ø"/>
            </a:pPr>
            <a:r>
              <a:rPr lang="en-US" sz="2400" b="1" dirty="0">
                <a:effectLst>
                  <a:outerShdw blurRad="38100" dist="38100" dir="2700000" algn="tl">
                    <a:srgbClr val="000000">
                      <a:alpha val="43137"/>
                    </a:srgbClr>
                  </a:outerShdw>
                </a:effectLst>
              </a:rPr>
              <a:t>We use criteria such as income, occupation, education, beliefs, and attitudes. We also sort people into classes by grammar, accent, houses, cars, dress, and other factors. </a:t>
            </a:r>
          </a:p>
          <a:p>
            <a:pPr>
              <a:lnSpc>
                <a:spcPct val="150000"/>
              </a:lnSpc>
              <a:buFont typeface="Wingdings" panose="05000000000000000000" pitchFamily="2" charset="2"/>
              <a:buChar char="Ø"/>
            </a:pPr>
            <a:r>
              <a:rPr lang="en-US" sz="2400" b="1" dirty="0">
                <a:effectLst>
                  <a:outerShdw blurRad="38100" dist="38100" dir="2700000" algn="tl">
                    <a:srgbClr val="000000">
                      <a:alpha val="43137"/>
                    </a:srgbClr>
                  </a:outerShdw>
                </a:effectLst>
              </a:rPr>
              <a:t>Our perception of another’s social class affects how we communicate  and assign role to others. </a:t>
            </a:r>
          </a:p>
          <a:p>
            <a:pPr>
              <a:lnSpc>
                <a:spcPct val="150000"/>
              </a:lnSpc>
              <a:buFont typeface="Wingdings" panose="05000000000000000000" pitchFamily="2" charset="2"/>
              <a:buChar char="Ø"/>
            </a:pPr>
            <a:r>
              <a:rPr lang="en-US" sz="2400" b="1" i="1" dirty="0">
                <a:solidFill>
                  <a:schemeClr val="tx2"/>
                </a:solidFill>
                <a:effectLst>
                  <a:outerShdw blurRad="38100" dist="38100" dir="2700000" algn="tl">
                    <a:srgbClr val="000000">
                      <a:alpha val="43137"/>
                    </a:srgbClr>
                  </a:outerShdw>
                </a:effectLst>
              </a:rPr>
              <a:t>In-group social class criteria may not work for out-group attribution, hence miscommunication at cross-cultural level.</a:t>
            </a:r>
          </a:p>
        </p:txBody>
      </p:sp>
    </p:spTree>
    <p:extLst>
      <p:ext uri="{BB962C8B-B14F-4D97-AF65-F5344CB8AC3E}">
        <p14:creationId xmlns:p14="http://schemas.microsoft.com/office/powerpoint/2010/main" xmlns="" val="3667269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
            <a:ext cx="9404723" cy="764273"/>
          </a:xfrm>
        </p:spPr>
        <p:txBody>
          <a:bodyPr/>
          <a:lstStyle/>
          <a:p>
            <a:pPr algn="ctr"/>
            <a:r>
              <a:rPr lang="en-US" sz="4400" b="1" dirty="0">
                <a:solidFill>
                  <a:schemeClr val="accent3"/>
                </a:solidFill>
              </a:rPr>
              <a:t>Rules</a:t>
            </a:r>
          </a:p>
        </p:txBody>
      </p:sp>
      <p:sp>
        <p:nvSpPr>
          <p:cNvPr id="3" name="Content Placeholder 2"/>
          <p:cNvSpPr>
            <a:spLocks noGrp="1"/>
          </p:cNvSpPr>
          <p:nvPr>
            <p:ph idx="1"/>
          </p:nvPr>
        </p:nvSpPr>
        <p:spPr>
          <a:xfrm>
            <a:off x="646111" y="764272"/>
            <a:ext cx="11063668" cy="5854892"/>
          </a:xfrm>
        </p:spPr>
        <p:txBody>
          <a:bodyPr>
            <a:normAutofit/>
          </a:bodyPr>
          <a:lstStyle/>
          <a:p>
            <a:pPr>
              <a:lnSpc>
                <a:spcPct val="150000"/>
              </a:lnSpc>
              <a:buFont typeface="Wingdings" panose="05000000000000000000" pitchFamily="2" charset="2"/>
              <a:buChar char="Ø"/>
            </a:pPr>
            <a:r>
              <a:rPr lang="en-US" sz="2800" b="1" dirty="0"/>
              <a:t>Customs, manners, courtesy, etiquette, and rituals are all rules of culture. </a:t>
            </a:r>
          </a:p>
          <a:p>
            <a:pPr>
              <a:lnSpc>
                <a:spcPct val="150000"/>
              </a:lnSpc>
              <a:buFont typeface="Wingdings" panose="05000000000000000000" pitchFamily="2" charset="2"/>
              <a:buChar char="Ø"/>
            </a:pPr>
            <a:r>
              <a:rPr lang="en-US" sz="2800" b="1" dirty="0"/>
              <a:t>Rules govern formality and ritual, and what types of interaction take place when and where.</a:t>
            </a:r>
          </a:p>
          <a:p>
            <a:pPr>
              <a:lnSpc>
                <a:spcPct val="150000"/>
              </a:lnSpc>
              <a:buFont typeface="Wingdings" panose="05000000000000000000" pitchFamily="2" charset="2"/>
              <a:buChar char="Ø"/>
            </a:pPr>
            <a:r>
              <a:rPr lang="en-US" sz="2800" b="1" dirty="0"/>
              <a:t>There is not much leeway to custom.</a:t>
            </a:r>
          </a:p>
          <a:p>
            <a:pPr>
              <a:lnSpc>
                <a:spcPct val="150000"/>
              </a:lnSpc>
              <a:buFont typeface="Wingdings" panose="05000000000000000000" pitchFamily="2" charset="2"/>
              <a:buChar char="Ø"/>
            </a:pPr>
            <a:r>
              <a:rPr lang="en-US" sz="2800" b="1" i="1" dirty="0">
                <a:solidFill>
                  <a:schemeClr val="tx2"/>
                </a:solidFill>
                <a:effectLst>
                  <a:outerShdw blurRad="38100" dist="38100" dir="2700000" algn="tl">
                    <a:srgbClr val="000000">
                      <a:alpha val="43137"/>
                    </a:srgbClr>
                  </a:outerShdw>
                </a:effectLst>
              </a:rPr>
              <a:t>Learning of Etiquettes, social niceties and manners is essential for successful cross- cultural communication</a:t>
            </a:r>
          </a:p>
        </p:txBody>
      </p:sp>
    </p:spTree>
    <p:extLst>
      <p:ext uri="{BB962C8B-B14F-4D97-AF65-F5344CB8AC3E}">
        <p14:creationId xmlns:p14="http://schemas.microsoft.com/office/powerpoint/2010/main" xmlns="" val="3701298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77672"/>
            <a:ext cx="9404723" cy="1023582"/>
          </a:xfrm>
        </p:spPr>
        <p:txBody>
          <a:bodyPr/>
          <a:lstStyle/>
          <a:p>
            <a:pPr algn="ctr"/>
            <a:r>
              <a:rPr lang="en-US" b="1" dirty="0"/>
              <a:t> Cultural Difference?</a:t>
            </a:r>
          </a:p>
        </p:txBody>
      </p:sp>
      <p:sp>
        <p:nvSpPr>
          <p:cNvPr id="3" name="Text Placeholder 2"/>
          <p:cNvSpPr>
            <a:spLocks noGrp="1"/>
          </p:cNvSpPr>
          <p:nvPr>
            <p:ph type="body" idx="1"/>
          </p:nvPr>
        </p:nvSpPr>
        <p:spPr/>
        <p:txBody>
          <a:bodyPr/>
          <a:lstStyle/>
          <a:p>
            <a:r>
              <a:rPr lang="en-US" sz="4000" b="1" dirty="0">
                <a:solidFill>
                  <a:schemeClr val="accent2"/>
                </a:solidFill>
              </a:rPr>
              <a:t>Q.1</a:t>
            </a:r>
          </a:p>
        </p:txBody>
      </p:sp>
      <p:sp>
        <p:nvSpPr>
          <p:cNvPr id="4" name="Text Placeholder 3"/>
          <p:cNvSpPr>
            <a:spLocks noGrp="1"/>
          </p:cNvSpPr>
          <p:nvPr>
            <p:ph type="body" sz="half" idx="15"/>
          </p:nvPr>
        </p:nvSpPr>
        <p:spPr/>
        <p:txBody>
          <a:bodyPr>
            <a:normAutofit/>
          </a:bodyPr>
          <a:lstStyle/>
          <a:p>
            <a:r>
              <a:rPr lang="en-US" sz="4400" b="1" dirty="0">
                <a:solidFill>
                  <a:schemeClr val="accent2"/>
                </a:solidFill>
              </a:rPr>
              <a:t>Guess the Culture of this event.</a:t>
            </a:r>
          </a:p>
        </p:txBody>
      </p:sp>
      <p:sp>
        <p:nvSpPr>
          <p:cNvPr id="5" name="Text Placeholder 4"/>
          <p:cNvSpPr>
            <a:spLocks noGrp="1"/>
          </p:cNvSpPr>
          <p:nvPr>
            <p:ph type="body" sz="quarter" idx="3"/>
          </p:nvPr>
        </p:nvSpPr>
        <p:spPr/>
        <p:txBody>
          <a:bodyPr/>
          <a:lstStyle/>
          <a:p>
            <a:r>
              <a:rPr lang="en-US" sz="4000" b="1" dirty="0">
                <a:solidFill>
                  <a:srgbClr val="00B0F0"/>
                </a:solidFill>
              </a:rPr>
              <a:t>Q.2</a:t>
            </a:r>
          </a:p>
        </p:txBody>
      </p:sp>
      <p:sp>
        <p:nvSpPr>
          <p:cNvPr id="6" name="Text Placeholder 5"/>
          <p:cNvSpPr>
            <a:spLocks noGrp="1"/>
          </p:cNvSpPr>
          <p:nvPr>
            <p:ph type="body" sz="half" idx="16"/>
          </p:nvPr>
        </p:nvSpPr>
        <p:spPr/>
        <p:txBody>
          <a:bodyPr>
            <a:normAutofit/>
          </a:bodyPr>
          <a:lstStyle/>
          <a:p>
            <a:r>
              <a:rPr lang="en-US" sz="3600" b="1" dirty="0">
                <a:solidFill>
                  <a:srgbClr val="00B0F0"/>
                </a:solidFill>
              </a:rPr>
              <a:t>If you were in place of Madame Dubois, what would you say?</a:t>
            </a:r>
          </a:p>
        </p:txBody>
      </p:sp>
      <p:sp>
        <p:nvSpPr>
          <p:cNvPr id="7" name="Text Placeholder 6"/>
          <p:cNvSpPr>
            <a:spLocks noGrp="1"/>
          </p:cNvSpPr>
          <p:nvPr>
            <p:ph type="body" sz="quarter" idx="13"/>
          </p:nvPr>
        </p:nvSpPr>
        <p:spPr/>
        <p:txBody>
          <a:bodyPr/>
          <a:lstStyle/>
          <a:p>
            <a:r>
              <a:rPr lang="en-US" sz="4000" b="1" dirty="0">
                <a:solidFill>
                  <a:schemeClr val="accent3"/>
                </a:solidFill>
              </a:rPr>
              <a:t>Q.3</a:t>
            </a:r>
          </a:p>
        </p:txBody>
      </p:sp>
      <p:sp>
        <p:nvSpPr>
          <p:cNvPr id="8" name="Text Placeholder 7"/>
          <p:cNvSpPr>
            <a:spLocks noGrp="1"/>
          </p:cNvSpPr>
          <p:nvPr>
            <p:ph type="body" sz="half" idx="17"/>
          </p:nvPr>
        </p:nvSpPr>
        <p:spPr>
          <a:xfrm>
            <a:off x="7124700" y="2667000"/>
            <a:ext cx="4121055" cy="3589338"/>
          </a:xfrm>
        </p:spPr>
        <p:txBody>
          <a:bodyPr>
            <a:normAutofit/>
          </a:bodyPr>
          <a:lstStyle/>
          <a:p>
            <a:r>
              <a:rPr lang="en-US" sz="3600" b="1" dirty="0">
                <a:solidFill>
                  <a:schemeClr val="accent3"/>
                </a:solidFill>
              </a:rPr>
              <a:t>What is your perception of Madame Dubois’s reaction? i.e. positive/negative</a:t>
            </a:r>
          </a:p>
        </p:txBody>
      </p:sp>
    </p:spTree>
    <p:extLst>
      <p:ext uri="{BB962C8B-B14F-4D97-AF65-F5344CB8AC3E}">
        <p14:creationId xmlns:p14="http://schemas.microsoft.com/office/powerpoint/2010/main" xmlns="" val="13907499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647"/>
            <a:ext cx="12191999" cy="764273"/>
          </a:xfrm>
        </p:spPr>
        <p:txBody>
          <a:bodyPr/>
          <a:lstStyle/>
          <a:p>
            <a:pPr algn="ctr"/>
            <a:r>
              <a:rPr lang="en-US" sz="4400" b="1" dirty="0">
                <a:solidFill>
                  <a:schemeClr val="accent3"/>
                </a:solidFill>
              </a:rPr>
              <a:t>Social organization: government &amp; Family</a:t>
            </a:r>
          </a:p>
        </p:txBody>
      </p:sp>
      <p:sp>
        <p:nvSpPr>
          <p:cNvPr id="3" name="Content Placeholder 2"/>
          <p:cNvSpPr>
            <a:spLocks noGrp="1"/>
          </p:cNvSpPr>
          <p:nvPr>
            <p:ph idx="1"/>
          </p:nvPr>
        </p:nvSpPr>
        <p:spPr>
          <a:xfrm>
            <a:off x="646111" y="764272"/>
            <a:ext cx="11063668" cy="5854892"/>
          </a:xfrm>
        </p:spPr>
        <p:txBody>
          <a:bodyPr>
            <a:normAutofit/>
          </a:bodyPr>
          <a:lstStyle/>
          <a:p>
            <a:pPr>
              <a:lnSpc>
                <a:spcPct val="200000"/>
              </a:lnSpc>
              <a:buFont typeface="Wingdings" panose="05000000000000000000" pitchFamily="2" charset="2"/>
              <a:buChar char="Ø"/>
            </a:pPr>
            <a:r>
              <a:rPr lang="en-US" sz="2800" b="1" dirty="0"/>
              <a:t>Formality or informality in social institutions affect cultural organization.</a:t>
            </a:r>
          </a:p>
          <a:p>
            <a:pPr>
              <a:lnSpc>
                <a:spcPct val="200000"/>
              </a:lnSpc>
              <a:buFont typeface="Wingdings" panose="05000000000000000000" pitchFamily="2" charset="2"/>
              <a:buChar char="Ø"/>
            </a:pPr>
            <a:r>
              <a:rPr lang="en-US" sz="2800" b="1" i="1" dirty="0">
                <a:solidFill>
                  <a:schemeClr val="tx2"/>
                </a:solidFill>
                <a:effectLst>
                  <a:outerShdw blurRad="38100" dist="38100" dir="2700000" algn="tl">
                    <a:srgbClr val="000000">
                      <a:alpha val="43137"/>
                    </a:srgbClr>
                  </a:outerShdw>
                </a:effectLst>
              </a:rPr>
              <a:t>Formalized government system ensures the fulfillment of public needs more than that of informal one.</a:t>
            </a:r>
          </a:p>
          <a:p>
            <a:pPr>
              <a:lnSpc>
                <a:spcPct val="200000"/>
              </a:lnSpc>
              <a:buFont typeface="Wingdings" panose="05000000000000000000" pitchFamily="2" charset="2"/>
              <a:buChar char="Ø"/>
            </a:pPr>
            <a:r>
              <a:rPr lang="en-US" sz="2800" b="1" i="1" dirty="0">
                <a:solidFill>
                  <a:schemeClr val="tx2"/>
                </a:solidFill>
                <a:effectLst>
                  <a:outerShdw blurRad="38100" dist="38100" dir="2700000" algn="tl">
                    <a:srgbClr val="000000">
                      <a:alpha val="43137"/>
                    </a:srgbClr>
                  </a:outerShdw>
                </a:effectLst>
              </a:rPr>
              <a:t>In an informal system the reliance on extended family system precedes the government. </a:t>
            </a:r>
          </a:p>
        </p:txBody>
      </p:sp>
    </p:spTree>
    <p:extLst>
      <p:ext uri="{BB962C8B-B14F-4D97-AF65-F5344CB8AC3E}">
        <p14:creationId xmlns:p14="http://schemas.microsoft.com/office/powerpoint/2010/main" xmlns="" val="3822533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5534"/>
            <a:ext cx="9404723" cy="780089"/>
          </a:xfrm>
        </p:spPr>
        <p:txBody>
          <a:bodyPr/>
          <a:lstStyle/>
          <a:p>
            <a:pPr algn="ctr"/>
            <a:r>
              <a:rPr lang="en-US" sz="4000" b="1" dirty="0">
                <a:solidFill>
                  <a:schemeClr val="accent3"/>
                </a:solidFill>
              </a:rPr>
              <a:t>Thought Patterns &amp; Reality</a:t>
            </a:r>
            <a:endParaRPr lang="en-US" dirty="0"/>
          </a:p>
        </p:txBody>
      </p:sp>
      <p:sp>
        <p:nvSpPr>
          <p:cNvPr id="3" name="Content Placeholder 2"/>
          <p:cNvSpPr>
            <a:spLocks noGrp="1"/>
          </p:cNvSpPr>
          <p:nvPr>
            <p:ph idx="1"/>
          </p:nvPr>
        </p:nvSpPr>
        <p:spPr>
          <a:xfrm>
            <a:off x="0" y="1023582"/>
            <a:ext cx="12192000" cy="5834418"/>
          </a:xfrm>
        </p:spPr>
        <p:txBody>
          <a:bodyPr>
            <a:normAutofit/>
          </a:bodyPr>
          <a:lstStyle/>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												Reality Perception through faith or belief 										</a:t>
            </a:r>
          </a:p>
          <a:p>
            <a:pPr marL="0" indent="0">
              <a:buNone/>
            </a:pPr>
            <a:r>
              <a:rPr lang="en-US" b="1" dirty="0">
                <a:effectLst>
                  <a:outerShdw blurRad="38100" dist="38100" dir="2700000" algn="tl">
                    <a:srgbClr val="000000">
                      <a:alpha val="43137"/>
                    </a:srgbClr>
                  </a:outerShdw>
                </a:effectLst>
              </a:rPr>
              <a:t>The most Predictable concept.</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												Reality Perception through fact based on evidence</a:t>
            </a:r>
          </a:p>
          <a:p>
            <a:pPr marL="0" indent="0">
              <a:buNone/>
            </a:pPr>
            <a:r>
              <a:rPr lang="en-US" b="1" dirty="0">
                <a:effectLst>
                  <a:outerShdw blurRad="38100" dist="38100" dir="2700000" algn="tl">
                    <a:srgbClr val="000000">
                      <a:alpha val="43137"/>
                    </a:srgbClr>
                  </a:outerShdw>
                </a:effectLst>
              </a:rPr>
              <a:t>																					</a:t>
            </a:r>
          </a:p>
          <a:p>
            <a:pPr marL="0" indent="0">
              <a:buNone/>
            </a:pPr>
            <a:r>
              <a:rPr lang="en-US" b="1" dirty="0">
                <a:effectLst>
                  <a:outerShdw blurRad="38100" dist="38100" dir="2700000" algn="tl">
                    <a:srgbClr val="000000">
                      <a:alpha val="43137"/>
                    </a:srgbClr>
                  </a:outerShdw>
                </a:effectLst>
              </a:rPr>
              <a:t>The most common concept.</a:t>
            </a:r>
          </a:p>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																							</a:t>
            </a:r>
            <a:endParaRPr lang="en-US" dirty="0"/>
          </a:p>
          <a:p>
            <a:pPr marL="0" indent="0">
              <a:buNone/>
            </a:pPr>
            <a:r>
              <a:rPr lang="en-US" b="1" dirty="0">
                <a:effectLst>
                  <a:outerShdw blurRad="38100" dist="38100" dir="2700000" algn="tl">
                    <a:srgbClr val="000000">
                      <a:alpha val="43137"/>
                    </a:srgbClr>
                  </a:outerShdw>
                </a:effectLst>
              </a:rPr>
              <a:t>											</a:t>
            </a:r>
            <a:endParaRPr lang="en-US" dirty="0"/>
          </a:p>
        </p:txBody>
      </p:sp>
      <p:pic>
        <p:nvPicPr>
          <p:cNvPr id="7" name="Picture 6"/>
          <p:cNvPicPr>
            <a:picLocks noChangeAspect="1"/>
          </p:cNvPicPr>
          <p:nvPr/>
        </p:nvPicPr>
        <p:blipFill>
          <a:blip r:embed="rId2"/>
          <a:stretch>
            <a:fillRect/>
          </a:stretch>
        </p:blipFill>
        <p:spPr>
          <a:xfrm rot="18228458">
            <a:off x="4407664" y="3167843"/>
            <a:ext cx="802500" cy="1213065"/>
          </a:xfrm>
          <a:prstGeom prst="rect">
            <a:avLst/>
          </a:prstGeom>
        </p:spPr>
      </p:pic>
      <p:pic>
        <p:nvPicPr>
          <p:cNvPr id="8" name="Picture 7"/>
          <p:cNvPicPr>
            <a:picLocks noChangeAspect="1"/>
          </p:cNvPicPr>
          <p:nvPr/>
        </p:nvPicPr>
        <p:blipFill>
          <a:blip r:embed="rId3"/>
          <a:stretch>
            <a:fillRect/>
          </a:stretch>
        </p:blipFill>
        <p:spPr>
          <a:xfrm rot="1969509">
            <a:off x="3615273" y="1790360"/>
            <a:ext cx="983557" cy="1487529"/>
          </a:xfrm>
          <a:prstGeom prst="rect">
            <a:avLst/>
          </a:prstGeom>
        </p:spPr>
      </p:pic>
      <p:pic>
        <p:nvPicPr>
          <p:cNvPr id="9" name="Picture 8"/>
          <p:cNvPicPr>
            <a:picLocks noChangeAspect="1"/>
          </p:cNvPicPr>
          <p:nvPr/>
        </p:nvPicPr>
        <p:blipFill>
          <a:blip r:embed="rId3"/>
          <a:stretch>
            <a:fillRect/>
          </a:stretch>
        </p:blipFill>
        <p:spPr>
          <a:xfrm rot="18214977">
            <a:off x="4399776" y="1085216"/>
            <a:ext cx="838369" cy="1267946"/>
          </a:xfrm>
          <a:prstGeom prst="rect">
            <a:avLst/>
          </a:prstGeom>
        </p:spPr>
      </p:pic>
      <p:pic>
        <p:nvPicPr>
          <p:cNvPr id="10" name="Picture 9"/>
          <p:cNvPicPr>
            <a:picLocks noChangeAspect="1"/>
          </p:cNvPicPr>
          <p:nvPr/>
        </p:nvPicPr>
        <p:blipFill>
          <a:blip r:embed="rId3"/>
          <a:stretch>
            <a:fillRect/>
          </a:stretch>
        </p:blipFill>
        <p:spPr>
          <a:xfrm rot="18148358">
            <a:off x="4402071" y="2665035"/>
            <a:ext cx="836819" cy="1265600"/>
          </a:xfrm>
          <a:prstGeom prst="rect">
            <a:avLst/>
          </a:prstGeom>
        </p:spPr>
      </p:pic>
      <p:pic>
        <p:nvPicPr>
          <p:cNvPr id="11" name="Picture 10"/>
          <p:cNvPicPr>
            <a:picLocks noChangeAspect="1"/>
          </p:cNvPicPr>
          <p:nvPr/>
        </p:nvPicPr>
        <p:blipFill>
          <a:blip r:embed="rId4"/>
          <a:stretch>
            <a:fillRect/>
          </a:stretch>
        </p:blipFill>
        <p:spPr>
          <a:xfrm>
            <a:off x="3835970" y="4043925"/>
            <a:ext cx="334877" cy="890093"/>
          </a:xfrm>
          <a:prstGeom prst="rect">
            <a:avLst/>
          </a:prstGeom>
        </p:spPr>
      </p:pic>
      <p:pic>
        <p:nvPicPr>
          <p:cNvPr id="12" name="Picture 11"/>
          <p:cNvPicPr>
            <a:picLocks noChangeAspect="1"/>
          </p:cNvPicPr>
          <p:nvPr/>
        </p:nvPicPr>
        <p:blipFill>
          <a:blip r:embed="rId5"/>
          <a:stretch>
            <a:fillRect/>
          </a:stretch>
        </p:blipFill>
        <p:spPr>
          <a:xfrm>
            <a:off x="3378171" y="3680765"/>
            <a:ext cx="1463167" cy="1682805"/>
          </a:xfrm>
          <a:prstGeom prst="rect">
            <a:avLst/>
          </a:prstGeom>
        </p:spPr>
      </p:pic>
      <p:pic>
        <p:nvPicPr>
          <p:cNvPr id="13" name="Picture 12"/>
          <p:cNvPicPr>
            <a:picLocks noChangeAspect="1"/>
          </p:cNvPicPr>
          <p:nvPr/>
        </p:nvPicPr>
        <p:blipFill>
          <a:blip r:embed="rId6"/>
          <a:stretch>
            <a:fillRect/>
          </a:stretch>
        </p:blipFill>
        <p:spPr>
          <a:xfrm>
            <a:off x="3835970" y="1910135"/>
            <a:ext cx="271081" cy="1109568"/>
          </a:xfrm>
          <a:prstGeom prst="rect">
            <a:avLst/>
          </a:prstGeom>
        </p:spPr>
      </p:pic>
      <p:pic>
        <p:nvPicPr>
          <p:cNvPr id="14" name="Picture 13"/>
          <p:cNvPicPr>
            <a:picLocks noChangeAspect="1"/>
          </p:cNvPicPr>
          <p:nvPr/>
        </p:nvPicPr>
        <p:blipFill>
          <a:blip r:embed="rId7"/>
          <a:stretch>
            <a:fillRect/>
          </a:stretch>
        </p:blipFill>
        <p:spPr>
          <a:xfrm>
            <a:off x="4058938" y="4706871"/>
            <a:ext cx="1516690" cy="1109568"/>
          </a:xfrm>
          <a:prstGeom prst="rect">
            <a:avLst/>
          </a:prstGeom>
        </p:spPr>
      </p:pic>
    </p:spTree>
    <p:extLst>
      <p:ext uri="{BB962C8B-B14F-4D97-AF65-F5344CB8AC3E}">
        <p14:creationId xmlns:p14="http://schemas.microsoft.com/office/powerpoint/2010/main" xmlns="" val="16853292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5534"/>
            <a:ext cx="9404723" cy="780089"/>
          </a:xfrm>
        </p:spPr>
        <p:txBody>
          <a:bodyPr/>
          <a:lstStyle/>
          <a:p>
            <a:pPr algn="ctr"/>
            <a:r>
              <a:rPr lang="en-US" sz="4000" b="1" dirty="0">
                <a:solidFill>
                  <a:schemeClr val="accent3"/>
                </a:solidFill>
              </a:rPr>
              <a:t>Thought Patterns &amp; Reality</a:t>
            </a:r>
            <a:endParaRPr lang="en-US" dirty="0"/>
          </a:p>
        </p:txBody>
      </p:sp>
      <p:sp>
        <p:nvSpPr>
          <p:cNvPr id="3" name="Content Placeholder 2"/>
          <p:cNvSpPr>
            <a:spLocks noGrp="1"/>
          </p:cNvSpPr>
          <p:nvPr>
            <p:ph idx="1"/>
          </p:nvPr>
        </p:nvSpPr>
        <p:spPr>
          <a:xfrm>
            <a:off x="0" y="1023582"/>
            <a:ext cx="12192000" cy="5834418"/>
          </a:xfrm>
        </p:spPr>
        <p:txBody>
          <a:bodyPr>
            <a:normAutofit/>
          </a:bodyPr>
          <a:lstStyle/>
          <a:p>
            <a:pPr marL="0" indent="0">
              <a:buNone/>
            </a:pPr>
            <a:endParaRPr lang="en-US" b="1" dirty="0">
              <a:effectLst>
                <a:outerShdw blurRad="38100" dist="38100" dir="2700000" algn="tl">
                  <a:srgbClr val="000000">
                    <a:alpha val="43137"/>
                  </a:srgbClr>
                </a:outerShdw>
              </a:effectLst>
            </a:endParaRPr>
          </a:p>
          <a:p>
            <a:pPr marL="0" indent="0">
              <a:buNone/>
            </a:pPr>
            <a:r>
              <a:rPr lang="en-US" b="1" dirty="0">
                <a:effectLst>
                  <a:outerShdw blurRad="38100" dist="38100" dir="2700000" algn="tl">
                    <a:srgbClr val="000000">
                      <a:alpha val="43137"/>
                    </a:srgbClr>
                  </a:outerShdw>
                </a:effectLst>
              </a:rPr>
              <a:t>												</a:t>
            </a:r>
          </a:p>
          <a:p>
            <a:pPr algn="ctr">
              <a:buFont typeface="Wingdings" panose="05000000000000000000" pitchFamily="2" charset="2"/>
              <a:buChar char="Ø"/>
            </a:pPr>
            <a:r>
              <a:rPr lang="en-US" sz="2400" b="1" dirty="0">
                <a:effectLst>
                  <a:outerShdw blurRad="38100" dist="38100" dir="2700000" algn="tl">
                    <a:srgbClr val="000000">
                      <a:alpha val="43137"/>
                    </a:srgbClr>
                  </a:outerShdw>
                </a:effectLst>
              </a:rPr>
              <a:t>Inductive Pattern of Perception.</a:t>
            </a:r>
          </a:p>
          <a:p>
            <a:pPr marL="0" indent="0" algn="ctr">
              <a:buNone/>
            </a:pPr>
            <a:r>
              <a:rPr lang="en-US" sz="2400" b="1" dirty="0">
                <a:effectLst>
                  <a:outerShdw blurRad="38100" dist="38100" dir="2700000" algn="tl">
                    <a:srgbClr val="000000">
                      <a:alpha val="43137"/>
                    </a:srgbClr>
                  </a:outerShdw>
                </a:effectLst>
              </a:rPr>
              <a:t>							From Facts to Theory ( North Americans) 							(Persuasive Presentation style)</a:t>
            </a:r>
          </a:p>
          <a:p>
            <a:pPr marL="0" indent="0">
              <a:buNone/>
            </a:pPr>
            <a:endParaRPr lang="en-US" b="1" dirty="0">
              <a:effectLst>
                <a:outerShdw blurRad="38100" dist="38100" dir="2700000" algn="tl">
                  <a:srgbClr val="000000">
                    <a:alpha val="43137"/>
                  </a:srgbClr>
                </a:outerShdw>
              </a:effectLst>
            </a:endParaRPr>
          </a:p>
          <a:p>
            <a:pPr algn="ctr">
              <a:buFont typeface="Wingdings" panose="05000000000000000000" pitchFamily="2" charset="2"/>
              <a:buChar char="Ø"/>
            </a:pPr>
            <a:r>
              <a:rPr lang="en-US" sz="2400" b="1" dirty="0">
                <a:effectLst>
                  <a:outerShdw blurRad="38100" dist="38100" dir="2700000" algn="tl">
                    <a:srgbClr val="000000">
                      <a:alpha val="43137"/>
                    </a:srgbClr>
                  </a:outerShdw>
                </a:effectLst>
              </a:rPr>
              <a:t>Inductive Pattern of Perception.</a:t>
            </a:r>
          </a:p>
          <a:p>
            <a:pPr marL="0" indent="0" algn="ctr">
              <a:buNone/>
            </a:pPr>
            <a:r>
              <a:rPr lang="en-US" sz="2400" b="1" dirty="0">
                <a:effectLst>
                  <a:outerShdw blurRad="38100" dist="38100" dir="2700000" algn="tl">
                    <a:srgbClr val="000000">
                      <a:alpha val="43137"/>
                    </a:srgbClr>
                  </a:outerShdw>
                </a:effectLst>
              </a:rPr>
              <a:t>From Theory to Facts (The French, The Japanese)</a:t>
            </a:r>
          </a:p>
          <a:p>
            <a:pPr marL="0" indent="0">
              <a:buNone/>
            </a:pPr>
            <a:r>
              <a:rPr lang="en-US" b="1" dirty="0">
                <a:effectLst>
                  <a:outerShdw blurRad="38100" dist="38100" dir="2700000" algn="tl">
                    <a:srgbClr val="000000">
                      <a:alpha val="43137"/>
                    </a:srgbClr>
                  </a:outerShdw>
                </a:effectLst>
              </a:rPr>
              <a:t>																							</a:t>
            </a:r>
            <a:endParaRPr lang="en-US" dirty="0"/>
          </a:p>
        </p:txBody>
      </p:sp>
    </p:spTree>
    <p:extLst>
      <p:ext uri="{BB962C8B-B14F-4D97-AF65-F5344CB8AC3E}">
        <p14:creationId xmlns:p14="http://schemas.microsoft.com/office/powerpoint/2010/main" xmlns="" val="2225039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5534"/>
            <a:ext cx="9404723" cy="780089"/>
          </a:xfrm>
        </p:spPr>
        <p:txBody>
          <a:bodyPr/>
          <a:lstStyle/>
          <a:p>
            <a:pPr algn="ctr"/>
            <a:r>
              <a:rPr lang="en-US" sz="4000" b="1" dirty="0">
                <a:solidFill>
                  <a:schemeClr val="accent3"/>
                </a:solidFill>
              </a:rPr>
              <a:t>Different Cognitive Styles</a:t>
            </a:r>
            <a:endParaRPr lang="en-US" dirty="0"/>
          </a:p>
        </p:txBody>
      </p:sp>
      <p:sp>
        <p:nvSpPr>
          <p:cNvPr id="3" name="Content Placeholder 2"/>
          <p:cNvSpPr>
            <a:spLocks noGrp="1"/>
          </p:cNvSpPr>
          <p:nvPr>
            <p:ph idx="1"/>
          </p:nvPr>
        </p:nvSpPr>
        <p:spPr>
          <a:xfrm>
            <a:off x="0" y="1023582"/>
            <a:ext cx="12192000" cy="5834418"/>
          </a:xfrm>
        </p:spPr>
        <p:txBody>
          <a:bodyPr>
            <a:normAutofit/>
          </a:bodyPr>
          <a:lstStyle/>
          <a:p>
            <a:pPr marL="514350" indent="-514350">
              <a:lnSpc>
                <a:spcPct val="200000"/>
              </a:lnSpc>
              <a:buFont typeface="+mj-lt"/>
              <a:buAutoNum type="romanLcPeriod"/>
            </a:pPr>
            <a:r>
              <a:rPr lang="en-US" b="1" dirty="0"/>
              <a:t>Open-Minded versus Closed-Minded Approaches: These approaches govern when one seeks additional information.</a:t>
            </a:r>
          </a:p>
          <a:p>
            <a:pPr marL="514350" indent="-514350">
              <a:lnSpc>
                <a:spcPct val="200000"/>
              </a:lnSpc>
              <a:buFont typeface="+mj-lt"/>
              <a:buAutoNum type="romanLcPeriod"/>
            </a:pPr>
            <a:r>
              <a:rPr lang="en-US" b="1" dirty="0"/>
              <a:t>Associative versus Abstract Thinkers: Associative thinkers filter data through a screen of experience; The latter can more easily imagine something new. Rote education tends to produce associative thinkers; problem-solving education produces abstract, “scientific” thinkers.</a:t>
            </a:r>
          </a:p>
          <a:p>
            <a:pPr marL="514350" indent="-514350">
              <a:lnSpc>
                <a:spcPct val="200000"/>
              </a:lnSpc>
              <a:buFont typeface="+mj-lt"/>
              <a:buAutoNum type="romanLcPeriod"/>
            </a:pPr>
            <a:r>
              <a:rPr lang="en-US" b="1" dirty="0"/>
              <a:t>Particularistic versus Universalistic Thinkers: Particularistic thinkers value personal relationships more than rules; universalistic thinkers value abstract rules and laws.</a:t>
            </a:r>
            <a:r>
              <a:rPr lang="en-US" b="1" dirty="0">
                <a:effectLst>
                  <a:outerShdw blurRad="38100" dist="38100" dir="2700000" algn="tl">
                    <a:srgbClr val="000000">
                      <a:alpha val="43137"/>
                    </a:srgbClr>
                  </a:outerShdw>
                </a:effectLst>
              </a:rPr>
              <a:t>								</a:t>
            </a:r>
            <a:endParaRPr lang="en-US" dirty="0"/>
          </a:p>
        </p:txBody>
      </p:sp>
    </p:spTree>
    <p:extLst>
      <p:ext uri="{BB962C8B-B14F-4D97-AF65-F5344CB8AC3E}">
        <p14:creationId xmlns:p14="http://schemas.microsoft.com/office/powerpoint/2010/main" xmlns="" val="3874474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5534"/>
            <a:ext cx="9404723" cy="780089"/>
          </a:xfrm>
        </p:spPr>
        <p:txBody>
          <a:bodyPr/>
          <a:lstStyle/>
          <a:p>
            <a:pPr algn="ctr"/>
            <a:r>
              <a:rPr lang="en-US" b="1" dirty="0">
                <a:effectLst>
                  <a:outerShdw blurRad="38100" dist="38100" dir="2700000" algn="tl">
                    <a:srgbClr val="000000">
                      <a:alpha val="43137"/>
                    </a:srgbClr>
                  </a:outerShdw>
                </a:effectLst>
              </a:rPr>
              <a:t>Values</a:t>
            </a:r>
          </a:p>
        </p:txBody>
      </p:sp>
      <p:sp>
        <p:nvSpPr>
          <p:cNvPr id="3" name="Content Placeholder 2"/>
          <p:cNvSpPr>
            <a:spLocks noGrp="1"/>
          </p:cNvSpPr>
          <p:nvPr>
            <p:ph idx="1"/>
          </p:nvPr>
        </p:nvSpPr>
        <p:spPr>
          <a:xfrm>
            <a:off x="0" y="1023582"/>
            <a:ext cx="12192000" cy="5834418"/>
          </a:xfrm>
        </p:spPr>
        <p:txBody>
          <a:bodyPr>
            <a:normAutofit/>
          </a:bodyPr>
          <a:lstStyle/>
          <a:p>
            <a:pPr marL="0" indent="0" algn="ctr">
              <a:lnSpc>
                <a:spcPct val="200000"/>
              </a:lnSpc>
              <a:buNone/>
            </a:pPr>
            <a:r>
              <a:rPr lang="en-US" sz="3200" b="1" dirty="0">
                <a:solidFill>
                  <a:schemeClr val="accent3"/>
                </a:solidFill>
                <a:effectLst>
                  <a:outerShdw blurRad="38100" dist="38100" dir="2700000" algn="tl">
                    <a:srgbClr val="000000">
                      <a:alpha val="43137"/>
                    </a:srgbClr>
                  </a:outerShdw>
                </a:effectLst>
              </a:rPr>
              <a:t>Values are the learned (through acculturation) organization of rules for making choices and resolving conflicts,</a:t>
            </a:r>
            <a:r>
              <a:rPr lang="en-US" sz="3200" b="1" baseline="30000" dirty="0">
                <a:solidFill>
                  <a:schemeClr val="accent3"/>
                </a:solidFill>
                <a:effectLst>
                  <a:outerShdw blurRad="38100" dist="38100" dir="2700000" algn="tl">
                    <a:srgbClr val="000000">
                      <a:alpha val="43137"/>
                    </a:srgbClr>
                  </a:outerShdw>
                </a:effectLst>
              </a:rPr>
              <a:t> </a:t>
            </a:r>
            <a:r>
              <a:rPr lang="en-US" sz="3200" b="1" dirty="0">
                <a:solidFill>
                  <a:schemeClr val="accent3"/>
                </a:solidFill>
                <a:effectLst>
                  <a:outerShdw blurRad="38100" dist="38100" dir="2700000" algn="tl">
                    <a:srgbClr val="000000">
                      <a:alpha val="43137"/>
                    </a:srgbClr>
                  </a:outerShdw>
                </a:effectLst>
              </a:rPr>
              <a:t>and differences in values can be an obstacle to intercultural communication.</a:t>
            </a:r>
          </a:p>
        </p:txBody>
      </p:sp>
    </p:spTree>
    <p:extLst>
      <p:ext uri="{BB962C8B-B14F-4D97-AF65-F5344CB8AC3E}">
        <p14:creationId xmlns:p14="http://schemas.microsoft.com/office/powerpoint/2010/main" xmlns="" val="2766109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5534"/>
            <a:ext cx="9404723" cy="780089"/>
          </a:xfrm>
        </p:spPr>
        <p:txBody>
          <a:bodyPr/>
          <a:lstStyle/>
          <a:p>
            <a:pPr algn="ctr"/>
            <a:r>
              <a:rPr lang="en-US" b="1" dirty="0">
                <a:solidFill>
                  <a:schemeClr val="accent3"/>
                </a:solidFill>
                <a:effectLst>
                  <a:outerShdw blurRad="38100" dist="38100" dir="2700000" algn="tl">
                    <a:srgbClr val="000000">
                      <a:alpha val="43137"/>
                    </a:srgbClr>
                  </a:outerShdw>
                </a:effectLst>
              </a:rPr>
              <a:t>Worldview</a:t>
            </a:r>
          </a:p>
        </p:txBody>
      </p:sp>
      <p:sp>
        <p:nvSpPr>
          <p:cNvPr id="3" name="Content Placeholder 2"/>
          <p:cNvSpPr>
            <a:spLocks noGrp="1"/>
          </p:cNvSpPr>
          <p:nvPr>
            <p:ph idx="1"/>
          </p:nvPr>
        </p:nvSpPr>
        <p:spPr>
          <a:xfrm>
            <a:off x="0" y="1023582"/>
            <a:ext cx="12192000" cy="5834418"/>
          </a:xfrm>
        </p:spPr>
        <p:txBody>
          <a:bodyPr>
            <a:normAutofit/>
          </a:bodyPr>
          <a:lstStyle/>
          <a:p>
            <a:pPr marL="0" indent="0" algn="ctr">
              <a:lnSpc>
                <a:spcPct val="200000"/>
              </a:lnSpc>
              <a:buNone/>
            </a:pPr>
            <a:endParaRPr lang="en-US" sz="3600" b="1" dirty="0"/>
          </a:p>
          <a:p>
            <a:pPr marL="0" indent="0" algn="ctr">
              <a:lnSpc>
                <a:spcPct val="200000"/>
              </a:lnSpc>
              <a:buNone/>
            </a:pPr>
            <a:r>
              <a:rPr lang="en-US" sz="3600" b="1" dirty="0"/>
              <a:t>“Culture’s orientation towards God, nature, life, death, the universe—the total meaning of life and “being.” </a:t>
            </a:r>
            <a:endParaRPr lang="en-US" sz="3600" b="1" dirty="0">
              <a:solidFill>
                <a:schemeClr val="accent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105226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5534"/>
            <a:ext cx="9404723" cy="780089"/>
          </a:xfrm>
        </p:spPr>
        <p:txBody>
          <a:bodyPr/>
          <a:lstStyle/>
          <a:p>
            <a:pPr algn="ctr"/>
            <a:r>
              <a:rPr lang="en-US" b="1" dirty="0">
                <a:solidFill>
                  <a:schemeClr val="accent3"/>
                </a:solidFill>
                <a:effectLst>
                  <a:outerShdw blurRad="38100" dist="38100" dir="2700000" algn="tl">
                    <a:srgbClr val="000000">
                      <a:alpha val="43137"/>
                    </a:srgbClr>
                  </a:outerShdw>
                </a:effectLst>
              </a:rPr>
              <a:t>Personal Perceptions</a:t>
            </a:r>
          </a:p>
        </p:txBody>
      </p:sp>
      <p:sp>
        <p:nvSpPr>
          <p:cNvPr id="3" name="Content Placeholder 2"/>
          <p:cNvSpPr>
            <a:spLocks noGrp="1"/>
          </p:cNvSpPr>
          <p:nvPr>
            <p:ph idx="1"/>
          </p:nvPr>
        </p:nvSpPr>
        <p:spPr>
          <a:xfrm>
            <a:off x="0" y="1023582"/>
            <a:ext cx="12192000" cy="5834418"/>
          </a:xfrm>
        </p:spPr>
        <p:txBody>
          <a:bodyPr>
            <a:normAutofit/>
          </a:bodyPr>
          <a:lstStyle/>
          <a:p>
            <a:pPr>
              <a:lnSpc>
                <a:spcPct val="200000"/>
              </a:lnSpc>
              <a:buFont typeface="Wingdings" panose="05000000000000000000" pitchFamily="2" charset="2"/>
              <a:buChar char="Ø"/>
            </a:pPr>
            <a:r>
              <a:rPr lang="en-US" b="1" dirty="0"/>
              <a:t>We cannot effectively use our subconscious programming in an unfamiliar behavioral environment, and therefore cross-cultural communication is more tiring and stressful than communication in our own culture. </a:t>
            </a:r>
          </a:p>
          <a:p>
            <a:pPr>
              <a:lnSpc>
                <a:spcPct val="200000"/>
              </a:lnSpc>
              <a:buFont typeface="Wingdings" panose="05000000000000000000" pitchFamily="2" charset="2"/>
              <a:buChar char="Ø"/>
            </a:pPr>
            <a:r>
              <a:rPr lang="en-US" b="1" dirty="0"/>
              <a:t>A high degree of unfamiliarity and uncertainty produces high anxiety or stress on the part of the communicators. </a:t>
            </a:r>
          </a:p>
          <a:p>
            <a:pPr>
              <a:lnSpc>
                <a:spcPct val="150000"/>
              </a:lnSpc>
              <a:buFont typeface="Wingdings" panose="05000000000000000000" pitchFamily="2" charset="2"/>
              <a:buChar char="Ø"/>
            </a:pPr>
            <a:r>
              <a:rPr lang="en-US" sz="3200" b="1" i="1" dirty="0">
                <a:solidFill>
                  <a:schemeClr val="accent3"/>
                </a:solidFill>
                <a:effectLst>
                  <a:outerShdw blurRad="38100" dist="38100" dir="2700000" algn="tl">
                    <a:srgbClr val="000000">
                      <a:alpha val="43137"/>
                    </a:srgbClr>
                  </a:outerShdw>
                </a:effectLst>
              </a:rPr>
              <a:t>Two goals in uncertainty-reduction process:</a:t>
            </a:r>
          </a:p>
          <a:p>
            <a:pPr marL="0" indent="0">
              <a:lnSpc>
                <a:spcPct val="150000"/>
              </a:lnSpc>
              <a:buNone/>
            </a:pPr>
            <a:r>
              <a:rPr lang="en-US" dirty="0" err="1"/>
              <a:t>i</a:t>
            </a:r>
            <a:r>
              <a:rPr lang="en-US" dirty="0"/>
              <a:t>)	</a:t>
            </a:r>
            <a:r>
              <a:rPr lang="en-US" sz="2400" b="1" dirty="0">
                <a:solidFill>
                  <a:schemeClr val="accent1">
                    <a:lumMod val="60000"/>
                    <a:lumOff val="40000"/>
                  </a:schemeClr>
                </a:solidFill>
              </a:rPr>
              <a:t>Prediction of the other’s actions</a:t>
            </a:r>
            <a:r>
              <a:rPr lang="en-US" dirty="0"/>
              <a:t> ii)	</a:t>
            </a:r>
            <a:r>
              <a:rPr lang="en-US" sz="2400" b="1" dirty="0">
                <a:solidFill>
                  <a:schemeClr val="accent2"/>
                </a:solidFill>
              </a:rPr>
              <a:t> causal explanations of observed behavior.</a:t>
            </a:r>
            <a:r>
              <a:rPr lang="en-US" sz="3200" b="1" i="1" dirty="0">
                <a:solidFill>
                  <a:schemeClr val="accent3"/>
                </a:solidFill>
                <a:effectLst>
                  <a:outerShdw blurRad="38100" dist="38100" dir="2700000" algn="tl">
                    <a:srgbClr val="000000">
                      <a:alpha val="43137"/>
                    </a:srgbClr>
                  </a:outerShdw>
                </a:effectLst>
              </a:rPr>
              <a:t> </a:t>
            </a:r>
          </a:p>
          <a:p>
            <a:pPr marL="0" indent="0">
              <a:lnSpc>
                <a:spcPct val="200000"/>
              </a:lnSpc>
              <a:buNone/>
            </a:pPr>
            <a:endParaRPr lang="en-US" sz="3600" b="1" dirty="0">
              <a:solidFill>
                <a:schemeClr val="accent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874278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5534"/>
            <a:ext cx="9404723" cy="780089"/>
          </a:xfrm>
        </p:spPr>
        <p:txBody>
          <a:bodyPr/>
          <a:lstStyle/>
          <a:p>
            <a:pPr algn="ctr"/>
            <a:r>
              <a:rPr lang="en-US" b="1" dirty="0">
                <a:solidFill>
                  <a:schemeClr val="accent3"/>
                </a:solidFill>
                <a:effectLst>
                  <a:outerShdw blurRad="38100" dist="38100" dir="2700000" algn="tl">
                    <a:srgbClr val="000000">
                      <a:alpha val="43137"/>
                    </a:srgbClr>
                  </a:outerShdw>
                </a:effectLst>
              </a:rPr>
              <a:t>Attitude</a:t>
            </a:r>
          </a:p>
        </p:txBody>
      </p:sp>
      <p:sp>
        <p:nvSpPr>
          <p:cNvPr id="3" name="Content Placeholder 2"/>
          <p:cNvSpPr>
            <a:spLocks noGrp="1"/>
          </p:cNvSpPr>
          <p:nvPr>
            <p:ph idx="1"/>
          </p:nvPr>
        </p:nvSpPr>
        <p:spPr>
          <a:xfrm>
            <a:off x="0" y="1023582"/>
            <a:ext cx="12192000" cy="5834418"/>
          </a:xfrm>
        </p:spPr>
        <p:txBody>
          <a:bodyPr>
            <a:normAutofit/>
          </a:bodyPr>
          <a:lstStyle/>
          <a:p>
            <a:pPr>
              <a:lnSpc>
                <a:spcPct val="200000"/>
              </a:lnSpc>
              <a:buFont typeface="Wingdings" panose="05000000000000000000" pitchFamily="2" charset="2"/>
              <a:buChar char="Ø"/>
            </a:pPr>
            <a:r>
              <a:rPr lang="en-US" sz="2800" b="1" dirty="0">
                <a:effectLst>
                  <a:outerShdw blurRad="38100" dist="38100" dir="2700000" algn="tl">
                    <a:srgbClr val="000000">
                      <a:alpha val="43137"/>
                    </a:srgbClr>
                  </a:outerShdw>
                </a:effectLst>
              </a:rPr>
              <a:t>Attitudes are psychological states that influence overt behavior and distort perception; they cause interpretation of events in predisposed ways.</a:t>
            </a:r>
          </a:p>
          <a:p>
            <a:pPr>
              <a:lnSpc>
                <a:spcPct val="200000"/>
              </a:lnSpc>
              <a:buFont typeface="Wingdings" panose="05000000000000000000" pitchFamily="2" charset="2"/>
              <a:buChar char="Ø"/>
            </a:pPr>
            <a:r>
              <a:rPr lang="en-US" sz="2800" b="1" dirty="0">
                <a:effectLst>
                  <a:outerShdw blurRad="38100" dist="38100" dir="2700000" algn="tl">
                    <a:srgbClr val="000000">
                      <a:alpha val="43137"/>
                    </a:srgbClr>
                  </a:outerShdw>
                </a:effectLst>
              </a:rPr>
              <a:t>one person’s perception of attitudinal similarity in another is a stronger correlate of attraction than that of cultural similarity.</a:t>
            </a:r>
          </a:p>
          <a:p>
            <a:pPr marL="0" indent="0">
              <a:lnSpc>
                <a:spcPct val="200000"/>
              </a:lnSpc>
              <a:buNone/>
            </a:pPr>
            <a:r>
              <a:rPr lang="en-US" dirty="0"/>
              <a:t> </a:t>
            </a:r>
            <a:endParaRPr lang="en-US" sz="3600" b="1" dirty="0">
              <a:solidFill>
                <a:schemeClr val="accent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5697037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5534"/>
            <a:ext cx="9404723" cy="780089"/>
          </a:xfrm>
        </p:spPr>
        <p:txBody>
          <a:bodyPr/>
          <a:lstStyle/>
          <a:p>
            <a:pPr algn="ctr"/>
            <a:r>
              <a:rPr lang="en-US" b="1" dirty="0">
                <a:solidFill>
                  <a:schemeClr val="accent3"/>
                </a:solidFill>
                <a:effectLst>
                  <a:outerShdw blurRad="38100" dist="38100" dir="2700000" algn="tl">
                    <a:srgbClr val="000000">
                      <a:alpha val="43137"/>
                    </a:srgbClr>
                  </a:outerShdw>
                </a:effectLst>
              </a:rPr>
              <a:t>Ethnocentrism</a:t>
            </a:r>
          </a:p>
        </p:txBody>
      </p:sp>
      <p:sp>
        <p:nvSpPr>
          <p:cNvPr id="3" name="Content Placeholder 2"/>
          <p:cNvSpPr>
            <a:spLocks noGrp="1"/>
          </p:cNvSpPr>
          <p:nvPr>
            <p:ph idx="1"/>
          </p:nvPr>
        </p:nvSpPr>
        <p:spPr>
          <a:xfrm>
            <a:off x="0" y="1023582"/>
            <a:ext cx="12192000" cy="5834418"/>
          </a:xfrm>
        </p:spPr>
        <p:txBody>
          <a:bodyPr>
            <a:normAutofit/>
          </a:bodyPr>
          <a:lstStyle/>
          <a:p>
            <a:pPr>
              <a:lnSpc>
                <a:spcPct val="200000"/>
              </a:lnSpc>
              <a:buFont typeface="Wingdings" panose="05000000000000000000" pitchFamily="2" charset="2"/>
              <a:buChar char="Ø"/>
            </a:pPr>
            <a:r>
              <a:rPr lang="en-US" sz="2400" b="1" dirty="0"/>
              <a:t>We are all inclined to evaluate a foreign culture on the basis of what we are used to at home and to conclude that our own country is infinitely better. </a:t>
            </a:r>
          </a:p>
          <a:p>
            <a:pPr>
              <a:lnSpc>
                <a:spcPct val="200000"/>
              </a:lnSpc>
              <a:buFont typeface="Wingdings" panose="05000000000000000000" pitchFamily="2" charset="2"/>
              <a:buChar char="Ø"/>
            </a:pPr>
            <a:r>
              <a:rPr lang="en-US" sz="2400" b="1" dirty="0"/>
              <a:t>The quality of non-ethnocentrism probably relates to the complex psychosocial development of a tolerant and strong personality. Such persons are comfortable with uncertainty.</a:t>
            </a:r>
          </a:p>
          <a:p>
            <a:pPr>
              <a:lnSpc>
                <a:spcPct val="200000"/>
              </a:lnSpc>
              <a:buFont typeface="Wingdings" panose="05000000000000000000" pitchFamily="2" charset="2"/>
              <a:buChar char="Ø"/>
            </a:pPr>
            <a:r>
              <a:rPr lang="en-US" sz="2400" b="1" dirty="0"/>
              <a:t>Ethnocentrism and empathy are opposites.</a:t>
            </a:r>
            <a:endParaRPr lang="en-US" sz="2400" b="1" dirty="0">
              <a:solidFill>
                <a:schemeClr val="accent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7353985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95534"/>
            <a:ext cx="9404723" cy="780089"/>
          </a:xfrm>
        </p:spPr>
        <p:txBody>
          <a:bodyPr/>
          <a:lstStyle/>
          <a:p>
            <a:pPr algn="ctr"/>
            <a:r>
              <a:rPr lang="en-US" b="1" dirty="0">
                <a:solidFill>
                  <a:schemeClr val="accent3"/>
                </a:solidFill>
                <a:effectLst>
                  <a:outerShdw blurRad="38100" dist="38100" dir="2700000" algn="tl">
                    <a:srgbClr val="000000">
                      <a:alpha val="43137"/>
                    </a:srgbClr>
                  </a:outerShdw>
                </a:effectLst>
              </a:rPr>
              <a:t>Adaptability</a:t>
            </a:r>
          </a:p>
        </p:txBody>
      </p:sp>
      <p:sp>
        <p:nvSpPr>
          <p:cNvPr id="3" name="Content Placeholder 2"/>
          <p:cNvSpPr>
            <a:spLocks noGrp="1"/>
          </p:cNvSpPr>
          <p:nvPr>
            <p:ph idx="1"/>
          </p:nvPr>
        </p:nvSpPr>
        <p:spPr>
          <a:xfrm>
            <a:off x="0" y="1023582"/>
            <a:ext cx="12192000" cy="5834418"/>
          </a:xfrm>
        </p:spPr>
        <p:txBody>
          <a:bodyPr>
            <a:normAutofit/>
          </a:bodyPr>
          <a:lstStyle/>
          <a:p>
            <a:pPr>
              <a:lnSpc>
                <a:spcPct val="200000"/>
              </a:lnSpc>
              <a:buFont typeface="Wingdings" panose="05000000000000000000" pitchFamily="2" charset="2"/>
              <a:buChar char="Ø"/>
            </a:pPr>
            <a:r>
              <a:rPr lang="en-US" sz="2800" b="1" dirty="0">
                <a:effectLst>
                  <a:outerShdw blurRad="38100" dist="38100" dir="2700000" algn="tl">
                    <a:srgbClr val="000000">
                      <a:alpha val="43137"/>
                    </a:srgbClr>
                  </a:outerShdw>
                </a:effectLst>
              </a:rPr>
              <a:t>Adaptability is our capability to alter the structure and attributes of our psychic system to meet the demands of the environment, and to suspend or modify our cultural ways to creatively manage the dynamics of cultural difference. </a:t>
            </a:r>
          </a:p>
          <a:p>
            <a:pPr>
              <a:lnSpc>
                <a:spcPct val="200000"/>
              </a:lnSpc>
              <a:buFont typeface="Wingdings" panose="05000000000000000000" pitchFamily="2" charset="2"/>
              <a:buChar char="Ø"/>
            </a:pPr>
            <a:r>
              <a:rPr lang="en-US" sz="2800" b="1" dirty="0">
                <a:effectLst>
                  <a:outerShdw blurRad="38100" dist="38100" dir="2700000" algn="tl">
                    <a:srgbClr val="000000">
                      <a:alpha val="43137"/>
                    </a:srgbClr>
                  </a:outerShdw>
                </a:effectLst>
              </a:rPr>
              <a:t>This ability can reorganize the self from closed to open, from rigid to flexible, from intolerant to resilient, and from habitual to creative. </a:t>
            </a:r>
            <a:endParaRPr lang="en-US" sz="2800" b="1" dirty="0">
              <a:solidFill>
                <a:schemeClr val="accent3"/>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50928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269242"/>
          </a:xfrm>
        </p:spPr>
        <p:txBody>
          <a:bodyPr/>
          <a:lstStyle/>
          <a:p>
            <a:pPr algn="ctr"/>
            <a:r>
              <a:rPr lang="en-US" sz="4400" b="1" dirty="0">
                <a:solidFill>
                  <a:schemeClr val="accent3"/>
                </a:solidFill>
              </a:rPr>
              <a:t>“Culture filters communication”</a:t>
            </a:r>
          </a:p>
        </p:txBody>
      </p:sp>
      <p:sp>
        <p:nvSpPr>
          <p:cNvPr id="3" name="Subtitle 2"/>
          <p:cNvSpPr>
            <a:spLocks noGrp="1"/>
          </p:cNvSpPr>
          <p:nvPr>
            <p:ph type="subTitle" idx="1"/>
          </p:nvPr>
        </p:nvSpPr>
        <p:spPr>
          <a:xfrm>
            <a:off x="0" y="1269242"/>
            <a:ext cx="12192000" cy="5588757"/>
          </a:xfrm>
        </p:spPr>
        <p:txBody>
          <a:bodyPr/>
          <a:lstStyle/>
          <a:p>
            <a:endParaRPr lang="en-US" dirty="0"/>
          </a:p>
          <a:p>
            <a:pPr algn="ctr"/>
            <a:endParaRPr lang="en-US" sz="3600" b="1" dirty="0">
              <a:solidFill>
                <a:schemeClr val="accent3"/>
              </a:solidFill>
            </a:endParaRPr>
          </a:p>
          <a:p>
            <a:pPr algn="ctr">
              <a:lnSpc>
                <a:spcPct val="150000"/>
              </a:lnSpc>
            </a:pPr>
            <a:r>
              <a:rPr lang="en-US" sz="3600" b="1" dirty="0">
                <a:solidFill>
                  <a:schemeClr val="accent3"/>
                </a:solidFill>
              </a:rPr>
              <a:t>Culture manifests itself both in patterns of language and thought, and in forms of activity and behavior.</a:t>
            </a:r>
          </a:p>
          <a:p>
            <a:endParaRPr lang="en-US" dirty="0"/>
          </a:p>
          <a:p>
            <a:pPr algn="ctr"/>
            <a:r>
              <a:rPr lang="en-US" dirty="0"/>
              <a:t> </a:t>
            </a:r>
          </a:p>
          <a:p>
            <a:endParaRPr lang="en-US" dirty="0"/>
          </a:p>
        </p:txBody>
      </p:sp>
    </p:spTree>
    <p:extLst>
      <p:ext uri="{BB962C8B-B14F-4D97-AF65-F5344CB8AC3E}">
        <p14:creationId xmlns:p14="http://schemas.microsoft.com/office/powerpoint/2010/main" xmlns="" val="29232001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832513"/>
          </a:xfrm>
        </p:spPr>
        <p:txBody>
          <a:bodyPr/>
          <a:lstStyle/>
          <a:p>
            <a:pPr algn="ctr"/>
            <a:r>
              <a:rPr lang="en-US" sz="3200" dirty="0"/>
              <a:t>	</a:t>
            </a:r>
            <a:r>
              <a:rPr lang="en-US" sz="3200" b="1" dirty="0">
                <a:solidFill>
                  <a:schemeClr val="accent3"/>
                </a:solidFill>
              </a:rPr>
              <a:t> Persistence of Identity in Comm. : A Common Barrier</a:t>
            </a:r>
          </a:p>
        </p:txBody>
      </p:sp>
      <p:sp>
        <p:nvSpPr>
          <p:cNvPr id="3" name="Subtitle 2"/>
          <p:cNvSpPr>
            <a:spLocks noGrp="1"/>
          </p:cNvSpPr>
          <p:nvPr>
            <p:ph type="subTitle" idx="1"/>
          </p:nvPr>
        </p:nvSpPr>
        <p:spPr>
          <a:xfrm>
            <a:off x="0" y="1269242"/>
            <a:ext cx="12192000" cy="5588757"/>
          </a:xfrm>
        </p:spPr>
        <p:txBody>
          <a:bodyPr/>
          <a:lstStyle/>
          <a:p>
            <a:pPr algn="ctr"/>
            <a:r>
              <a:rPr lang="en-US" sz="3200" b="1" dirty="0"/>
              <a:t>Culture gives humans their identity.</a:t>
            </a:r>
          </a:p>
          <a:p>
            <a:endParaRPr lang="en-US" sz="3200" b="1" dirty="0">
              <a:solidFill>
                <a:schemeClr val="accent3"/>
              </a:solidFill>
            </a:endParaRPr>
          </a:p>
          <a:p>
            <a:pPr algn="ctr">
              <a:lnSpc>
                <a:spcPct val="150000"/>
              </a:lnSpc>
            </a:pPr>
            <a:r>
              <a:rPr lang="en-US" dirty="0"/>
              <a:t> </a:t>
            </a:r>
            <a:r>
              <a:rPr lang="en-US" sz="3200" b="1" dirty="0">
                <a:solidFill>
                  <a:schemeClr val="accent3"/>
                </a:solidFill>
              </a:rPr>
              <a:t>It is the total communication framework for words, actions, body language, emblems (gestures), intonation, facial expressions, for the way one handles time, space, and materials, and for the way one works, makes love, plays, and so on. </a:t>
            </a:r>
          </a:p>
        </p:txBody>
      </p:sp>
    </p:spTree>
    <p:extLst>
      <p:ext uri="{BB962C8B-B14F-4D97-AF65-F5344CB8AC3E}">
        <p14:creationId xmlns:p14="http://schemas.microsoft.com/office/powerpoint/2010/main" xmlns="" val="1030782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5630"/>
            <a:ext cx="12192000" cy="593767"/>
          </a:xfrm>
        </p:spPr>
        <p:txBody>
          <a:bodyPr/>
          <a:lstStyle/>
          <a:p>
            <a:pPr algn="ctr"/>
            <a:r>
              <a:rPr lang="en-US" sz="3200" dirty="0"/>
              <a:t>	</a:t>
            </a:r>
            <a:r>
              <a:rPr lang="en-US" sz="3200" b="1" dirty="0">
                <a:solidFill>
                  <a:schemeClr val="accent3"/>
                </a:solidFill>
              </a:rPr>
              <a:t> </a:t>
            </a:r>
            <a:r>
              <a:rPr lang="en-US" sz="3600" b="1" dirty="0">
                <a:solidFill>
                  <a:schemeClr val="tx1"/>
                </a:solidFill>
              </a:rPr>
              <a:t>Normative Structures in Comm. : A Common Barrier</a:t>
            </a:r>
          </a:p>
        </p:txBody>
      </p:sp>
      <p:sp>
        <p:nvSpPr>
          <p:cNvPr id="3" name="Subtitle 2"/>
          <p:cNvSpPr>
            <a:spLocks noGrp="1"/>
          </p:cNvSpPr>
          <p:nvPr>
            <p:ph type="subTitle" idx="1"/>
          </p:nvPr>
        </p:nvSpPr>
        <p:spPr>
          <a:xfrm>
            <a:off x="0" y="1269242"/>
            <a:ext cx="12192000" cy="5588757"/>
          </a:xfrm>
        </p:spPr>
        <p:txBody>
          <a:bodyPr/>
          <a:lstStyle/>
          <a:p>
            <a:pPr algn="ctr"/>
            <a:r>
              <a:rPr lang="en-US" sz="3200" b="1" dirty="0"/>
              <a:t>Situational frames reflect normative structures.</a:t>
            </a:r>
          </a:p>
          <a:p>
            <a:pPr algn="ctr"/>
            <a:endParaRPr lang="en-US" sz="3200" b="1" dirty="0">
              <a:solidFill>
                <a:schemeClr val="tx2"/>
              </a:solidFill>
            </a:endParaRPr>
          </a:p>
          <a:p>
            <a:pPr algn="ctr"/>
            <a:r>
              <a:rPr lang="en-US" sz="3200" b="1" dirty="0">
                <a:solidFill>
                  <a:schemeClr val="tx2"/>
                </a:solidFill>
              </a:rPr>
              <a:t>Normative Structures?</a:t>
            </a:r>
          </a:p>
          <a:p>
            <a:pPr algn="ctr"/>
            <a:endParaRPr lang="en-US" sz="3200" b="1" dirty="0">
              <a:solidFill>
                <a:schemeClr val="tx2"/>
              </a:solidFill>
            </a:endParaRPr>
          </a:p>
          <a:p>
            <a:pPr algn="ctr"/>
            <a:r>
              <a:rPr lang="en-US" sz="3200" b="1" dirty="0">
                <a:solidFill>
                  <a:schemeClr val="tx2"/>
                </a:solidFill>
              </a:rPr>
              <a:t>A set of strict, unique not universal, regulations that controls your behaviour.</a:t>
            </a:r>
          </a:p>
          <a:p>
            <a:pPr algn="ctr"/>
            <a:endParaRPr lang="en-US" sz="3200" b="1" dirty="0">
              <a:solidFill>
                <a:schemeClr val="tx2"/>
              </a:solidFill>
            </a:endParaRPr>
          </a:p>
          <a:p>
            <a:pPr algn="ctr"/>
            <a:r>
              <a:rPr lang="en-US" sz="3200" b="1" dirty="0"/>
              <a:t>A public order that governs social traffic.</a:t>
            </a:r>
          </a:p>
          <a:p>
            <a:endParaRPr lang="en-US" sz="3200" b="1" dirty="0">
              <a:solidFill>
                <a:schemeClr val="accent3"/>
              </a:solidFill>
            </a:endParaRPr>
          </a:p>
        </p:txBody>
      </p:sp>
    </p:spTree>
    <p:extLst>
      <p:ext uri="{BB962C8B-B14F-4D97-AF65-F5344CB8AC3E}">
        <p14:creationId xmlns:p14="http://schemas.microsoft.com/office/powerpoint/2010/main" xmlns="" val="33430680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6879"/>
            <a:ext cx="12192000" cy="593766"/>
          </a:xfrm>
        </p:spPr>
        <p:txBody>
          <a:bodyPr/>
          <a:lstStyle/>
          <a:p>
            <a:pPr algn="ctr"/>
            <a:r>
              <a:rPr lang="en-US" sz="3200" dirty="0"/>
              <a:t>	</a:t>
            </a:r>
            <a:r>
              <a:rPr lang="en-US" sz="3200" b="1" dirty="0">
                <a:solidFill>
                  <a:schemeClr val="accent3"/>
                </a:solidFill>
              </a:rPr>
              <a:t> </a:t>
            </a:r>
            <a:r>
              <a:rPr lang="en-US" sz="3600" b="1" dirty="0">
                <a:solidFill>
                  <a:schemeClr val="tx1"/>
                </a:solidFill>
              </a:rPr>
              <a:t>Normative Structures in Comm. : A Common Barrier</a:t>
            </a:r>
          </a:p>
        </p:txBody>
      </p:sp>
      <p:sp>
        <p:nvSpPr>
          <p:cNvPr id="3" name="Subtitle 2"/>
          <p:cNvSpPr>
            <a:spLocks noGrp="1"/>
          </p:cNvSpPr>
          <p:nvPr>
            <p:ph type="subTitle" idx="1"/>
          </p:nvPr>
        </p:nvSpPr>
        <p:spPr>
          <a:xfrm>
            <a:off x="0" y="1269242"/>
            <a:ext cx="12192000" cy="5588757"/>
          </a:xfrm>
        </p:spPr>
        <p:txBody>
          <a:bodyPr/>
          <a:lstStyle/>
          <a:p>
            <a:pPr algn="ctr">
              <a:lnSpc>
                <a:spcPct val="150000"/>
              </a:lnSpc>
            </a:pPr>
            <a:r>
              <a:rPr lang="en-US" sz="3200" b="1" dirty="0"/>
              <a:t>Violation/Deviation from normative structures causes miscommunication.</a:t>
            </a:r>
          </a:p>
          <a:p>
            <a:pPr algn="ctr">
              <a:lnSpc>
                <a:spcPct val="150000"/>
              </a:lnSpc>
            </a:pPr>
            <a:r>
              <a:rPr lang="en-US" sz="3200" b="1" dirty="0">
                <a:solidFill>
                  <a:schemeClr val="tx2"/>
                </a:solidFill>
              </a:rPr>
              <a:t>Interaction among cultures raises awareness of this hidden control system and cultivates an openness </a:t>
            </a:r>
            <a:r>
              <a:rPr lang="en-US" sz="3200" b="1" cap="none" dirty="0">
                <a:solidFill>
                  <a:schemeClr val="tx2"/>
                </a:solidFill>
              </a:rPr>
              <a:t>i.e.</a:t>
            </a:r>
          </a:p>
          <a:p>
            <a:pPr algn="ctr">
              <a:lnSpc>
                <a:spcPct val="150000"/>
              </a:lnSpc>
            </a:pPr>
            <a:r>
              <a:rPr lang="en-US" sz="3200" b="1" dirty="0">
                <a:solidFill>
                  <a:schemeClr val="accent3"/>
                </a:solidFill>
              </a:rPr>
              <a:t>Another culture can be different, without being defective</a:t>
            </a:r>
            <a:r>
              <a:rPr lang="en-US" sz="3200" dirty="0">
                <a:solidFill>
                  <a:schemeClr val="accent3"/>
                </a:solidFill>
              </a:rPr>
              <a:t/>
            </a:r>
            <a:br>
              <a:rPr lang="en-US" sz="3200" dirty="0">
                <a:solidFill>
                  <a:schemeClr val="accent3"/>
                </a:solidFill>
              </a:rPr>
            </a:br>
            <a:endParaRPr lang="en-US" sz="3200" b="1" dirty="0">
              <a:solidFill>
                <a:schemeClr val="tx2"/>
              </a:solidFill>
            </a:endParaRPr>
          </a:p>
          <a:p>
            <a:pPr algn="ctr"/>
            <a:endParaRPr lang="en-US" sz="3200" b="1" dirty="0">
              <a:solidFill>
                <a:schemeClr val="tx2"/>
              </a:solidFill>
            </a:endParaRPr>
          </a:p>
          <a:p>
            <a:endParaRPr lang="en-US" sz="3200" b="1" dirty="0">
              <a:solidFill>
                <a:schemeClr val="accent3"/>
              </a:solidFill>
            </a:endParaRPr>
          </a:p>
        </p:txBody>
      </p:sp>
    </p:spTree>
    <p:extLst>
      <p:ext uri="{BB962C8B-B14F-4D97-AF65-F5344CB8AC3E}">
        <p14:creationId xmlns:p14="http://schemas.microsoft.com/office/powerpoint/2010/main" xmlns="" val="202605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1514901"/>
          </a:xfrm>
        </p:spPr>
        <p:txBody>
          <a:bodyPr/>
          <a:lstStyle/>
          <a:p>
            <a:pPr algn="ctr"/>
            <a:r>
              <a:rPr lang="en-US" sz="4400" b="1" dirty="0">
                <a:solidFill>
                  <a:schemeClr val="bg1"/>
                </a:solidFill>
              </a:rPr>
              <a:t>Inter-Relationship between Culture and communication</a:t>
            </a:r>
          </a:p>
        </p:txBody>
      </p:sp>
      <p:sp>
        <p:nvSpPr>
          <p:cNvPr id="3" name="Subtitle 2"/>
          <p:cNvSpPr>
            <a:spLocks noGrp="1"/>
          </p:cNvSpPr>
          <p:nvPr>
            <p:ph type="subTitle" idx="1"/>
          </p:nvPr>
        </p:nvSpPr>
        <p:spPr>
          <a:xfrm>
            <a:off x="0" y="1678675"/>
            <a:ext cx="12192000" cy="5179324"/>
          </a:xfrm>
        </p:spPr>
        <p:txBody>
          <a:bodyPr/>
          <a:lstStyle/>
          <a:p>
            <a:endParaRPr lang="en-US" dirty="0"/>
          </a:p>
          <a:p>
            <a:pPr algn="ctr"/>
            <a:endParaRPr lang="en-US" sz="3600" b="1" dirty="0">
              <a:solidFill>
                <a:schemeClr val="accent3"/>
              </a:solidFill>
            </a:endParaRPr>
          </a:p>
          <a:p>
            <a:pPr algn="ctr">
              <a:lnSpc>
                <a:spcPct val="150000"/>
              </a:lnSpc>
            </a:pPr>
            <a:r>
              <a:rPr lang="en-US" sz="3600" b="1" dirty="0">
                <a:solidFill>
                  <a:schemeClr val="accent3"/>
                </a:solidFill>
              </a:rPr>
              <a:t> culture governs communication and communication creates, reinforces, and re-creates culture. </a:t>
            </a:r>
          </a:p>
          <a:p>
            <a:pPr algn="ctr"/>
            <a:r>
              <a:rPr lang="en-US" dirty="0"/>
              <a:t> </a:t>
            </a:r>
          </a:p>
          <a:p>
            <a:endParaRPr lang="en-US" dirty="0"/>
          </a:p>
        </p:txBody>
      </p:sp>
    </p:spTree>
    <p:extLst>
      <p:ext uri="{BB962C8B-B14F-4D97-AF65-F5344CB8AC3E}">
        <p14:creationId xmlns:p14="http://schemas.microsoft.com/office/powerpoint/2010/main" xmlns="" val="3410354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1514901"/>
          </a:xfrm>
        </p:spPr>
        <p:txBody>
          <a:bodyPr/>
          <a:lstStyle/>
          <a:p>
            <a:pPr algn="ctr"/>
            <a:r>
              <a:rPr lang="en-US" sz="4400" b="1" dirty="0">
                <a:solidFill>
                  <a:schemeClr val="accent2"/>
                </a:solidFill>
              </a:rPr>
              <a:t>Two Aspects of Communication</a:t>
            </a:r>
          </a:p>
        </p:txBody>
      </p:sp>
      <p:sp>
        <p:nvSpPr>
          <p:cNvPr id="3" name="Subtitle 2"/>
          <p:cNvSpPr>
            <a:spLocks noGrp="1"/>
          </p:cNvSpPr>
          <p:nvPr>
            <p:ph type="subTitle" idx="1"/>
          </p:nvPr>
        </p:nvSpPr>
        <p:spPr>
          <a:xfrm>
            <a:off x="0" y="1678675"/>
            <a:ext cx="12192000" cy="5179324"/>
          </a:xfrm>
        </p:spPr>
        <p:txBody>
          <a:bodyPr/>
          <a:lstStyle/>
          <a:p>
            <a:r>
              <a:rPr lang="en-US" dirty="0"/>
              <a:t>	</a:t>
            </a:r>
          </a:p>
          <a:p>
            <a:endParaRPr lang="en-US" dirty="0"/>
          </a:p>
          <a:p>
            <a:r>
              <a:rPr lang="en-US" dirty="0"/>
              <a:t>	</a:t>
            </a:r>
            <a:r>
              <a:rPr lang="en-US" sz="3600" b="1" dirty="0">
                <a:solidFill>
                  <a:schemeClr val="accent1">
                    <a:lumMod val="50000"/>
                  </a:schemeClr>
                </a:solidFill>
                <a:effectLst>
                  <a:outerShdw blurRad="38100" dist="38100" dir="2700000" algn="tl">
                    <a:srgbClr val="000000">
                      <a:alpha val="43137"/>
                    </a:srgbClr>
                  </a:outerShdw>
                </a:effectLst>
              </a:rPr>
              <a:t>Intermittence</a:t>
            </a:r>
            <a:r>
              <a:rPr lang="en-US" sz="3200" b="1" dirty="0">
                <a:solidFill>
                  <a:schemeClr val="accent1">
                    <a:lumMod val="50000"/>
                  </a:schemeClr>
                </a:solidFill>
                <a:effectLst>
                  <a:outerShdw blurRad="38100" dist="38100" dir="2700000" algn="tl">
                    <a:srgbClr val="000000">
                      <a:alpha val="43137"/>
                    </a:srgbClr>
                  </a:outerShdw>
                </a:effectLst>
              </a:rPr>
              <a:t>		Aiming at New Information </a:t>
            </a:r>
          </a:p>
          <a:p>
            <a:r>
              <a:rPr lang="en-US" sz="3200" b="1" dirty="0">
                <a:solidFill>
                  <a:schemeClr val="accent1">
                    <a:lumMod val="50000"/>
                  </a:schemeClr>
                </a:solidFill>
                <a:effectLst>
                  <a:outerShdw blurRad="38100" dist="38100" dir="2700000" algn="tl">
                    <a:srgbClr val="000000">
                      <a:alpha val="43137"/>
                    </a:srgbClr>
                  </a:outerShdw>
                </a:effectLst>
              </a:rPr>
              <a:t>	(Low Context)</a:t>
            </a:r>
          </a:p>
          <a:p>
            <a:endParaRPr lang="en-US" sz="2800" b="1" dirty="0">
              <a:solidFill>
                <a:schemeClr val="accent3"/>
              </a:solidFill>
              <a:effectLst>
                <a:outerShdw blurRad="38100" dist="38100" dir="2700000" algn="tl">
                  <a:srgbClr val="000000">
                    <a:alpha val="43137"/>
                  </a:srgbClr>
                </a:outerShdw>
              </a:effectLst>
            </a:endParaRPr>
          </a:p>
          <a:p>
            <a:r>
              <a:rPr lang="en-US" sz="2800" b="1" dirty="0">
                <a:solidFill>
                  <a:schemeClr val="accent3"/>
                </a:solidFill>
                <a:effectLst>
                  <a:outerShdw blurRad="38100" dist="38100" dir="2700000" algn="tl">
                    <a:srgbClr val="000000">
                      <a:alpha val="43137"/>
                    </a:srgbClr>
                  </a:outerShdw>
                </a:effectLst>
              </a:rPr>
              <a:t>	</a:t>
            </a:r>
            <a:r>
              <a:rPr lang="en-US" sz="3600" b="1" dirty="0">
                <a:solidFill>
                  <a:schemeClr val="accent3"/>
                </a:solidFill>
                <a:effectLst>
                  <a:outerShdw blurRad="38100" dist="38100" dir="2700000" algn="tl">
                    <a:srgbClr val="000000">
                      <a:alpha val="43137"/>
                    </a:srgbClr>
                  </a:outerShdw>
                </a:effectLst>
              </a:rPr>
              <a:t>Interpersonal		</a:t>
            </a:r>
            <a:r>
              <a:rPr lang="en-US" sz="2800" b="1" dirty="0">
                <a:solidFill>
                  <a:schemeClr val="accent3"/>
                </a:solidFill>
                <a:effectLst>
                  <a:outerShdw blurRad="38100" dist="38100" dir="2700000" algn="tl">
                    <a:srgbClr val="000000">
                      <a:alpha val="43137"/>
                    </a:srgbClr>
                  </a:outerShdw>
                </a:effectLst>
              </a:rPr>
              <a:t>Intending to Inter-personalization</a:t>
            </a:r>
          </a:p>
          <a:p>
            <a:r>
              <a:rPr lang="en-US" sz="3600" b="1" dirty="0">
                <a:solidFill>
                  <a:schemeClr val="accent3"/>
                </a:solidFill>
                <a:effectLst>
                  <a:outerShdw blurRad="38100" dist="38100" dir="2700000" algn="tl">
                    <a:srgbClr val="000000">
                      <a:alpha val="43137"/>
                    </a:srgbClr>
                  </a:outerShdw>
                </a:effectLst>
              </a:rPr>
              <a:t>	 </a:t>
            </a:r>
            <a:r>
              <a:rPr lang="en-US" sz="3200" b="1" dirty="0">
                <a:solidFill>
                  <a:schemeClr val="accent3"/>
                </a:solidFill>
                <a:effectLst>
                  <a:outerShdw blurRad="38100" dist="38100" dir="2700000" algn="tl">
                    <a:srgbClr val="000000">
                      <a:alpha val="43137"/>
                    </a:srgbClr>
                  </a:outerShdw>
                </a:effectLst>
              </a:rPr>
              <a:t>(High Context)</a:t>
            </a:r>
          </a:p>
        </p:txBody>
      </p:sp>
    </p:spTree>
    <p:extLst>
      <p:ext uri="{BB962C8B-B14F-4D97-AF65-F5344CB8AC3E}">
        <p14:creationId xmlns:p14="http://schemas.microsoft.com/office/powerpoint/2010/main" xmlns="" val="2058645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52462"/>
            <a:ext cx="9404723" cy="884768"/>
          </a:xfrm>
        </p:spPr>
        <p:txBody>
          <a:bodyPr/>
          <a:lstStyle/>
          <a:p>
            <a:pPr algn="ctr"/>
            <a:r>
              <a:rPr lang="en-US" dirty="0"/>
              <a:t>			</a:t>
            </a:r>
            <a:r>
              <a:rPr lang="en-US" b="1" dirty="0">
                <a:effectLst>
                  <a:outerShdw blurRad="38100" dist="38100" dir="2700000" algn="tl">
                    <a:srgbClr val="000000">
                      <a:alpha val="43137"/>
                    </a:srgbClr>
                  </a:outerShdw>
                </a:effectLst>
              </a:rPr>
              <a:t>Communication in Process</a:t>
            </a: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23581" y="982635"/>
            <a:ext cx="10099343" cy="5629700"/>
          </a:xfrm>
          <a:prstGeom prst="rect">
            <a:avLst/>
          </a:prstGeom>
        </p:spPr>
      </p:pic>
    </p:spTree>
    <p:extLst>
      <p:ext uri="{BB962C8B-B14F-4D97-AF65-F5344CB8AC3E}">
        <p14:creationId xmlns:p14="http://schemas.microsoft.com/office/powerpoint/2010/main" xmlns="" val="3441716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832513"/>
          </a:xfrm>
        </p:spPr>
        <p:txBody>
          <a:bodyPr/>
          <a:lstStyle/>
          <a:p>
            <a:r>
              <a:rPr lang="en-US" sz="3200" dirty="0"/>
              <a:t>	</a:t>
            </a:r>
            <a:r>
              <a:rPr lang="en-US" sz="3200" b="1" dirty="0">
                <a:solidFill>
                  <a:schemeClr val="accent3"/>
                </a:solidFill>
              </a:rPr>
              <a:t> </a:t>
            </a:r>
          </a:p>
        </p:txBody>
      </p:sp>
      <p:sp>
        <p:nvSpPr>
          <p:cNvPr id="3" name="Subtitle 2"/>
          <p:cNvSpPr>
            <a:spLocks noGrp="1"/>
          </p:cNvSpPr>
          <p:nvPr>
            <p:ph type="subTitle" idx="1"/>
          </p:nvPr>
        </p:nvSpPr>
        <p:spPr>
          <a:xfrm>
            <a:off x="0" y="286605"/>
            <a:ext cx="12192000" cy="4981432"/>
          </a:xfrm>
        </p:spPr>
        <p:txBody>
          <a:bodyPr>
            <a:normAutofit lnSpcReduction="10000"/>
          </a:bodyPr>
          <a:lstStyle/>
          <a:p>
            <a:pPr algn="ctr"/>
            <a:endParaRPr lang="en-US" sz="4000" b="1" dirty="0">
              <a:solidFill>
                <a:schemeClr val="accent3"/>
              </a:solidFill>
            </a:endParaRPr>
          </a:p>
          <a:p>
            <a:pPr algn="ctr"/>
            <a:endParaRPr lang="en-US" sz="4000" b="1" dirty="0">
              <a:solidFill>
                <a:schemeClr val="accent3"/>
              </a:solidFill>
            </a:endParaRPr>
          </a:p>
          <a:p>
            <a:pPr algn="ctr">
              <a:lnSpc>
                <a:spcPct val="200000"/>
              </a:lnSpc>
            </a:pPr>
            <a:r>
              <a:rPr lang="en-US" sz="4000" b="1" dirty="0">
                <a:solidFill>
                  <a:schemeClr val="bg1"/>
                </a:solidFill>
              </a:rPr>
              <a:t>“cultural differences</a:t>
            </a:r>
            <a:r>
              <a:rPr lang="en-US" sz="4000" b="1" dirty="0">
                <a:solidFill>
                  <a:schemeClr val="accent3"/>
                </a:solidFill>
              </a:rPr>
              <a:t> present greater obstacles to communication than do </a:t>
            </a:r>
            <a:r>
              <a:rPr lang="en-US" sz="4000" b="1" dirty="0">
                <a:solidFill>
                  <a:schemeClr val="accent1"/>
                </a:solidFill>
              </a:rPr>
              <a:t>linguistic differences</a:t>
            </a:r>
            <a:r>
              <a:rPr lang="en-US" sz="4000" b="1" dirty="0">
                <a:solidFill>
                  <a:schemeClr val="accent3"/>
                </a:solidFill>
              </a:rPr>
              <a:t>.”</a:t>
            </a:r>
          </a:p>
          <a:p>
            <a:endParaRPr lang="en-US" dirty="0"/>
          </a:p>
        </p:txBody>
      </p:sp>
    </p:spTree>
    <p:extLst>
      <p:ext uri="{BB962C8B-B14F-4D97-AF65-F5344CB8AC3E}">
        <p14:creationId xmlns:p14="http://schemas.microsoft.com/office/powerpoint/2010/main" xmlns="" val="3509345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1514901"/>
          </a:xfrm>
        </p:spPr>
        <p:txBody>
          <a:bodyPr/>
          <a:lstStyle/>
          <a:p>
            <a:pPr algn="ctr"/>
            <a:r>
              <a:rPr lang="en-US" sz="4400" b="1" dirty="0">
                <a:solidFill>
                  <a:schemeClr val="accent3"/>
                </a:solidFill>
              </a:rPr>
              <a:t>Communicative Essentiality for Social Adaptability</a:t>
            </a:r>
          </a:p>
        </p:txBody>
      </p:sp>
      <p:sp>
        <p:nvSpPr>
          <p:cNvPr id="3" name="Subtitle 2"/>
          <p:cNvSpPr>
            <a:spLocks noGrp="1"/>
          </p:cNvSpPr>
          <p:nvPr>
            <p:ph type="subTitle" idx="1"/>
          </p:nvPr>
        </p:nvSpPr>
        <p:spPr>
          <a:xfrm>
            <a:off x="0" y="1678675"/>
            <a:ext cx="12192000" cy="5179324"/>
          </a:xfrm>
        </p:spPr>
        <p:txBody>
          <a:bodyPr/>
          <a:lstStyle/>
          <a:p>
            <a:r>
              <a:rPr lang="en-US" dirty="0"/>
              <a:t>	</a:t>
            </a:r>
            <a:r>
              <a:rPr lang="en-US" sz="3200" b="1" dirty="0">
                <a:solidFill>
                  <a:schemeClr val="bg1"/>
                </a:solidFill>
                <a:effectLst>
                  <a:outerShdw blurRad="38100" dist="38100" dir="2700000" algn="tl">
                    <a:srgbClr val="000000">
                      <a:alpha val="43137"/>
                    </a:srgbClr>
                  </a:outerShdw>
                </a:effectLst>
              </a:rPr>
              <a:t>Situational Frames:</a:t>
            </a:r>
          </a:p>
          <a:p>
            <a:pPr algn="ctr">
              <a:lnSpc>
                <a:spcPct val="150000"/>
              </a:lnSpc>
            </a:pPr>
            <a:r>
              <a:rPr lang="en-US" dirty="0"/>
              <a:t>	 </a:t>
            </a:r>
            <a:r>
              <a:rPr lang="en-US" sz="2800" b="1" dirty="0">
                <a:solidFill>
                  <a:schemeClr val="accent3"/>
                </a:solidFill>
                <a:effectLst>
                  <a:outerShdw blurRad="38100" dist="38100" dir="2700000" algn="tl">
                    <a:srgbClr val="000000">
                      <a:alpha val="43137"/>
                    </a:srgbClr>
                  </a:outerShdw>
                </a:effectLst>
              </a:rPr>
              <a:t>A situational frame is the smallest viable unit of a culture that can be “analyzed, taught, transmitted, and handed down” as a complete entity. </a:t>
            </a:r>
          </a:p>
          <a:p>
            <a:pPr algn="ctr"/>
            <a:r>
              <a:rPr lang="en-US" sz="2800" b="1" dirty="0">
                <a:solidFill>
                  <a:schemeClr val="accent3"/>
                </a:solidFill>
                <a:effectLst>
                  <a:outerShdw blurRad="38100" dist="38100" dir="2700000" algn="tl">
                    <a:srgbClr val="000000">
                      <a:alpha val="43137"/>
                    </a:srgbClr>
                  </a:outerShdw>
                </a:effectLst>
              </a:rPr>
              <a:t>(Greetings, Gift-Giving, Eye-Contact, Intros </a:t>
            </a:r>
            <a:r>
              <a:rPr lang="en-US" sz="2800" b="1" cap="none" dirty="0">
                <a:solidFill>
                  <a:schemeClr val="accent3"/>
                </a:solidFill>
                <a:effectLst>
                  <a:outerShdw blurRad="38100" dist="38100" dir="2700000" algn="tl">
                    <a:srgbClr val="000000">
                      <a:alpha val="43137"/>
                    </a:srgbClr>
                  </a:outerShdw>
                </a:effectLst>
              </a:rPr>
              <a:t>etc</a:t>
            </a:r>
            <a:r>
              <a:rPr lang="en-US" sz="2800" b="1" dirty="0">
                <a:solidFill>
                  <a:schemeClr val="accent3"/>
                </a:solidFill>
                <a:effectLst>
                  <a:outerShdw blurRad="38100" dist="38100" dir="2700000" algn="tl">
                    <a:srgbClr val="000000">
                      <a:alpha val="43137"/>
                    </a:srgbClr>
                  </a:outerShdw>
                </a:effectLst>
              </a:rPr>
              <a:t>.)</a:t>
            </a:r>
          </a:p>
          <a:p>
            <a:pPr algn="ctr"/>
            <a:endParaRPr lang="en-US" sz="2800" b="1" dirty="0">
              <a:solidFill>
                <a:schemeClr val="accent3"/>
              </a:solidFill>
              <a:effectLst>
                <a:outerShdw blurRad="38100" dist="38100" dir="2700000" algn="tl">
                  <a:srgbClr val="000000">
                    <a:alpha val="43137"/>
                  </a:srgbClr>
                </a:outerShdw>
              </a:effectLst>
            </a:endParaRPr>
          </a:p>
          <a:p>
            <a:pPr algn="ctr">
              <a:lnSpc>
                <a:spcPct val="150000"/>
              </a:lnSpc>
            </a:pPr>
            <a:r>
              <a:rPr lang="en-US" dirty="0"/>
              <a:t>	 </a:t>
            </a:r>
            <a:r>
              <a:rPr lang="en-US" b="1" dirty="0">
                <a:solidFill>
                  <a:schemeClr val="tx2"/>
                </a:solidFill>
              </a:rPr>
              <a:t>culture’s building blocks containing social, temporal, proxemics, kinesics, linguistic, personality, and other components. </a:t>
            </a:r>
          </a:p>
        </p:txBody>
      </p:sp>
    </p:spTree>
    <p:extLst>
      <p:ext uri="{BB962C8B-B14F-4D97-AF65-F5344CB8AC3E}">
        <p14:creationId xmlns:p14="http://schemas.microsoft.com/office/powerpoint/2010/main" xmlns="" val="2120222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1511</TotalTime>
  <Words>1462</Words>
  <Application>Microsoft Office PowerPoint</Application>
  <PresentationFormat>Custom</PresentationFormat>
  <Paragraphs>265</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Ion</vt:lpstr>
      <vt:lpstr>Issues in Communication at Cross-cultural Level</vt:lpstr>
      <vt:lpstr>Slide 2</vt:lpstr>
      <vt:lpstr> Cultural Difference?</vt:lpstr>
      <vt:lpstr>“Culture filters communication”</vt:lpstr>
      <vt:lpstr>Inter-Relationship between Culture and communication</vt:lpstr>
      <vt:lpstr>Two Aspects of Communication</vt:lpstr>
      <vt:lpstr>   Communication in Process</vt:lpstr>
      <vt:lpstr>  </vt:lpstr>
      <vt:lpstr>Communicative Essentiality for Social Adaptability</vt:lpstr>
      <vt:lpstr>         Difference in Cultural Situations     </vt:lpstr>
      <vt:lpstr>Taxonomy of Obstacles </vt:lpstr>
      <vt:lpstr>  Difference in Perception : A Common Barrier</vt:lpstr>
      <vt:lpstr>Slide 13</vt:lpstr>
      <vt:lpstr>  Difference in Perception : A Common Barrier</vt:lpstr>
      <vt:lpstr>Categorization of Perceptions</vt:lpstr>
      <vt:lpstr>Preoccupations/Subliminal Expectations</vt:lpstr>
      <vt:lpstr> Causes of preconception</vt:lpstr>
      <vt:lpstr>Collectivism vs Individualism</vt:lpstr>
      <vt:lpstr>Face</vt:lpstr>
      <vt:lpstr>Hierarchy</vt:lpstr>
      <vt:lpstr>Flat vs Steep Hierarchical Societies</vt:lpstr>
      <vt:lpstr>History &amp; experience</vt:lpstr>
      <vt:lpstr>Master Symbols “Allah is Great”</vt:lpstr>
      <vt:lpstr>Power</vt:lpstr>
      <vt:lpstr>Power </vt:lpstr>
      <vt:lpstr>Perception &amp; Role in Comm.</vt:lpstr>
      <vt:lpstr>Gender perception in Comm.</vt:lpstr>
      <vt:lpstr>Social Class</vt:lpstr>
      <vt:lpstr>Rules</vt:lpstr>
      <vt:lpstr>Social organization: government &amp; Family</vt:lpstr>
      <vt:lpstr>Thought Patterns &amp; Reality</vt:lpstr>
      <vt:lpstr>Thought Patterns &amp; Reality</vt:lpstr>
      <vt:lpstr>Different Cognitive Styles</vt:lpstr>
      <vt:lpstr>Values</vt:lpstr>
      <vt:lpstr>Worldview</vt:lpstr>
      <vt:lpstr>Personal Perceptions</vt:lpstr>
      <vt:lpstr>Attitude</vt:lpstr>
      <vt:lpstr>Ethnocentrism</vt:lpstr>
      <vt:lpstr>Adaptability</vt:lpstr>
      <vt:lpstr>  Persistence of Identity in Comm. : A Common Barrier</vt:lpstr>
      <vt:lpstr>  Normative Structures in Comm. : A Common Barrier</vt:lpstr>
      <vt:lpstr>  Normative Structures in Comm. : A Common Barrier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Fayyaz Aslam</dc:creator>
  <cp:lastModifiedBy>DELL</cp:lastModifiedBy>
  <cp:revision>111</cp:revision>
  <dcterms:created xsi:type="dcterms:W3CDTF">2015-12-12T13:21:12Z</dcterms:created>
  <dcterms:modified xsi:type="dcterms:W3CDTF">2019-10-15T18:44:20Z</dcterms:modified>
</cp:coreProperties>
</file>