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9" r:id="rId74"/>
    <p:sldId id="330" r:id="rId75"/>
    <p:sldId id="328"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4" r:id="rId90"/>
    <p:sldId id="345" r:id="rId91"/>
    <p:sldId id="346" r:id="rId92"/>
    <p:sldId id="347" r:id="rId93"/>
    <p:sldId id="348" r:id="rId94"/>
    <p:sldId id="349" r:id="rId95"/>
    <p:sldId id="350" r:id="rId96"/>
    <p:sldId id="351" r:id="rId97"/>
    <p:sldId id="352" r:id="rId98"/>
    <p:sldId id="353" r:id="rId99"/>
    <p:sldId id="354" r:id="rId100"/>
    <p:sldId id="355" r:id="rId101"/>
    <p:sldId id="356" r:id="rId102"/>
    <p:sldId id="357" r:id="rId103"/>
    <p:sldId id="358" r:id="rId104"/>
    <p:sldId id="359" r:id="rId105"/>
    <p:sldId id="360" r:id="rId106"/>
    <p:sldId id="361" r:id="rId107"/>
    <p:sldId id="362" r:id="rId108"/>
    <p:sldId id="363" r:id="rId109"/>
    <p:sldId id="364" r:id="rId1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9" d="100"/>
          <a:sy n="89" d="100"/>
        </p:scale>
        <p:origin x="46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theme" Target="theme/theme1.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BAB1100A-4384-4278-9621-F5CA557E74CE}" type="datetimeFigureOut">
              <a:rPr lang="en-GB" smtClean="0"/>
              <a:t>18/02/2020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25E6D4-22BD-4A6D-AEE2-02944931C0D3}" type="slidenum">
              <a:rPr lang="en-GB" smtClean="0"/>
              <a:t>‹#›</a:t>
            </a:fld>
            <a:endParaRPr lang="en-GB"/>
          </a:p>
        </p:txBody>
      </p:sp>
    </p:spTree>
    <p:extLst>
      <p:ext uri="{BB962C8B-B14F-4D97-AF65-F5344CB8AC3E}">
        <p14:creationId xmlns:p14="http://schemas.microsoft.com/office/powerpoint/2010/main" val="1338924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AB1100A-4384-4278-9621-F5CA557E74CE}" type="datetimeFigureOut">
              <a:rPr lang="en-GB" smtClean="0"/>
              <a:t>18/02/2020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25E6D4-22BD-4A6D-AEE2-02944931C0D3}" type="slidenum">
              <a:rPr lang="en-GB" smtClean="0"/>
              <a:t>‹#›</a:t>
            </a:fld>
            <a:endParaRPr lang="en-GB"/>
          </a:p>
        </p:txBody>
      </p:sp>
    </p:spTree>
    <p:extLst>
      <p:ext uri="{BB962C8B-B14F-4D97-AF65-F5344CB8AC3E}">
        <p14:creationId xmlns:p14="http://schemas.microsoft.com/office/powerpoint/2010/main" val="936784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AB1100A-4384-4278-9621-F5CA557E74CE}" type="datetimeFigureOut">
              <a:rPr lang="en-GB" smtClean="0"/>
              <a:t>18/02/2020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25E6D4-22BD-4A6D-AEE2-02944931C0D3}" type="slidenum">
              <a:rPr lang="en-GB" smtClean="0"/>
              <a:t>‹#›</a:t>
            </a:fld>
            <a:endParaRPr lang="en-GB"/>
          </a:p>
        </p:txBody>
      </p:sp>
    </p:spTree>
    <p:extLst>
      <p:ext uri="{BB962C8B-B14F-4D97-AF65-F5344CB8AC3E}">
        <p14:creationId xmlns:p14="http://schemas.microsoft.com/office/powerpoint/2010/main" val="921859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BAB1100A-4384-4278-9621-F5CA557E74CE}" type="datetimeFigureOut">
              <a:rPr lang="en-GB" smtClean="0"/>
              <a:t>18/02/2020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25E6D4-22BD-4A6D-AEE2-02944931C0D3}" type="slidenum">
              <a:rPr lang="en-GB" smtClean="0"/>
              <a:t>‹#›</a:t>
            </a:fld>
            <a:endParaRPr lang="en-GB"/>
          </a:p>
        </p:txBody>
      </p:sp>
    </p:spTree>
    <p:extLst>
      <p:ext uri="{BB962C8B-B14F-4D97-AF65-F5344CB8AC3E}">
        <p14:creationId xmlns:p14="http://schemas.microsoft.com/office/powerpoint/2010/main" val="15497604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AB1100A-4384-4278-9621-F5CA557E74CE}" type="datetimeFigureOut">
              <a:rPr lang="en-GB" smtClean="0"/>
              <a:t>18/02/2020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625E6D4-22BD-4A6D-AEE2-02944931C0D3}" type="slidenum">
              <a:rPr lang="en-GB" smtClean="0"/>
              <a:t>‹#›</a:t>
            </a:fld>
            <a:endParaRPr lang="en-GB"/>
          </a:p>
        </p:txBody>
      </p:sp>
    </p:spTree>
    <p:extLst>
      <p:ext uri="{BB962C8B-B14F-4D97-AF65-F5344CB8AC3E}">
        <p14:creationId xmlns:p14="http://schemas.microsoft.com/office/powerpoint/2010/main" val="6417559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AB1100A-4384-4278-9621-F5CA557E74CE}" type="datetimeFigureOut">
              <a:rPr lang="en-GB" smtClean="0"/>
              <a:t>18/02/2020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625E6D4-22BD-4A6D-AEE2-02944931C0D3}" type="slidenum">
              <a:rPr lang="en-GB" smtClean="0"/>
              <a:t>‹#›</a:t>
            </a:fld>
            <a:endParaRPr lang="en-GB"/>
          </a:p>
        </p:txBody>
      </p:sp>
    </p:spTree>
    <p:extLst>
      <p:ext uri="{BB962C8B-B14F-4D97-AF65-F5344CB8AC3E}">
        <p14:creationId xmlns:p14="http://schemas.microsoft.com/office/powerpoint/2010/main" val="31611143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BAB1100A-4384-4278-9621-F5CA557E74CE}" type="datetimeFigureOut">
              <a:rPr lang="en-GB" smtClean="0"/>
              <a:t>18/02/2020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625E6D4-22BD-4A6D-AEE2-02944931C0D3}" type="slidenum">
              <a:rPr lang="en-GB" smtClean="0"/>
              <a:t>‹#›</a:t>
            </a:fld>
            <a:endParaRPr lang="en-GB"/>
          </a:p>
        </p:txBody>
      </p:sp>
    </p:spTree>
    <p:extLst>
      <p:ext uri="{BB962C8B-B14F-4D97-AF65-F5344CB8AC3E}">
        <p14:creationId xmlns:p14="http://schemas.microsoft.com/office/powerpoint/2010/main" val="2328009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BAB1100A-4384-4278-9621-F5CA557E74CE}" type="datetimeFigureOut">
              <a:rPr lang="en-GB" smtClean="0"/>
              <a:t>18/02/2020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625E6D4-22BD-4A6D-AEE2-02944931C0D3}" type="slidenum">
              <a:rPr lang="en-GB" smtClean="0"/>
              <a:t>‹#›</a:t>
            </a:fld>
            <a:endParaRPr lang="en-GB"/>
          </a:p>
        </p:txBody>
      </p:sp>
    </p:spTree>
    <p:extLst>
      <p:ext uri="{BB962C8B-B14F-4D97-AF65-F5344CB8AC3E}">
        <p14:creationId xmlns:p14="http://schemas.microsoft.com/office/powerpoint/2010/main" val="17850118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AB1100A-4384-4278-9621-F5CA557E74CE}" type="datetimeFigureOut">
              <a:rPr lang="en-GB" smtClean="0"/>
              <a:t>18/02/2020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625E6D4-22BD-4A6D-AEE2-02944931C0D3}" type="slidenum">
              <a:rPr lang="en-GB" smtClean="0"/>
              <a:t>‹#›</a:t>
            </a:fld>
            <a:endParaRPr lang="en-GB"/>
          </a:p>
        </p:txBody>
      </p:sp>
    </p:spTree>
    <p:extLst>
      <p:ext uri="{BB962C8B-B14F-4D97-AF65-F5344CB8AC3E}">
        <p14:creationId xmlns:p14="http://schemas.microsoft.com/office/powerpoint/2010/main" val="36674266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B1100A-4384-4278-9621-F5CA557E74CE}" type="datetimeFigureOut">
              <a:rPr lang="en-GB" smtClean="0"/>
              <a:t>18/02/2020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625E6D4-22BD-4A6D-AEE2-02944931C0D3}" type="slidenum">
              <a:rPr lang="en-GB" smtClean="0"/>
              <a:t>‹#›</a:t>
            </a:fld>
            <a:endParaRPr lang="en-GB"/>
          </a:p>
        </p:txBody>
      </p:sp>
    </p:spTree>
    <p:extLst>
      <p:ext uri="{BB962C8B-B14F-4D97-AF65-F5344CB8AC3E}">
        <p14:creationId xmlns:p14="http://schemas.microsoft.com/office/powerpoint/2010/main" val="29047485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AB1100A-4384-4278-9621-F5CA557E74CE}" type="datetimeFigureOut">
              <a:rPr lang="en-GB" smtClean="0"/>
              <a:t>18/02/2020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625E6D4-22BD-4A6D-AEE2-02944931C0D3}" type="slidenum">
              <a:rPr lang="en-GB" smtClean="0"/>
              <a:t>‹#›</a:t>
            </a:fld>
            <a:endParaRPr lang="en-GB"/>
          </a:p>
        </p:txBody>
      </p:sp>
    </p:spTree>
    <p:extLst>
      <p:ext uri="{BB962C8B-B14F-4D97-AF65-F5344CB8AC3E}">
        <p14:creationId xmlns:p14="http://schemas.microsoft.com/office/powerpoint/2010/main" val="1967720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B1100A-4384-4278-9621-F5CA557E74CE}" type="datetimeFigureOut">
              <a:rPr lang="en-GB" smtClean="0"/>
              <a:t>18/02/2020</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25E6D4-22BD-4A6D-AEE2-02944931C0D3}" type="slidenum">
              <a:rPr lang="en-GB" smtClean="0"/>
              <a:t>‹#›</a:t>
            </a:fld>
            <a:endParaRPr lang="en-GB"/>
          </a:p>
        </p:txBody>
      </p:sp>
    </p:spTree>
    <p:extLst>
      <p:ext uri="{BB962C8B-B14F-4D97-AF65-F5344CB8AC3E}">
        <p14:creationId xmlns:p14="http://schemas.microsoft.com/office/powerpoint/2010/main" val="20185030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schizophrenia</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38475610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Positive Symptoms</a:t>
            </a:r>
            <a:endParaRPr lang="en-GB" dirty="0"/>
          </a:p>
        </p:txBody>
      </p:sp>
      <p:sp>
        <p:nvSpPr>
          <p:cNvPr id="3" name="Content Placeholder 2"/>
          <p:cNvSpPr>
            <a:spLocks noGrp="1"/>
          </p:cNvSpPr>
          <p:nvPr>
            <p:ph idx="1"/>
          </p:nvPr>
        </p:nvSpPr>
        <p:spPr/>
        <p:txBody>
          <a:bodyPr/>
          <a:lstStyle/>
          <a:p>
            <a:r>
              <a:rPr lang="en-GB" dirty="0" smtClean="0"/>
              <a:t>Positive symptoms are “pathological excesses,” or bizarre additions, to a person’s </a:t>
            </a:r>
            <a:r>
              <a:rPr lang="en-GB" dirty="0" err="1" smtClean="0"/>
              <a:t>behavior</a:t>
            </a:r>
            <a:r>
              <a:rPr lang="en-GB" dirty="0" smtClean="0"/>
              <a:t>. </a:t>
            </a:r>
          </a:p>
          <a:p>
            <a:r>
              <a:rPr lang="en-GB" b="1" dirty="0" smtClean="0"/>
              <a:t>Delusions</a:t>
            </a:r>
            <a:r>
              <a:rPr lang="en-GB" dirty="0" smtClean="0"/>
              <a:t>, disorganized thinking and speech, heightened perceptions and hallucinations, and inappropriate affect are the ones most often found in schizophrenia.</a:t>
            </a:r>
          </a:p>
          <a:p>
            <a:endParaRPr lang="en-GB" dirty="0"/>
          </a:p>
        </p:txBody>
      </p:sp>
    </p:spTree>
    <p:extLst>
      <p:ext uri="{BB962C8B-B14F-4D97-AF65-F5344CB8AC3E}">
        <p14:creationId xmlns:p14="http://schemas.microsoft.com/office/powerpoint/2010/main" val="1360456403"/>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Psychotherapy</a:t>
            </a:r>
          </a:p>
        </p:txBody>
      </p:sp>
      <p:sp>
        <p:nvSpPr>
          <p:cNvPr id="3" name="Content Placeholder 2"/>
          <p:cNvSpPr>
            <a:spLocks noGrp="1"/>
          </p:cNvSpPr>
          <p:nvPr>
            <p:ph idx="1"/>
          </p:nvPr>
        </p:nvSpPr>
        <p:spPr/>
        <p:txBody>
          <a:bodyPr/>
          <a:lstStyle/>
          <a:p>
            <a:r>
              <a:rPr lang="en-GB" dirty="0" smtClean="0"/>
              <a:t>Before </a:t>
            </a:r>
            <a:r>
              <a:rPr lang="en-GB" dirty="0"/>
              <a:t>the discovery of antipsychotic drugs, psychotherapy was not really an option for people with schizophrenia. Most were too far removed from reality to profit from it. </a:t>
            </a:r>
            <a:endParaRPr lang="en-GB" dirty="0" smtClean="0"/>
          </a:p>
          <a:p>
            <a:r>
              <a:rPr lang="en-GB" dirty="0" smtClean="0"/>
              <a:t>Only </a:t>
            </a:r>
            <a:r>
              <a:rPr lang="en-GB" dirty="0"/>
              <a:t>a handful of therapists, apparently blessed with extraordinary patience and skill, specialized in the psychotherapeutic treatment of this disorder and reported a measure of </a:t>
            </a:r>
            <a:r>
              <a:rPr lang="en-GB" dirty="0" smtClean="0"/>
              <a:t>success.</a:t>
            </a:r>
          </a:p>
          <a:p>
            <a:r>
              <a:rPr lang="en-GB" dirty="0" smtClean="0"/>
              <a:t>These </a:t>
            </a:r>
            <a:r>
              <a:rPr lang="en-GB" dirty="0"/>
              <a:t>therapists believed that the first task of such therapy was to win the trust of patients with schizophrenia and build a close relationship with </a:t>
            </a:r>
            <a:r>
              <a:rPr lang="en-GB" dirty="0" smtClean="0"/>
              <a:t>them.</a:t>
            </a:r>
            <a:endParaRPr lang="en-GB" dirty="0"/>
          </a:p>
        </p:txBody>
      </p:sp>
    </p:spTree>
    <p:extLst>
      <p:ext uri="{BB962C8B-B14F-4D97-AF65-F5344CB8AC3E}">
        <p14:creationId xmlns:p14="http://schemas.microsoft.com/office/powerpoint/2010/main" val="2737878564"/>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Cognitive-</a:t>
            </a:r>
            <a:r>
              <a:rPr lang="en-GB" dirty="0" err="1"/>
              <a:t>Behavioral</a:t>
            </a:r>
            <a:r>
              <a:rPr lang="en-GB" dirty="0"/>
              <a:t> Therapy</a:t>
            </a:r>
          </a:p>
        </p:txBody>
      </p:sp>
      <p:sp>
        <p:nvSpPr>
          <p:cNvPr id="3" name="Content Placeholder 2"/>
          <p:cNvSpPr>
            <a:spLocks noGrp="1"/>
          </p:cNvSpPr>
          <p:nvPr>
            <p:ph idx="1"/>
          </p:nvPr>
        </p:nvSpPr>
        <p:spPr/>
        <p:txBody>
          <a:bodyPr/>
          <a:lstStyle/>
          <a:p>
            <a:r>
              <a:rPr lang="en-GB" dirty="0" smtClean="0"/>
              <a:t>As </a:t>
            </a:r>
            <a:r>
              <a:rPr lang="en-GB" dirty="0"/>
              <a:t>you read in Chapter 14, the cognitive explanation for schizophrenia starts with the premise that people with the disorder do indeed actually hear voices (or experience other kinds of hallucinations) as a result of biologically triggered sensations</a:t>
            </a:r>
            <a:r>
              <a:rPr lang="en-GB" dirty="0" smtClean="0"/>
              <a:t>.</a:t>
            </a:r>
          </a:p>
          <a:p>
            <a:r>
              <a:rPr lang="en-GB" dirty="0" smtClean="0"/>
              <a:t> </a:t>
            </a:r>
            <a:r>
              <a:rPr lang="en-GB" dirty="0"/>
              <a:t>According to this theory, the journey into schizophrenia takes shape when people try to make sense of these strange sensations and conclude incorrectly that voices are coming from external sources, that they are being persecuted, or another such notion. </a:t>
            </a:r>
            <a:endParaRPr lang="en-GB" dirty="0" smtClean="0"/>
          </a:p>
          <a:p>
            <a:r>
              <a:rPr lang="en-GB" dirty="0" smtClean="0"/>
              <a:t>These </a:t>
            </a:r>
            <a:r>
              <a:rPr lang="en-GB" dirty="0"/>
              <a:t>misinterpretations are essentially </a:t>
            </a:r>
            <a:r>
              <a:rPr lang="en-GB" dirty="0" smtClean="0"/>
              <a:t>delusions.</a:t>
            </a:r>
            <a:endParaRPr lang="en-GB" dirty="0"/>
          </a:p>
        </p:txBody>
      </p:sp>
    </p:spTree>
    <p:extLst>
      <p:ext uri="{BB962C8B-B14F-4D97-AF65-F5344CB8AC3E}">
        <p14:creationId xmlns:p14="http://schemas.microsoft.com/office/powerpoint/2010/main" val="1752680304"/>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10000"/>
          </a:bodyPr>
          <a:lstStyle/>
          <a:p>
            <a:r>
              <a:rPr lang="en-GB" dirty="0"/>
              <a:t>With this explanation in mind, an increasing number of clinicians now employ a cognitive-</a:t>
            </a:r>
            <a:r>
              <a:rPr lang="en-GB" dirty="0" err="1"/>
              <a:t>behavioral</a:t>
            </a:r>
            <a:r>
              <a:rPr lang="en-GB" dirty="0"/>
              <a:t> treatment for schizophrenia that is designed to help change how people view and react to their </a:t>
            </a:r>
            <a:r>
              <a:rPr lang="en-GB" dirty="0" smtClean="0"/>
              <a:t>hallucinations. </a:t>
            </a:r>
          </a:p>
          <a:p>
            <a:r>
              <a:rPr lang="en-GB" dirty="0" smtClean="0"/>
              <a:t>The </a:t>
            </a:r>
            <a:r>
              <a:rPr lang="en-GB" dirty="0"/>
              <a:t>therapists believe that if people can be guided to interpret such experiences in a more accurate way, they will not suffer the fear and confusion produced by their delusional misinterpretations (</a:t>
            </a:r>
            <a:r>
              <a:rPr lang="en-GB" dirty="0" err="1"/>
              <a:t>Naeem</a:t>
            </a:r>
            <a:r>
              <a:rPr lang="en-GB" dirty="0"/>
              <a:t> et al., 2014). </a:t>
            </a:r>
            <a:endParaRPr lang="en-GB" dirty="0" smtClean="0"/>
          </a:p>
          <a:p>
            <a:r>
              <a:rPr lang="en-GB" dirty="0" smtClean="0"/>
              <a:t>Thus</a:t>
            </a:r>
            <a:r>
              <a:rPr lang="en-GB" dirty="0"/>
              <a:t>, the therapists use a combination of </a:t>
            </a:r>
            <a:r>
              <a:rPr lang="en-GB" dirty="0" err="1"/>
              <a:t>behavioral</a:t>
            </a:r>
            <a:r>
              <a:rPr lang="en-GB" dirty="0"/>
              <a:t> and cognitive techniques: </a:t>
            </a:r>
            <a:endParaRPr lang="en-GB" dirty="0" smtClean="0"/>
          </a:p>
          <a:p>
            <a:r>
              <a:rPr lang="en-GB" dirty="0" smtClean="0"/>
              <a:t>1</a:t>
            </a:r>
            <a:r>
              <a:rPr lang="en-GB" dirty="0"/>
              <a:t>. They provide clients with education and evidence about the biological causes of hallucinations. </a:t>
            </a:r>
            <a:endParaRPr lang="en-GB" dirty="0" smtClean="0"/>
          </a:p>
          <a:p>
            <a:r>
              <a:rPr lang="en-GB" dirty="0" smtClean="0"/>
              <a:t>2</a:t>
            </a:r>
            <a:r>
              <a:rPr lang="en-GB" dirty="0"/>
              <a:t>. They help clients learn more about the “comings and goings” of their own hallucinations and delusions. The clients learn, for example, to identify which kinds of events and situations trigger the voices in their </a:t>
            </a:r>
            <a:r>
              <a:rPr lang="en-GB" dirty="0" smtClean="0"/>
              <a:t>heads.</a:t>
            </a:r>
            <a:endParaRPr lang="en-GB" dirty="0"/>
          </a:p>
        </p:txBody>
      </p:sp>
    </p:spTree>
    <p:extLst>
      <p:ext uri="{BB962C8B-B14F-4D97-AF65-F5344CB8AC3E}">
        <p14:creationId xmlns:p14="http://schemas.microsoft.com/office/powerpoint/2010/main" val="3589861240"/>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a:t>3. The therapists challenge their clients’ inaccurate ideas about the power of their hallucinations, such as the idea that the voices are all-powerful and uncontrollable and must be obeyed. </a:t>
            </a:r>
            <a:endParaRPr lang="en-GB" dirty="0" smtClean="0"/>
          </a:p>
          <a:p>
            <a:r>
              <a:rPr lang="en-GB" dirty="0" smtClean="0"/>
              <a:t>The </a:t>
            </a:r>
            <a:r>
              <a:rPr lang="en-GB" dirty="0"/>
              <a:t>therapists also have the clients conduct </a:t>
            </a:r>
            <a:r>
              <a:rPr lang="en-GB" dirty="0" err="1"/>
              <a:t>behavioral</a:t>
            </a:r>
            <a:r>
              <a:rPr lang="en-GB" dirty="0"/>
              <a:t> experiments to put such notions to the test. What happens, for example, if the clients occasionally resist following the orders from their hallucinatory voices</a:t>
            </a:r>
            <a:r>
              <a:rPr lang="en-GB" dirty="0" smtClean="0"/>
              <a:t>?</a:t>
            </a:r>
          </a:p>
          <a:p>
            <a:r>
              <a:rPr lang="en-GB" dirty="0" smtClean="0"/>
              <a:t> </a:t>
            </a:r>
            <a:r>
              <a:rPr lang="en-GB" dirty="0"/>
              <a:t>4. The therapists teach clients to reattribute and more accurately interpret their hallucinations. Clients may, for example, adopt and apply alternative conclusions such as “It’s not a real voice, it’s my illness.”</a:t>
            </a:r>
          </a:p>
        </p:txBody>
      </p:sp>
    </p:spTree>
    <p:extLst>
      <p:ext uri="{BB962C8B-B14F-4D97-AF65-F5344CB8AC3E}">
        <p14:creationId xmlns:p14="http://schemas.microsoft.com/office/powerpoint/2010/main" val="401467748"/>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a:bodyPr>
          <a:lstStyle/>
          <a:p>
            <a:r>
              <a:rPr lang="en-GB" dirty="0"/>
              <a:t>. The therapists teach clients techniques for coping with their  unpleasant sensations (hallucinations). </a:t>
            </a:r>
            <a:endParaRPr lang="en-GB" dirty="0" smtClean="0"/>
          </a:p>
          <a:p>
            <a:r>
              <a:rPr lang="en-GB" dirty="0" smtClean="0"/>
              <a:t>The </a:t>
            </a:r>
            <a:r>
              <a:rPr lang="en-GB" dirty="0"/>
              <a:t>clients may, for example, learn ways to reduce the physical arousal that accompanies hallucinations—using special breathing and relaxation techniques, positive self-statements, and the like. Similarly, they may learn to refocus or distract themselves whenever the hallucinations occur. </a:t>
            </a:r>
            <a:endParaRPr lang="en-GB" dirty="0" smtClean="0"/>
          </a:p>
          <a:p>
            <a:r>
              <a:rPr lang="en-GB" dirty="0" smtClean="0"/>
              <a:t>In </a:t>
            </a:r>
            <a:r>
              <a:rPr lang="en-GB" dirty="0"/>
              <a:t>one reported case, a therapist repeatedly walked behind his schizophrenic client and made harsh and critical statements, seeking to simulate the clients’ auditory hallucinations and then guiding him to focus his attention past the voices and on to the task at hand (</a:t>
            </a:r>
            <a:r>
              <a:rPr lang="en-GB" dirty="0" err="1"/>
              <a:t>Veiga-Martínez</a:t>
            </a:r>
            <a:r>
              <a:rPr lang="en-GB" dirty="0"/>
              <a:t> et al., 2008).</a:t>
            </a:r>
          </a:p>
        </p:txBody>
      </p:sp>
    </p:spTree>
    <p:extLst>
      <p:ext uri="{BB962C8B-B14F-4D97-AF65-F5344CB8AC3E}">
        <p14:creationId xmlns:p14="http://schemas.microsoft.com/office/powerpoint/2010/main" val="469133783"/>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dirty="0"/>
              <a:t>These </a:t>
            </a:r>
            <a:r>
              <a:rPr lang="en-GB" dirty="0" err="1"/>
              <a:t>behavioral</a:t>
            </a:r>
            <a:r>
              <a:rPr lang="en-GB" dirty="0"/>
              <a:t> and cognitive techniques often help schizophrenic people feel more control over their hallucinations and reduce their delusional ideas. </a:t>
            </a:r>
            <a:endParaRPr lang="en-GB" dirty="0" smtClean="0"/>
          </a:p>
          <a:p>
            <a:r>
              <a:rPr lang="en-GB" dirty="0" smtClean="0"/>
              <a:t>But </a:t>
            </a:r>
            <a:r>
              <a:rPr lang="en-GB" dirty="0"/>
              <a:t>they do not eliminate the hallucinations. They simply render the hallucinations less powerful and less destructive. Can anything be done further to lessen the hallucinations’ unpleasant impact on the person? Yes, say new-wave cognitive-</a:t>
            </a:r>
            <a:r>
              <a:rPr lang="en-GB" dirty="0" err="1"/>
              <a:t>behavioral</a:t>
            </a:r>
            <a:r>
              <a:rPr lang="en-GB" dirty="0"/>
              <a:t> therapists, including practitioners of acceptance and commitment therapy. </a:t>
            </a:r>
            <a:endParaRPr lang="en-GB" dirty="0" smtClean="0"/>
          </a:p>
          <a:p>
            <a:r>
              <a:rPr lang="en-GB" dirty="0" smtClean="0"/>
              <a:t>As </a:t>
            </a:r>
            <a:r>
              <a:rPr lang="en-GB" dirty="0"/>
              <a:t>you read in Chapters 3 and 5, new-wave cognitive- </a:t>
            </a:r>
            <a:r>
              <a:rPr lang="en-GB" dirty="0" err="1"/>
              <a:t>behavioral</a:t>
            </a:r>
            <a:r>
              <a:rPr lang="en-GB" dirty="0"/>
              <a:t> therapists believe that the most useful goal of treatment is often to help clients accept their streams of problematic thoughts rather than to judge them, act on them, or try fruitlessly to change </a:t>
            </a:r>
            <a:r>
              <a:rPr lang="en-GB" dirty="0" smtClean="0"/>
              <a:t>them.</a:t>
            </a:r>
            <a:endParaRPr lang="en-GB" dirty="0"/>
          </a:p>
        </p:txBody>
      </p:sp>
    </p:spTree>
    <p:extLst>
      <p:ext uri="{BB962C8B-B14F-4D97-AF65-F5344CB8AC3E}">
        <p14:creationId xmlns:p14="http://schemas.microsoft.com/office/powerpoint/2010/main" val="940736750"/>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The therapists, for example, help highly anxious individuals to become simply mindful of the worries that engulf their thinking and to accept such negative thoughts as but harmless events of the mind (see pages 138–139). </a:t>
            </a:r>
            <a:endParaRPr lang="en-GB" dirty="0" smtClean="0"/>
          </a:p>
          <a:p>
            <a:r>
              <a:rPr lang="en-GB" dirty="0" smtClean="0"/>
              <a:t>Similarly</a:t>
            </a:r>
            <a:r>
              <a:rPr lang="en-GB" dirty="0"/>
              <a:t>, in cases of schizophrenia, new-wave cognitive-</a:t>
            </a:r>
            <a:r>
              <a:rPr lang="en-GB" dirty="0" err="1"/>
              <a:t>behavioral</a:t>
            </a:r>
            <a:r>
              <a:rPr lang="en-GB" dirty="0"/>
              <a:t> therapists try to help clients become detached and comfortable observers of their hallucinations—merely mindful of the unusual sensations and accepting of them—while otherwise moving forward with the tasks and events of their </a:t>
            </a:r>
            <a:r>
              <a:rPr lang="en-GB" dirty="0" smtClean="0"/>
              <a:t>lives.</a:t>
            </a:r>
            <a:endParaRPr lang="en-GB" dirty="0"/>
          </a:p>
        </p:txBody>
      </p:sp>
    </p:spTree>
    <p:extLst>
      <p:ext uri="{BB962C8B-B14F-4D97-AF65-F5344CB8AC3E}">
        <p14:creationId xmlns:p14="http://schemas.microsoft.com/office/powerpoint/2010/main" val="426259334"/>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Family Therapy</a:t>
            </a:r>
          </a:p>
        </p:txBody>
      </p:sp>
      <p:sp>
        <p:nvSpPr>
          <p:cNvPr id="3" name="Content Placeholder 2"/>
          <p:cNvSpPr>
            <a:spLocks noGrp="1"/>
          </p:cNvSpPr>
          <p:nvPr>
            <p:ph idx="1"/>
          </p:nvPr>
        </p:nvSpPr>
        <p:spPr/>
        <p:txBody>
          <a:bodyPr>
            <a:normAutofit fontScale="85000" lnSpcReduction="20000"/>
          </a:bodyPr>
          <a:lstStyle/>
          <a:p>
            <a:r>
              <a:rPr lang="en-GB" dirty="0" smtClean="0"/>
              <a:t>More </a:t>
            </a:r>
            <a:r>
              <a:rPr lang="en-GB" dirty="0"/>
              <a:t>than 50 percent of those who are recovering from schizophrenia and other severe mental disorders live with their families: parents, siblings, spouses, or </a:t>
            </a:r>
            <a:r>
              <a:rPr lang="en-GB" dirty="0" smtClean="0"/>
              <a:t>children.</a:t>
            </a:r>
          </a:p>
          <a:p>
            <a:r>
              <a:rPr lang="en-GB" dirty="0" smtClean="0"/>
              <a:t>Such </a:t>
            </a:r>
            <a:r>
              <a:rPr lang="en-GB" dirty="0"/>
              <a:t>situations create special pressures; even if family stress was not a factor in the onset of the disorder, a patient’s recovery may be strongly influenced by the </a:t>
            </a:r>
            <a:r>
              <a:rPr lang="en-GB" dirty="0" err="1"/>
              <a:t>behavior</a:t>
            </a:r>
            <a:r>
              <a:rPr lang="en-GB" dirty="0"/>
              <a:t> and reactions of his or her relatives at home (Macleod et al., 2011). </a:t>
            </a:r>
            <a:endParaRPr lang="en-GB" dirty="0" smtClean="0"/>
          </a:p>
          <a:p>
            <a:r>
              <a:rPr lang="en-GB" dirty="0" smtClean="0"/>
              <a:t>Generally </a:t>
            </a:r>
            <a:r>
              <a:rPr lang="en-GB" dirty="0"/>
              <a:t>speaking, people with schizophrenia who feel positive toward their relatives do better in treatment (</a:t>
            </a:r>
            <a:r>
              <a:rPr lang="en-GB" dirty="0" err="1"/>
              <a:t>Okpokoro</a:t>
            </a:r>
            <a:r>
              <a:rPr lang="en-GB" dirty="0"/>
              <a:t> et al., 2014). As you saw in Chapter 14, recovered patients living with relatives who display high levels of expressed  emotion— that is, relatives who are very critical, emotionally overinvolved, and  hostile—often have a much higher relapse rate than those living with more positive and supportive relatives</a:t>
            </a:r>
            <a:r>
              <a:rPr lang="en-GB" dirty="0" smtClean="0"/>
              <a:t>.</a:t>
            </a:r>
          </a:p>
          <a:p>
            <a:r>
              <a:rPr lang="en-GB" dirty="0" smtClean="0"/>
              <a:t> </a:t>
            </a:r>
            <a:r>
              <a:rPr lang="en-GB" dirty="0"/>
              <a:t>Moreover, for their part, family members may be very upset by the social withdrawal and unusual </a:t>
            </a:r>
            <a:r>
              <a:rPr lang="en-GB" dirty="0" err="1"/>
              <a:t>behaviors</a:t>
            </a:r>
            <a:r>
              <a:rPr lang="en-GB" dirty="0"/>
              <a:t> of a relative with schizophrenia (Friedrich et al., 2014; </a:t>
            </a:r>
            <a:r>
              <a:rPr lang="en-GB" dirty="0" err="1"/>
              <a:t>Quah</a:t>
            </a:r>
            <a:r>
              <a:rPr lang="en-GB" dirty="0"/>
              <a:t>, 2014).</a:t>
            </a:r>
          </a:p>
        </p:txBody>
      </p:sp>
    </p:spTree>
    <p:extLst>
      <p:ext uri="{BB962C8B-B14F-4D97-AF65-F5344CB8AC3E}">
        <p14:creationId xmlns:p14="http://schemas.microsoft.com/office/powerpoint/2010/main" val="152334501"/>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To address such issues, clinicians now commonly include family therapy in their treatment of schizophrenia, providing family members with guidance, training, practical advice, psychoeducation about the disorder, and emotional support and empathy (</a:t>
            </a:r>
            <a:r>
              <a:rPr lang="en-GB" dirty="0" err="1"/>
              <a:t>Burbach</a:t>
            </a:r>
            <a:r>
              <a:rPr lang="en-GB" dirty="0"/>
              <a:t>, Fadden, &amp; Smith, 2010</a:t>
            </a:r>
            <a:r>
              <a:rPr lang="en-GB" dirty="0" smtClean="0"/>
              <a:t>).</a:t>
            </a:r>
          </a:p>
          <a:p>
            <a:r>
              <a:rPr lang="en-GB" dirty="0" smtClean="0"/>
              <a:t> </a:t>
            </a:r>
            <a:r>
              <a:rPr lang="en-GB" dirty="0"/>
              <a:t>In family therapy, relatives develop more realistic expectations and become more tolerant, less guilt-ridden, and more willing to try new patterns of communication. Family therapy also helps the person with schizophrenia cope with the pressures of family life, make better use of family members, and avoid troublesome interactions.</a:t>
            </a:r>
          </a:p>
        </p:txBody>
      </p:sp>
    </p:spTree>
    <p:extLst>
      <p:ext uri="{BB962C8B-B14F-4D97-AF65-F5344CB8AC3E}">
        <p14:creationId xmlns:p14="http://schemas.microsoft.com/office/powerpoint/2010/main" val="3242245034"/>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The families of people with schizophrenia and other severe mental disorders may also turn to family support groups and family psychoeducational programs for encouragement and advice (</a:t>
            </a:r>
            <a:r>
              <a:rPr lang="en-GB" dirty="0" err="1"/>
              <a:t>Fallahi</a:t>
            </a:r>
            <a:r>
              <a:rPr lang="en-GB" dirty="0"/>
              <a:t> </a:t>
            </a:r>
            <a:r>
              <a:rPr lang="en-GB" dirty="0" err="1"/>
              <a:t>Khoshknab</a:t>
            </a:r>
            <a:r>
              <a:rPr lang="en-GB" dirty="0"/>
              <a:t> et al., 2014; McFarlane, 2011</a:t>
            </a:r>
            <a:r>
              <a:rPr lang="en-GB"/>
              <a:t>). </a:t>
            </a:r>
            <a:endParaRPr lang="en-GB" smtClean="0"/>
          </a:p>
          <a:p>
            <a:r>
              <a:rPr lang="en-GB" smtClean="0"/>
              <a:t>In </a:t>
            </a:r>
            <a:r>
              <a:rPr lang="en-GB" dirty="0"/>
              <a:t>such programs, family members meet with others in the same situation to share their thoughts and emotions, provide mutual support, and learn about schizophrenia. Although research has yet to fully determine the usefulness of these groups, the approach has become popular.</a:t>
            </a:r>
          </a:p>
        </p:txBody>
      </p:sp>
    </p:spTree>
    <p:extLst>
      <p:ext uri="{BB962C8B-B14F-4D97-AF65-F5344CB8AC3E}">
        <p14:creationId xmlns:p14="http://schemas.microsoft.com/office/powerpoint/2010/main" val="14719836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Delusions</a:t>
            </a:r>
            <a:endParaRPr lang="en-GB" dirty="0"/>
          </a:p>
        </p:txBody>
      </p:sp>
      <p:sp>
        <p:nvSpPr>
          <p:cNvPr id="3" name="Content Placeholder 2"/>
          <p:cNvSpPr>
            <a:spLocks noGrp="1"/>
          </p:cNvSpPr>
          <p:nvPr>
            <p:ph idx="1"/>
          </p:nvPr>
        </p:nvSpPr>
        <p:spPr/>
        <p:txBody>
          <a:bodyPr>
            <a:normAutofit/>
          </a:bodyPr>
          <a:lstStyle/>
          <a:p>
            <a:r>
              <a:rPr lang="en-GB" dirty="0" smtClean="0"/>
              <a:t>Many people with schizophrenia develop delusions, ideas that they believe whole heartedly but that have no basis in fact. </a:t>
            </a:r>
          </a:p>
          <a:p>
            <a:r>
              <a:rPr lang="en-GB" dirty="0" smtClean="0"/>
              <a:t>The deluded person may consider the ideas enlightening(helpful) or may feel confused by them. Some people hold a single delusion that dominates their lives and </a:t>
            </a:r>
            <a:r>
              <a:rPr lang="en-GB" dirty="0" err="1" smtClean="0"/>
              <a:t>behavior</a:t>
            </a:r>
            <a:r>
              <a:rPr lang="en-GB" dirty="0" smtClean="0"/>
              <a:t>; others have many delusions. </a:t>
            </a:r>
          </a:p>
          <a:p>
            <a:r>
              <a:rPr lang="en-GB" b="1" dirty="0" smtClean="0"/>
              <a:t>Delusions of persecution </a:t>
            </a:r>
            <a:r>
              <a:rPr lang="en-GB" dirty="0" smtClean="0"/>
              <a:t>are the most common in schizophrenia (APA, 2013). </a:t>
            </a:r>
          </a:p>
          <a:p>
            <a:r>
              <a:rPr lang="en-GB" dirty="0" smtClean="0"/>
              <a:t>People with such delusions believe they are being plotted or discriminated against, spied on, slandered, threatened, attacked, or deliberately victimized. </a:t>
            </a:r>
            <a:endParaRPr lang="en-GB" dirty="0"/>
          </a:p>
        </p:txBody>
      </p:sp>
    </p:spTree>
    <p:extLst>
      <p:ext uri="{BB962C8B-B14F-4D97-AF65-F5344CB8AC3E}">
        <p14:creationId xmlns:p14="http://schemas.microsoft.com/office/powerpoint/2010/main" val="17997125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People with schizophrenia may also have </a:t>
            </a:r>
            <a:r>
              <a:rPr lang="en-GB" b="1" dirty="0" smtClean="0"/>
              <a:t>delusions of reference: </a:t>
            </a:r>
            <a:r>
              <a:rPr lang="en-GB" dirty="0" smtClean="0"/>
              <a:t>they attach special and personal meaning to the actions of others or to various objects or events. for example, interpretation of  arrows on street signs as indicators of the direction he should take.</a:t>
            </a:r>
          </a:p>
          <a:p>
            <a:r>
              <a:rPr lang="en-GB" dirty="0" smtClean="0"/>
              <a:t>People with </a:t>
            </a:r>
            <a:r>
              <a:rPr lang="en-GB" b="1" dirty="0" smtClean="0"/>
              <a:t>delusions of grandeur </a:t>
            </a:r>
            <a:r>
              <a:rPr lang="en-GB" dirty="0" smtClean="0"/>
              <a:t>believe themselves to be great inventors, religious </a:t>
            </a:r>
            <a:r>
              <a:rPr lang="en-GB" dirty="0" err="1" smtClean="0"/>
              <a:t>saviors</a:t>
            </a:r>
            <a:r>
              <a:rPr lang="en-GB" dirty="0" smtClean="0"/>
              <a:t>, or other specially empowered persons (see </a:t>
            </a:r>
            <a:r>
              <a:rPr lang="en-GB" dirty="0" err="1" smtClean="0"/>
              <a:t>MediaSpeak</a:t>
            </a:r>
            <a:r>
              <a:rPr lang="en-GB" dirty="0" smtClean="0"/>
              <a:t> on the next page). </a:t>
            </a:r>
          </a:p>
          <a:p>
            <a:r>
              <a:rPr lang="en-GB" dirty="0" smtClean="0"/>
              <a:t>And those with </a:t>
            </a:r>
            <a:r>
              <a:rPr lang="en-GB" b="1" dirty="0" smtClean="0"/>
              <a:t>delusions of control </a:t>
            </a:r>
            <a:r>
              <a:rPr lang="en-GB" dirty="0" smtClean="0"/>
              <a:t>believe their feelings, thoughts, and actions are being controlled by other people</a:t>
            </a:r>
          </a:p>
          <a:p>
            <a:endParaRPr lang="en-GB" dirty="0"/>
          </a:p>
        </p:txBody>
      </p:sp>
    </p:spTree>
    <p:extLst>
      <p:ext uri="{BB962C8B-B14F-4D97-AF65-F5344CB8AC3E}">
        <p14:creationId xmlns:p14="http://schemas.microsoft.com/office/powerpoint/2010/main" val="189586633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DisorganizeD</a:t>
            </a:r>
            <a:r>
              <a:rPr lang="en-GB" dirty="0" smtClean="0"/>
              <a:t> Thinking </a:t>
            </a:r>
            <a:r>
              <a:rPr lang="en-GB" dirty="0" err="1" smtClean="0"/>
              <a:t>anD</a:t>
            </a:r>
            <a:r>
              <a:rPr lang="en-GB" dirty="0" smtClean="0"/>
              <a:t> speech</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People with schizophrenia may not be able to think logically (</a:t>
            </a:r>
            <a:r>
              <a:rPr lang="en-GB" dirty="0" err="1" smtClean="0"/>
              <a:t>Briki</a:t>
            </a:r>
            <a:r>
              <a:rPr lang="en-GB" dirty="0" smtClean="0"/>
              <a:t> et al., 2014) and may speak in peculiar ways (</a:t>
            </a:r>
            <a:r>
              <a:rPr lang="en-GB" dirty="0" err="1" smtClean="0"/>
              <a:t>Millier</a:t>
            </a:r>
            <a:r>
              <a:rPr lang="en-GB" dirty="0" smtClean="0"/>
              <a:t> et al., 2014). </a:t>
            </a:r>
          </a:p>
          <a:p>
            <a:r>
              <a:rPr lang="en-GB" dirty="0" smtClean="0"/>
              <a:t>These formal thought disorders can cause the sufferer great confusion and make communication extremely difficult.</a:t>
            </a:r>
          </a:p>
          <a:p>
            <a:r>
              <a:rPr lang="en-GB" dirty="0" smtClean="0"/>
              <a:t> Often such thought disorders take the form of </a:t>
            </a:r>
            <a:r>
              <a:rPr lang="en-GB" b="1" dirty="0" smtClean="0"/>
              <a:t>positive symptoms </a:t>
            </a:r>
            <a:r>
              <a:rPr lang="en-GB" dirty="0" smtClean="0"/>
              <a:t>(pathological excesses), as in loose associations, neologisms, perseveration, and clang.</a:t>
            </a:r>
          </a:p>
          <a:p>
            <a:r>
              <a:rPr lang="en-GB" dirty="0" smtClean="0"/>
              <a:t>People who have </a:t>
            </a:r>
            <a:r>
              <a:rPr lang="en-GB" b="1" dirty="0" smtClean="0"/>
              <a:t>loose associations, or derailment, the </a:t>
            </a:r>
            <a:r>
              <a:rPr lang="en-GB" dirty="0" smtClean="0"/>
              <a:t>most common formal thought disorder, rapidly shift from one topic to another, believing that their incoherent statements make sense. </a:t>
            </a:r>
          </a:p>
          <a:p>
            <a:r>
              <a:rPr lang="en-GB" dirty="0" smtClean="0"/>
              <a:t>A single, perhaps unimportant word in one sentence becomes the focus of the next. One man with schizophrenia, asked about his itchy arms, responded.</a:t>
            </a:r>
            <a:endParaRPr lang="en-GB" dirty="0"/>
          </a:p>
        </p:txBody>
      </p:sp>
    </p:spTree>
    <p:extLst>
      <p:ext uri="{BB962C8B-B14F-4D97-AF65-F5344CB8AC3E}">
        <p14:creationId xmlns:p14="http://schemas.microsoft.com/office/powerpoint/2010/main" val="103556845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10000"/>
          </a:bodyPr>
          <a:lstStyle/>
          <a:p>
            <a:r>
              <a:rPr lang="en-GB" dirty="0" smtClean="0"/>
              <a:t>Some people with schizophrenia use </a:t>
            </a:r>
            <a:r>
              <a:rPr lang="en-GB" b="1" dirty="0" smtClean="0"/>
              <a:t>neologisms</a:t>
            </a:r>
            <a:r>
              <a:rPr lang="en-GB" dirty="0" smtClean="0"/>
              <a:t>, made-up words that typically have meaning only to the person using them. </a:t>
            </a:r>
          </a:p>
          <a:p>
            <a:r>
              <a:rPr lang="en-GB" dirty="0" smtClean="0"/>
              <a:t>One person said, for example, “I am here from a foreign university . . . and you have to have a ‘</a:t>
            </a:r>
            <a:r>
              <a:rPr lang="en-GB" dirty="0" err="1" smtClean="0"/>
              <a:t>plausity</a:t>
            </a:r>
            <a:r>
              <a:rPr lang="en-GB" dirty="0" smtClean="0"/>
              <a:t>’ of all acts of amendment to go through for the children’s code . . . it is an ‘</a:t>
            </a:r>
            <a:r>
              <a:rPr lang="en-GB" dirty="0" err="1" smtClean="0"/>
              <a:t>amorition</a:t>
            </a:r>
            <a:r>
              <a:rPr lang="en-GB" dirty="0" smtClean="0"/>
              <a:t>’ law . . . the children have to have this ‘</a:t>
            </a:r>
            <a:r>
              <a:rPr lang="en-GB" dirty="0" err="1" smtClean="0"/>
              <a:t>accentuative</a:t>
            </a:r>
            <a:r>
              <a:rPr lang="en-GB" dirty="0" smtClean="0"/>
              <a:t>’ law so they don’t go into the ‘</a:t>
            </a:r>
            <a:r>
              <a:rPr lang="en-GB" dirty="0" err="1" smtClean="0"/>
              <a:t>mortite</a:t>
            </a:r>
            <a:r>
              <a:rPr lang="en-GB" dirty="0" smtClean="0"/>
              <a:t>’ law of the church” (Vetter, 1969, p. 189). Others may have the formal thought disorder of perseveration, in which they repeat their words and statements again and again.</a:t>
            </a:r>
          </a:p>
          <a:p>
            <a:r>
              <a:rPr lang="en-GB" dirty="0" smtClean="0"/>
              <a:t> Finally, some use clang, or rhyme, to think or express themselves. When asked how he was feeling, one man replied, “Well, hell, it’s well to tell.” </a:t>
            </a:r>
          </a:p>
          <a:p>
            <a:r>
              <a:rPr lang="en-GB" dirty="0" smtClean="0"/>
              <a:t>Another described the weather as “So hot, you know it runs on a cot.” Research suggests that some people may have disorganized speech or thinking long before their full pattern of schizophrenia unfolds.</a:t>
            </a:r>
            <a:endParaRPr lang="en-GB" dirty="0"/>
          </a:p>
        </p:txBody>
      </p:sp>
    </p:spTree>
    <p:extLst>
      <p:ext uri="{BB962C8B-B14F-4D97-AF65-F5344CB8AC3E}">
        <p14:creationId xmlns:p14="http://schemas.microsoft.com/office/powerpoint/2010/main" val="74141949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heighTeneD</a:t>
            </a:r>
            <a:r>
              <a:rPr lang="en-GB" dirty="0" smtClean="0"/>
              <a:t> </a:t>
            </a:r>
            <a:r>
              <a:rPr lang="en-GB" dirty="0" err="1" smtClean="0"/>
              <a:t>percepTions</a:t>
            </a:r>
            <a:r>
              <a:rPr lang="en-GB" dirty="0" smtClean="0"/>
              <a:t> </a:t>
            </a:r>
            <a:r>
              <a:rPr lang="en-GB" dirty="0" err="1" smtClean="0"/>
              <a:t>anD</a:t>
            </a:r>
            <a:r>
              <a:rPr lang="en-GB" dirty="0" smtClean="0"/>
              <a:t> </a:t>
            </a:r>
            <a:r>
              <a:rPr lang="en-GB" dirty="0" err="1" smtClean="0"/>
              <a:t>hallucinaTions</a:t>
            </a:r>
            <a:endParaRPr lang="en-GB" dirty="0"/>
          </a:p>
        </p:txBody>
      </p:sp>
      <p:sp>
        <p:nvSpPr>
          <p:cNvPr id="3" name="Content Placeholder 2"/>
          <p:cNvSpPr>
            <a:spLocks noGrp="1"/>
          </p:cNvSpPr>
          <p:nvPr>
            <p:ph idx="1"/>
          </p:nvPr>
        </p:nvSpPr>
        <p:spPr/>
        <p:txBody>
          <a:bodyPr/>
          <a:lstStyle/>
          <a:p>
            <a:r>
              <a:rPr lang="en-GB" dirty="0" smtClean="0"/>
              <a:t>A deranged character in Edgar Allan Poe’s “The Tell-Tale Heart” asks, “Have I not told you that what you mistake for madness is but the </a:t>
            </a:r>
            <a:r>
              <a:rPr lang="en-GB" dirty="0" err="1" smtClean="0"/>
              <a:t>overacuteness</a:t>
            </a:r>
            <a:r>
              <a:rPr lang="en-GB" dirty="0" smtClean="0"/>
              <a:t> of the senses?” Similarly, the perceptions and attention of some people with schizophrenia seem to intensify (Rossi-Arnaud et al., 2014).</a:t>
            </a:r>
          </a:p>
          <a:p>
            <a:r>
              <a:rPr lang="en-GB" dirty="0" smtClean="0"/>
              <a:t> The persons may feel that their senses are being flooded by all the sights and sounds that surround them (</a:t>
            </a:r>
            <a:r>
              <a:rPr lang="en-GB" dirty="0" err="1" smtClean="0"/>
              <a:t>Galderisi</a:t>
            </a:r>
            <a:r>
              <a:rPr lang="en-GB" dirty="0" smtClean="0"/>
              <a:t> et al., 2014). This makes it almost impossible for them to attend to anything important:</a:t>
            </a:r>
            <a:endParaRPr lang="en-GB" dirty="0"/>
          </a:p>
          <a:p>
            <a:r>
              <a:rPr lang="en-GB" dirty="0" smtClean="0"/>
              <a:t>Laboratory studies repeatedly have found problems of perception and attention among people with schizophrenia.</a:t>
            </a:r>
            <a:endParaRPr lang="en-GB" dirty="0"/>
          </a:p>
        </p:txBody>
      </p:sp>
    </p:spTree>
    <p:extLst>
      <p:ext uri="{BB962C8B-B14F-4D97-AF65-F5344CB8AC3E}">
        <p14:creationId xmlns:p14="http://schemas.microsoft.com/office/powerpoint/2010/main" val="420794559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hallucinations</a:t>
            </a:r>
            <a:endParaRPr lang="en-GB" dirty="0"/>
          </a:p>
        </p:txBody>
      </p:sp>
      <p:sp>
        <p:nvSpPr>
          <p:cNvPr id="3" name="Content Placeholder 2"/>
          <p:cNvSpPr>
            <a:spLocks noGrp="1"/>
          </p:cNvSpPr>
          <p:nvPr>
            <p:ph idx="1"/>
          </p:nvPr>
        </p:nvSpPr>
        <p:spPr/>
        <p:txBody>
          <a:bodyPr/>
          <a:lstStyle/>
          <a:p>
            <a:r>
              <a:rPr lang="en-GB" dirty="0" smtClean="0"/>
              <a:t>Another kind of perceptual problem in schizophrenia consists of hallucinations, perceptions that a person has in the absence of external stimuli.</a:t>
            </a:r>
          </a:p>
          <a:p>
            <a:r>
              <a:rPr lang="en-GB" dirty="0" smtClean="0"/>
              <a:t>People who have auditory hallucinations, by far the most common kind in schizophrenia, hear sounds and voices that seem to come from outside their heads. </a:t>
            </a:r>
          </a:p>
          <a:p>
            <a:r>
              <a:rPr lang="en-GB" dirty="0" smtClean="0"/>
              <a:t>The voices may talk directly to the </a:t>
            </a:r>
            <a:r>
              <a:rPr lang="en-GB" dirty="0" err="1" smtClean="0"/>
              <a:t>hallucinator</a:t>
            </a:r>
            <a:r>
              <a:rPr lang="en-GB" dirty="0" smtClean="0"/>
              <a:t>, perhaps giving commands or warning of dangers, or they may be experienced as overheard</a:t>
            </a:r>
            <a:endParaRPr lang="en-GB" dirty="0"/>
          </a:p>
        </p:txBody>
      </p:sp>
    </p:spTree>
    <p:extLst>
      <p:ext uri="{BB962C8B-B14F-4D97-AF65-F5344CB8AC3E}">
        <p14:creationId xmlns:p14="http://schemas.microsoft.com/office/powerpoint/2010/main" val="42062670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Research suggests that people with auditory hallucinations actually produce the nerve signals of sound in their brains, “hear” them, and then believe that external sources are responsible. </a:t>
            </a:r>
          </a:p>
          <a:p>
            <a:r>
              <a:rPr lang="en-GB" dirty="0" smtClean="0"/>
              <a:t>One line of research measured blood flow in </a:t>
            </a:r>
            <a:r>
              <a:rPr lang="en-GB" dirty="0" err="1" smtClean="0"/>
              <a:t>Broca’s</a:t>
            </a:r>
            <a:r>
              <a:rPr lang="en-GB" dirty="0" smtClean="0"/>
              <a:t> area, the region of the brain that helps people produce speech (Homan et al., 2014; McGuire et al., 1996). </a:t>
            </a:r>
          </a:p>
          <a:p>
            <a:r>
              <a:rPr lang="en-GB" dirty="0" smtClean="0"/>
              <a:t>The investigators found more blood flow in </a:t>
            </a:r>
            <a:r>
              <a:rPr lang="en-GB" dirty="0" err="1" smtClean="0"/>
              <a:t>Broca’s</a:t>
            </a:r>
            <a:r>
              <a:rPr lang="en-GB" dirty="0" smtClean="0"/>
              <a:t> area while patients were having auditory hallucinations</a:t>
            </a:r>
            <a:endParaRPr lang="en-GB" dirty="0"/>
          </a:p>
        </p:txBody>
      </p:sp>
    </p:spTree>
    <p:extLst>
      <p:ext uri="{BB962C8B-B14F-4D97-AF65-F5344CB8AC3E}">
        <p14:creationId xmlns:p14="http://schemas.microsoft.com/office/powerpoint/2010/main" val="387146482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Hallucinations can also involve any of the other senses.</a:t>
            </a:r>
          </a:p>
          <a:p>
            <a:r>
              <a:rPr lang="en-GB" b="1" dirty="0" smtClean="0"/>
              <a:t>Tactile hallucinations </a:t>
            </a:r>
            <a:r>
              <a:rPr lang="en-GB" dirty="0" smtClean="0"/>
              <a:t>may take the form of tingling, burning, or electric-shock sensations. </a:t>
            </a:r>
            <a:r>
              <a:rPr lang="en-GB" b="1" dirty="0" smtClean="0"/>
              <a:t>Somatic hallucinations </a:t>
            </a:r>
            <a:r>
              <a:rPr lang="en-GB" dirty="0" smtClean="0"/>
              <a:t>feel as if something is happening inside the body, such as a snake crawling inside one’s stomach. </a:t>
            </a:r>
            <a:r>
              <a:rPr lang="en-GB" b="1" dirty="0" smtClean="0"/>
              <a:t>Visual hallucinations </a:t>
            </a:r>
            <a:r>
              <a:rPr lang="en-GB" dirty="0" smtClean="0"/>
              <a:t>may produce vague perceptions of </a:t>
            </a:r>
            <a:r>
              <a:rPr lang="en-GB" dirty="0" err="1" smtClean="0"/>
              <a:t>colors</a:t>
            </a:r>
            <a:r>
              <a:rPr lang="en-GB" dirty="0" smtClean="0"/>
              <a:t> or clouds or distinct visions of people or objects. People with gustatory hallucinations regularly find that their food or drink tastes strange, and people with </a:t>
            </a:r>
            <a:r>
              <a:rPr lang="en-GB" b="1" dirty="0" smtClean="0"/>
              <a:t>olfactory hallucinations </a:t>
            </a:r>
            <a:r>
              <a:rPr lang="en-GB" dirty="0" smtClean="0"/>
              <a:t>smell </a:t>
            </a:r>
            <a:r>
              <a:rPr lang="en-GB" dirty="0" err="1" smtClean="0"/>
              <a:t>odors</a:t>
            </a:r>
            <a:r>
              <a:rPr lang="en-GB" dirty="0" smtClean="0"/>
              <a:t> that no one else does, such as the smell of poison or smoke.</a:t>
            </a:r>
            <a:endParaRPr lang="en-GB" dirty="0"/>
          </a:p>
        </p:txBody>
      </p:sp>
    </p:spTree>
    <p:extLst>
      <p:ext uri="{BB962C8B-B14F-4D97-AF65-F5344CB8AC3E}">
        <p14:creationId xmlns:p14="http://schemas.microsoft.com/office/powerpoint/2010/main" val="309641869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Hallucinations and delusional ideas often occur together (</a:t>
            </a:r>
            <a:r>
              <a:rPr lang="en-GB" dirty="0" err="1" smtClean="0"/>
              <a:t>Shiraishi</a:t>
            </a:r>
            <a:r>
              <a:rPr lang="en-GB" dirty="0" smtClean="0"/>
              <a:t> et al., 2014). A woman who hears voices issuing commands, for example, may have the delusion that the commands are being placed in her head by someone else. </a:t>
            </a:r>
          </a:p>
          <a:p>
            <a:r>
              <a:rPr lang="en-GB" dirty="0" smtClean="0"/>
              <a:t>A man with delusions of persecution may hallucinate the smell of poison in his bedroom or the taste of poison in his coffee. Might one symptom cause the other?.</a:t>
            </a:r>
          </a:p>
          <a:p>
            <a:r>
              <a:rPr lang="en-GB" dirty="0" smtClean="0"/>
              <a:t> Whatever the cause and whichever comes first, the hallucination and delusion eventually feed into each other.</a:t>
            </a:r>
            <a:endParaRPr lang="en-GB" dirty="0"/>
          </a:p>
        </p:txBody>
      </p:sp>
    </p:spTree>
    <p:extLst>
      <p:ext uri="{BB962C8B-B14F-4D97-AF65-F5344CB8AC3E}">
        <p14:creationId xmlns:p14="http://schemas.microsoft.com/office/powerpoint/2010/main" val="100583641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0" y="-1"/>
            <a:ext cx="12192000" cy="6918385"/>
          </a:xfrm>
          <a:prstGeom prst="rect">
            <a:avLst/>
          </a:prstGeom>
        </p:spPr>
      </p:pic>
    </p:spTree>
    <p:extLst>
      <p:ext uri="{BB962C8B-B14F-4D97-AF65-F5344CB8AC3E}">
        <p14:creationId xmlns:p14="http://schemas.microsoft.com/office/powerpoint/2010/main" val="26233123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inappropriaTe</a:t>
            </a:r>
            <a:r>
              <a:rPr lang="en-GB" dirty="0" smtClean="0"/>
              <a:t> </a:t>
            </a:r>
            <a:r>
              <a:rPr lang="en-GB" dirty="0" err="1" smtClean="0"/>
              <a:t>affecT</a:t>
            </a:r>
            <a:endParaRPr lang="en-GB" dirty="0"/>
          </a:p>
        </p:txBody>
      </p:sp>
      <p:sp>
        <p:nvSpPr>
          <p:cNvPr id="3" name="Content Placeholder 2"/>
          <p:cNvSpPr>
            <a:spLocks noGrp="1"/>
          </p:cNvSpPr>
          <p:nvPr>
            <p:ph idx="1"/>
          </p:nvPr>
        </p:nvSpPr>
        <p:spPr/>
        <p:txBody>
          <a:bodyPr>
            <a:normAutofit fontScale="85000" lnSpcReduction="20000"/>
          </a:bodyPr>
          <a:lstStyle/>
          <a:p>
            <a:r>
              <a:rPr lang="en-GB" dirty="0" smtClean="0"/>
              <a:t>Many people with schizophrenia display inappropriate affect, emotions that are unsuited to the situation.</a:t>
            </a:r>
          </a:p>
          <a:p>
            <a:r>
              <a:rPr lang="en-GB" dirty="0" smtClean="0"/>
              <a:t>They may smile when making a </a:t>
            </a:r>
            <a:r>
              <a:rPr lang="en-GB" dirty="0" err="1" smtClean="0"/>
              <a:t>somber</a:t>
            </a:r>
            <a:r>
              <a:rPr lang="en-GB" dirty="0" smtClean="0"/>
              <a:t> statement or upon being told terrible news, or they may become upset in situations that should make them happy. </a:t>
            </a:r>
          </a:p>
          <a:p>
            <a:r>
              <a:rPr lang="en-GB" dirty="0" smtClean="0"/>
              <a:t>They may also undergo inappropriate shifts in mood. During a tender conversation with his wife, for example, a man with schizophrenia suddenly started yelling obscenities at her and complaining about her inadequacies.</a:t>
            </a:r>
          </a:p>
          <a:p>
            <a:r>
              <a:rPr lang="en-GB" dirty="0" smtClean="0"/>
              <a:t> In at least some cases, these emotions may be merely a response to other features of the disorder. Consider a woman with schizophrenia who smiles when told of her husband’s serious illness. </a:t>
            </a:r>
          </a:p>
          <a:p>
            <a:r>
              <a:rPr lang="en-GB" dirty="0" smtClean="0"/>
              <a:t>She may not actually be happy about the news; in fact, she may not be understanding or even hearing it. She could, for example, be responding instead to another of the many stimuli flooding her senses, perhaps a joke coming from an auditory hallucination</a:t>
            </a:r>
            <a:endParaRPr lang="en-GB" dirty="0"/>
          </a:p>
        </p:txBody>
      </p:sp>
    </p:spTree>
    <p:extLst>
      <p:ext uri="{BB962C8B-B14F-4D97-AF65-F5344CB8AC3E}">
        <p14:creationId xmlns:p14="http://schemas.microsoft.com/office/powerpoint/2010/main" val="226924048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Negative Symptoms</a:t>
            </a:r>
            <a:endParaRPr lang="en-GB" dirty="0"/>
          </a:p>
        </p:txBody>
      </p:sp>
      <p:sp>
        <p:nvSpPr>
          <p:cNvPr id="3" name="Content Placeholder 2"/>
          <p:cNvSpPr>
            <a:spLocks noGrp="1"/>
          </p:cNvSpPr>
          <p:nvPr>
            <p:ph idx="1"/>
          </p:nvPr>
        </p:nvSpPr>
        <p:spPr/>
        <p:txBody>
          <a:bodyPr/>
          <a:lstStyle/>
          <a:p>
            <a:r>
              <a:rPr lang="en-GB" dirty="0" smtClean="0"/>
              <a:t>Negative symptoms are those that seem to be “pathological deficits,” characteristics that are lacking in a person. Poverty of speech, blunted and flat affect, loss of volition, and social withdrawal are commonly found in schizophrenia.</a:t>
            </a:r>
          </a:p>
          <a:p>
            <a:r>
              <a:rPr lang="en-GB" dirty="0" smtClean="0"/>
              <a:t>Such deficits greatly affect one’s life and activities.</a:t>
            </a:r>
            <a:endParaRPr lang="en-GB" dirty="0"/>
          </a:p>
          <a:p>
            <a:r>
              <a:rPr lang="en-GB" b="1" dirty="0" err="1" smtClean="0"/>
              <a:t>poverTy</a:t>
            </a:r>
            <a:r>
              <a:rPr lang="en-GB" b="1" dirty="0" smtClean="0"/>
              <a:t> of speech </a:t>
            </a:r>
            <a:r>
              <a:rPr lang="en-GB" dirty="0" smtClean="0"/>
              <a:t>People with schizophrenia often have </a:t>
            </a:r>
            <a:r>
              <a:rPr lang="en-GB" b="1" dirty="0" err="1" smtClean="0"/>
              <a:t>alogia</a:t>
            </a:r>
            <a:r>
              <a:rPr lang="en-GB" dirty="0" smtClean="0"/>
              <a:t>, or poverty of speech, a reduction in speech or speech content. Some people with this negative kind of formal thought disorder think and say very little. Others say quite a bit but still manage to convey little meaning.</a:t>
            </a:r>
            <a:endParaRPr lang="en-GB" dirty="0"/>
          </a:p>
        </p:txBody>
      </p:sp>
    </p:spTree>
    <p:extLst>
      <p:ext uri="{BB962C8B-B14F-4D97-AF65-F5344CB8AC3E}">
        <p14:creationId xmlns:p14="http://schemas.microsoft.com/office/powerpoint/2010/main" val="2869396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R</a:t>
            </a:r>
            <a:r>
              <a:rPr lang="en-GB" dirty="0" err="1" smtClean="0"/>
              <a:t>esTricTeD</a:t>
            </a:r>
            <a:r>
              <a:rPr lang="en-GB" dirty="0" smtClean="0"/>
              <a:t> </a:t>
            </a:r>
            <a:r>
              <a:rPr lang="en-GB" dirty="0" err="1" smtClean="0"/>
              <a:t>affecT</a:t>
            </a:r>
            <a:endParaRPr lang="en-GB" dirty="0"/>
          </a:p>
        </p:txBody>
      </p:sp>
      <p:sp>
        <p:nvSpPr>
          <p:cNvPr id="3" name="Content Placeholder 2"/>
          <p:cNvSpPr>
            <a:spLocks noGrp="1"/>
          </p:cNvSpPr>
          <p:nvPr>
            <p:ph idx="1"/>
          </p:nvPr>
        </p:nvSpPr>
        <p:spPr/>
        <p:txBody>
          <a:bodyPr>
            <a:normAutofit fontScale="92500" lnSpcReduction="20000"/>
          </a:bodyPr>
          <a:lstStyle/>
          <a:p>
            <a:r>
              <a:rPr lang="en-GB" dirty="0" smtClean="0"/>
              <a:t>Many people with schizophrenia have a blunted affect—they show less anger, sadness, joy, and other feelings than most people.</a:t>
            </a:r>
          </a:p>
          <a:p>
            <a:r>
              <a:rPr lang="en-GB" dirty="0" smtClean="0"/>
              <a:t>And some show almost no emotions at all, a condition known as flat affect. Their faces are still, their eye contact is poor, and their voices are monotonous. </a:t>
            </a:r>
          </a:p>
          <a:p>
            <a:r>
              <a:rPr lang="en-GB" dirty="0" smtClean="0"/>
              <a:t>In some cases, people with these problems may have anhedonia, a general lack of pleasure or enjoyment.</a:t>
            </a:r>
          </a:p>
          <a:p>
            <a:r>
              <a:rPr lang="en-GB" dirty="0" smtClean="0"/>
              <a:t> In other cases, however, the restricted affect may reflect an inability to express emotions as others do. One study had participants view very emotional film clips.</a:t>
            </a:r>
          </a:p>
          <a:p>
            <a:r>
              <a:rPr lang="en-GB" dirty="0" smtClean="0"/>
              <a:t> The participants with schizophrenia showed less facial expression than the others; however, they reported feeling just as much positive and negative emotion and in fact displayed more skin </a:t>
            </a:r>
            <a:r>
              <a:rPr lang="en-GB" dirty="0" err="1" smtClean="0"/>
              <a:t>arousa</a:t>
            </a:r>
            <a:endParaRPr lang="en-GB" dirty="0"/>
          </a:p>
        </p:txBody>
      </p:sp>
    </p:spTree>
    <p:extLst>
      <p:ext uri="{BB962C8B-B14F-4D97-AF65-F5344CB8AC3E}">
        <p14:creationId xmlns:p14="http://schemas.microsoft.com/office/powerpoint/2010/main" val="9661093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loss of </a:t>
            </a:r>
            <a:r>
              <a:rPr lang="en-GB" dirty="0" err="1" smtClean="0"/>
              <a:t>voliTion</a:t>
            </a:r>
            <a:endParaRPr lang="en-GB" dirty="0"/>
          </a:p>
        </p:txBody>
      </p:sp>
      <p:sp>
        <p:nvSpPr>
          <p:cNvPr id="3" name="Content Placeholder 2"/>
          <p:cNvSpPr>
            <a:spLocks noGrp="1"/>
          </p:cNvSpPr>
          <p:nvPr>
            <p:ph idx="1"/>
          </p:nvPr>
        </p:nvSpPr>
        <p:spPr/>
        <p:txBody>
          <a:bodyPr/>
          <a:lstStyle/>
          <a:p>
            <a:r>
              <a:rPr lang="en-GB" dirty="0" smtClean="0"/>
              <a:t>Many people with schizophrenia experience </a:t>
            </a:r>
            <a:r>
              <a:rPr lang="en-GB" dirty="0" err="1" smtClean="0"/>
              <a:t>avolition</a:t>
            </a:r>
            <a:r>
              <a:rPr lang="en-GB" dirty="0" smtClean="0"/>
              <a:t>, or apathy, feeling drained of energy and of interest in normal goals and unable to start or follow through on a course of action. </a:t>
            </a:r>
          </a:p>
          <a:p>
            <a:r>
              <a:rPr lang="en-GB" dirty="0" smtClean="0"/>
              <a:t>This problem is particularly common in people who have had schizophrenia for many years, as if they have been worn down by it. Similarly, people with schizophrenia may feel ambivalence, or conflicting feelings, about most things. </a:t>
            </a:r>
            <a:endParaRPr lang="en-GB" dirty="0"/>
          </a:p>
        </p:txBody>
      </p:sp>
    </p:spTree>
    <p:extLst>
      <p:ext uri="{BB962C8B-B14F-4D97-AF65-F5344CB8AC3E}">
        <p14:creationId xmlns:p14="http://schemas.microsoft.com/office/powerpoint/2010/main" val="395188463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social </a:t>
            </a:r>
            <a:r>
              <a:rPr lang="en-GB" dirty="0" err="1" smtClean="0"/>
              <a:t>WiThDraWal</a:t>
            </a:r>
            <a:endParaRPr lang="en-GB" dirty="0"/>
          </a:p>
        </p:txBody>
      </p:sp>
      <p:sp>
        <p:nvSpPr>
          <p:cNvPr id="3" name="Content Placeholder 2"/>
          <p:cNvSpPr>
            <a:spLocks noGrp="1"/>
          </p:cNvSpPr>
          <p:nvPr>
            <p:ph idx="1"/>
          </p:nvPr>
        </p:nvSpPr>
        <p:spPr/>
        <p:txBody>
          <a:bodyPr/>
          <a:lstStyle/>
          <a:p>
            <a:r>
              <a:rPr lang="en-GB" dirty="0" smtClean="0"/>
              <a:t>People with schizophrenia may withdraw from their social environment and attend only to their own ideas and fantasies. </a:t>
            </a:r>
          </a:p>
          <a:p>
            <a:r>
              <a:rPr lang="en-GB" dirty="0" smtClean="0"/>
              <a:t>Because their ideas are illogical and confused, the withdrawal has the effect of distancing them still further from reality.</a:t>
            </a:r>
          </a:p>
          <a:p>
            <a:r>
              <a:rPr lang="en-GB" dirty="0" smtClean="0"/>
              <a:t> The social withdrawal seems also to lead to a breakdown of social skills, including the ability to recognize other people’s needs and emotions accurately</a:t>
            </a:r>
            <a:endParaRPr lang="en-GB" dirty="0"/>
          </a:p>
        </p:txBody>
      </p:sp>
    </p:spTree>
    <p:extLst>
      <p:ext uri="{BB962C8B-B14F-4D97-AF65-F5344CB8AC3E}">
        <p14:creationId xmlns:p14="http://schemas.microsoft.com/office/powerpoint/2010/main" val="284860304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Psychomotor Symptoms</a:t>
            </a:r>
            <a:endParaRPr lang="en-GB" dirty="0"/>
          </a:p>
        </p:txBody>
      </p:sp>
      <p:sp>
        <p:nvSpPr>
          <p:cNvPr id="3" name="Content Placeholder 2"/>
          <p:cNvSpPr>
            <a:spLocks noGrp="1"/>
          </p:cNvSpPr>
          <p:nvPr>
            <p:ph idx="1"/>
          </p:nvPr>
        </p:nvSpPr>
        <p:spPr/>
        <p:txBody>
          <a:bodyPr>
            <a:normAutofit/>
          </a:bodyPr>
          <a:lstStyle/>
          <a:p>
            <a:r>
              <a:rPr lang="en-GB" dirty="0" smtClean="0"/>
              <a:t>People with schizophrenia sometimes experience psychomotor symptoms. Many move relatively slowly (</a:t>
            </a:r>
            <a:r>
              <a:rPr lang="en-GB" dirty="0" err="1" smtClean="0"/>
              <a:t>Bervoets</a:t>
            </a:r>
            <a:r>
              <a:rPr lang="en-GB" dirty="0" smtClean="0"/>
              <a:t> et al., 2014), and a number make awkward movements or repeated grimaces and odd gestures that seem to have a private  purpose—perhaps ritualistic or magical (</a:t>
            </a:r>
            <a:r>
              <a:rPr lang="en-GB" dirty="0" err="1" smtClean="0"/>
              <a:t>Stegmayer</a:t>
            </a:r>
            <a:r>
              <a:rPr lang="en-GB" dirty="0" smtClean="0"/>
              <a:t> et al., 2014). </a:t>
            </a:r>
          </a:p>
          <a:p>
            <a:r>
              <a:rPr lang="en-GB" dirty="0" smtClean="0"/>
              <a:t>The psychomotor symptoms of schizophrenia may take certain extreme forms, collectively called catatonia. </a:t>
            </a:r>
            <a:endParaRPr lang="en-GB" dirty="0"/>
          </a:p>
        </p:txBody>
      </p:sp>
    </p:spTree>
    <p:extLst>
      <p:ext uri="{BB962C8B-B14F-4D97-AF65-F5344CB8AC3E}">
        <p14:creationId xmlns:p14="http://schemas.microsoft.com/office/powerpoint/2010/main" val="14892502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dirty="0" smtClean="0"/>
              <a:t>People in a </a:t>
            </a:r>
            <a:r>
              <a:rPr lang="en-GB" b="1" dirty="0" smtClean="0"/>
              <a:t>catatonic stupor </a:t>
            </a:r>
            <a:r>
              <a:rPr lang="en-GB" dirty="0" smtClean="0"/>
              <a:t>stop responding to their environment, remaining motionless and silent for long stretches of time. </a:t>
            </a:r>
          </a:p>
          <a:p>
            <a:r>
              <a:rPr lang="en-GB" dirty="0" smtClean="0"/>
              <a:t>Recall how Richard would lie motionless and mute in bed for days. People with </a:t>
            </a:r>
            <a:r>
              <a:rPr lang="en-GB" b="1" dirty="0" smtClean="0"/>
              <a:t>catatonic rigidity </a:t>
            </a:r>
            <a:r>
              <a:rPr lang="en-GB" dirty="0" smtClean="0"/>
              <a:t>maintain a rigid, upright posture for hours and resist efforts to be moved. </a:t>
            </a:r>
          </a:p>
          <a:p>
            <a:r>
              <a:rPr lang="en-GB" dirty="0" smtClean="0"/>
              <a:t>Still others exhibit </a:t>
            </a:r>
            <a:r>
              <a:rPr lang="en-GB" b="1" dirty="0" smtClean="0"/>
              <a:t>catatonic posturing</a:t>
            </a:r>
            <a:r>
              <a:rPr lang="en-GB" dirty="0" smtClean="0"/>
              <a:t>, assuming awkward, bizarre positions for long periods of time. They may, for example, spend hours holding their arms out at a 90-degree angle or balancing in a squatting position. </a:t>
            </a:r>
          </a:p>
          <a:p>
            <a:r>
              <a:rPr lang="en-GB" dirty="0" smtClean="0"/>
              <a:t>Finally, people with </a:t>
            </a:r>
            <a:r>
              <a:rPr lang="en-GB" b="1" dirty="0" smtClean="0"/>
              <a:t>catatonic excitement</a:t>
            </a:r>
            <a:r>
              <a:rPr lang="en-GB" dirty="0" smtClean="0"/>
              <a:t>, a different form of catatonia, move excitedly, sometimes wildly waving their arms and legs</a:t>
            </a:r>
            <a:endParaRPr lang="en-GB" dirty="0"/>
          </a:p>
        </p:txBody>
      </p:sp>
    </p:spTree>
    <p:extLst>
      <p:ext uri="{BB962C8B-B14F-4D97-AF65-F5344CB8AC3E}">
        <p14:creationId xmlns:p14="http://schemas.microsoft.com/office/powerpoint/2010/main" val="345666483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Is the Course of Schizophrenia?</a:t>
            </a:r>
            <a:endParaRPr lang="en-GB" dirty="0"/>
          </a:p>
        </p:txBody>
      </p:sp>
      <p:sp>
        <p:nvSpPr>
          <p:cNvPr id="3" name="Content Placeholder 2"/>
          <p:cNvSpPr>
            <a:spLocks noGrp="1"/>
          </p:cNvSpPr>
          <p:nvPr>
            <p:ph idx="1"/>
          </p:nvPr>
        </p:nvSpPr>
        <p:spPr/>
        <p:txBody>
          <a:bodyPr>
            <a:normAutofit/>
          </a:bodyPr>
          <a:lstStyle/>
          <a:p>
            <a:r>
              <a:rPr lang="en-GB" dirty="0" smtClean="0"/>
              <a:t>Schizophrenia usually first appears between the person’s late teens and mid-thirties (</a:t>
            </a:r>
            <a:r>
              <a:rPr lang="en-GB" dirty="0" err="1" smtClean="0"/>
              <a:t>Lindenmayer</a:t>
            </a:r>
            <a:r>
              <a:rPr lang="en-GB" dirty="0" smtClean="0"/>
              <a:t> &amp; Khan, 2012). Although its course varies widely from case to case, many sufferers seem to go through three phases—prodromal, active, and residual.</a:t>
            </a:r>
          </a:p>
          <a:p>
            <a:r>
              <a:rPr lang="en-GB" dirty="0" smtClean="0"/>
              <a:t> During </a:t>
            </a:r>
            <a:r>
              <a:rPr lang="en-GB" b="1" dirty="0" smtClean="0"/>
              <a:t>the prodromal phase</a:t>
            </a:r>
            <a:r>
              <a:rPr lang="en-GB" dirty="0" smtClean="0"/>
              <a:t>, symptoms are not yet obvious, but the person is beginning to </a:t>
            </a:r>
            <a:r>
              <a:rPr lang="en-GB" dirty="0" err="1" smtClean="0"/>
              <a:t>deteriorate.He</a:t>
            </a:r>
            <a:r>
              <a:rPr lang="en-GB" dirty="0" smtClean="0"/>
              <a:t> or she may withdraw socially, speak in vague or odd ways, develop strange ideas, or express little emotion. </a:t>
            </a:r>
          </a:p>
          <a:p>
            <a:r>
              <a:rPr lang="en-GB" dirty="0" smtClean="0"/>
              <a:t>During the </a:t>
            </a:r>
            <a:r>
              <a:rPr lang="en-GB" b="1" dirty="0" smtClean="0"/>
              <a:t>active phase</a:t>
            </a:r>
            <a:r>
              <a:rPr lang="en-GB" dirty="0" smtClean="0"/>
              <a:t>, symptoms become apparent. Sometimes this phase is triggered by stress or trauma in the person’s life.</a:t>
            </a:r>
            <a:endParaRPr lang="en-GB" dirty="0"/>
          </a:p>
        </p:txBody>
      </p:sp>
    </p:spTree>
    <p:extLst>
      <p:ext uri="{BB962C8B-B14F-4D97-AF65-F5344CB8AC3E}">
        <p14:creationId xmlns:p14="http://schemas.microsoft.com/office/powerpoint/2010/main" val="151219224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Many people with schizophrenia eventually enter a </a:t>
            </a:r>
            <a:r>
              <a:rPr lang="en-GB" b="1" dirty="0" smtClean="0"/>
              <a:t>residual phase </a:t>
            </a:r>
            <a:r>
              <a:rPr lang="en-GB" dirty="0" smtClean="0"/>
              <a:t>in which they return to a prodromal-like level of functioning. They may retain some negative symptoms, such as blunted emotion, but have a lessening of the striking symptoms of the active phase.</a:t>
            </a:r>
          </a:p>
          <a:p>
            <a:r>
              <a:rPr lang="en-GB" dirty="0" smtClean="0"/>
              <a:t> Although 25 percent or more of patients recover completely from schizophrenia, the majority continue to have at least some residual problems for the rest of their lives.</a:t>
            </a:r>
            <a:endParaRPr lang="en-GB" dirty="0"/>
          </a:p>
        </p:txBody>
      </p:sp>
    </p:spTree>
    <p:extLst>
      <p:ext uri="{BB962C8B-B14F-4D97-AF65-F5344CB8AC3E}">
        <p14:creationId xmlns:p14="http://schemas.microsoft.com/office/powerpoint/2010/main" val="278316265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Each of these phases may last for days or for years. </a:t>
            </a:r>
          </a:p>
          <a:p>
            <a:r>
              <a:rPr lang="en-GB" dirty="0" smtClean="0"/>
              <a:t>A fuller recovery from schizophrenia is more likely in people who functioned quite well before the disorder (had good premorbid functioning); whose initial disorder is triggered by stress, comes on abruptly, or develops during middle age; and who receive early treatment, preferably during the prodromal phase (</a:t>
            </a:r>
            <a:r>
              <a:rPr lang="en-GB" dirty="0" err="1" smtClean="0"/>
              <a:t>Remberk</a:t>
            </a:r>
            <a:r>
              <a:rPr lang="en-GB" dirty="0" smtClean="0"/>
              <a:t> et al., 2014; Conus et al., 2007).</a:t>
            </a:r>
          </a:p>
          <a:p>
            <a:r>
              <a:rPr lang="en-GB" dirty="0" smtClean="0"/>
              <a:t> Relapses are apparently more likely during times of life stress.</a:t>
            </a:r>
            <a:endParaRPr lang="en-GB" dirty="0"/>
          </a:p>
        </p:txBody>
      </p:sp>
    </p:spTree>
    <p:extLst>
      <p:ext uri="{BB962C8B-B14F-4D97-AF65-F5344CB8AC3E}">
        <p14:creationId xmlns:p14="http://schemas.microsoft.com/office/powerpoint/2010/main" val="415997234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 People with schizophrenia, though they previously functioned well or at least acceptably, deteriorate into an isolated wilderness of unusual perceptions, odd thoughts, disturbed emotions, and motor abnormalities. </a:t>
            </a:r>
          </a:p>
          <a:p>
            <a:r>
              <a:rPr lang="en-GB" dirty="0" smtClean="0"/>
              <a:t>In Chapter 15 you will see that schizophrenia is no longer the hopeless disorder of times past and that some sufferers, though certainly not all, now make remarkable recoveries. </a:t>
            </a:r>
            <a:endParaRPr lang="en-GB" dirty="0"/>
          </a:p>
        </p:txBody>
      </p:sp>
    </p:spTree>
    <p:extLst>
      <p:ext uri="{BB962C8B-B14F-4D97-AF65-F5344CB8AC3E}">
        <p14:creationId xmlns:p14="http://schemas.microsoft.com/office/powerpoint/2010/main" val="64502745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Diagnosing Schizophrenia</a:t>
            </a:r>
            <a:endParaRPr lang="en-GB" dirty="0"/>
          </a:p>
        </p:txBody>
      </p:sp>
      <p:sp>
        <p:nvSpPr>
          <p:cNvPr id="3" name="Content Placeholder 2"/>
          <p:cNvSpPr>
            <a:spLocks noGrp="1"/>
          </p:cNvSpPr>
          <p:nvPr>
            <p:ph idx="1"/>
          </p:nvPr>
        </p:nvSpPr>
        <p:spPr/>
        <p:txBody>
          <a:bodyPr>
            <a:normAutofit fontScale="70000" lnSpcReduction="20000"/>
          </a:bodyPr>
          <a:lstStyle/>
          <a:p>
            <a:r>
              <a:rPr lang="en-GB" dirty="0" smtClean="0"/>
              <a:t>DSM-5 calls for a diagnosis of schizophrenia only after symptoms of the disorder continue for six months or more (APA, 2013). </a:t>
            </a:r>
          </a:p>
          <a:p>
            <a:r>
              <a:rPr lang="en-GB" dirty="0" smtClean="0"/>
              <a:t>In at least one of those months, the person must be in an active phase, marked by significant delusions, hallucinations, or disorganized speech. In addition, there must be a deterioration in the person’s work, social relations, and ability to care for him or herself (see again Table 14-1).</a:t>
            </a:r>
          </a:p>
          <a:p>
            <a:r>
              <a:rPr lang="en-GB" dirty="0" smtClean="0"/>
              <a:t> Many researchers believe that in order to help predict the course of schizophrenia, there should be a distinction between so-called</a:t>
            </a:r>
            <a:r>
              <a:rPr lang="en-GB" b="1" dirty="0" smtClean="0"/>
              <a:t> Type I and Type II schizophrenia</a:t>
            </a:r>
            <a:r>
              <a:rPr lang="en-GB" dirty="0" smtClean="0"/>
              <a:t>. People with </a:t>
            </a:r>
            <a:r>
              <a:rPr lang="en-GB" b="1" dirty="0" smtClean="0"/>
              <a:t>Type I schizophrenia </a:t>
            </a:r>
            <a:r>
              <a:rPr lang="en-GB" dirty="0" smtClean="0"/>
              <a:t>are thought to be dominated by positive symptoms, such as delusions, hallucinations, and certain formal thought disorders.</a:t>
            </a:r>
          </a:p>
          <a:p>
            <a:r>
              <a:rPr lang="en-GB" dirty="0" smtClean="0"/>
              <a:t>Those with </a:t>
            </a:r>
            <a:r>
              <a:rPr lang="en-GB" b="1" dirty="0" smtClean="0"/>
              <a:t>Type II schizophrenia </a:t>
            </a:r>
            <a:r>
              <a:rPr lang="en-GB" dirty="0" smtClean="0"/>
              <a:t>have more negative symptoms, such as restricted affect, poverty of speech, and loss of volition. Type I patients generally seem to have been better adjusted prior to the disorder, to have later onset of symptoms, and to be more likely to show improvement, especially when treated with medications.</a:t>
            </a:r>
          </a:p>
          <a:p>
            <a:r>
              <a:rPr lang="en-GB" dirty="0" smtClean="0"/>
              <a:t>In addition, as you will soon see, the positive symptoms of Type I schizophrenia may be linked more closely to biochemical abnormalities in the brain, while the negative symptoms of Type II schizophrenia may be tied largely to structural abnormalities in the brain</a:t>
            </a:r>
            <a:endParaRPr lang="en-GB" dirty="0"/>
          </a:p>
        </p:txBody>
      </p:sp>
    </p:spTree>
    <p:extLst>
      <p:ext uri="{BB962C8B-B14F-4D97-AF65-F5344CB8AC3E}">
        <p14:creationId xmlns:p14="http://schemas.microsoft.com/office/powerpoint/2010/main" val="3259890748"/>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do theorists explain schizophrenia </a:t>
            </a:r>
            <a:endParaRPr lang="en-GB" dirty="0"/>
          </a:p>
        </p:txBody>
      </p:sp>
      <p:sp>
        <p:nvSpPr>
          <p:cNvPr id="3" name="Content Placeholder 2"/>
          <p:cNvSpPr>
            <a:spLocks noGrp="1"/>
          </p:cNvSpPr>
          <p:nvPr>
            <p:ph idx="1"/>
          </p:nvPr>
        </p:nvSpPr>
        <p:spPr/>
        <p:txBody>
          <a:bodyPr/>
          <a:lstStyle/>
          <a:p>
            <a:r>
              <a:rPr lang="en-GB" dirty="0"/>
              <a:t>As with many other kinds of disorders, biological, psychological, and sociocultural theorists have each proposed explanations for schizophrenia. So far, the biological explanations have received by far the most research support. This is not to say that psychological and sociocultural factors play no role in the disorder. Rather, a diathesis-stress relationship may be at work: people with a biological predisposition will develop schizophrenia only if certain kinds of events or stressors are also present. Similarly, a diathesis-stress relationship often seems to be operating in the development of other kinds of psychotic </a:t>
            </a:r>
            <a:r>
              <a:rPr lang="en-GB" dirty="0" smtClean="0"/>
              <a:t>disorder.</a:t>
            </a:r>
            <a:endParaRPr lang="en-GB" dirty="0"/>
          </a:p>
        </p:txBody>
      </p:sp>
    </p:spTree>
    <p:extLst>
      <p:ext uri="{BB962C8B-B14F-4D97-AF65-F5344CB8AC3E}">
        <p14:creationId xmlns:p14="http://schemas.microsoft.com/office/powerpoint/2010/main" val="400533068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Biological Views</a:t>
            </a:r>
          </a:p>
        </p:txBody>
      </p:sp>
      <p:sp>
        <p:nvSpPr>
          <p:cNvPr id="3" name="Content Placeholder 2"/>
          <p:cNvSpPr>
            <a:spLocks noGrp="1"/>
          </p:cNvSpPr>
          <p:nvPr>
            <p:ph idx="1"/>
          </p:nvPr>
        </p:nvSpPr>
        <p:spPr/>
        <p:txBody>
          <a:bodyPr/>
          <a:lstStyle/>
          <a:p>
            <a:r>
              <a:rPr lang="en-GB" dirty="0" smtClean="0"/>
              <a:t>What </a:t>
            </a:r>
            <a:r>
              <a:rPr lang="en-GB" dirty="0"/>
              <a:t>is arguably the most enlightening research on schizophrenia during the past several decades has come from genetic and biological investigations. </a:t>
            </a:r>
            <a:endParaRPr lang="en-GB" dirty="0" smtClean="0"/>
          </a:p>
          <a:p>
            <a:r>
              <a:rPr lang="en-GB" dirty="0" smtClean="0"/>
              <a:t>These </a:t>
            </a:r>
            <a:r>
              <a:rPr lang="en-GB" dirty="0"/>
              <a:t>studies have revealed the key roles of inheritance and brain activity in the development of schizophrenia and have opened the door to important treatment </a:t>
            </a:r>
            <a:r>
              <a:rPr lang="en-GB" dirty="0" smtClean="0"/>
              <a:t>changes.</a:t>
            </a:r>
            <a:endParaRPr lang="en-GB" dirty="0"/>
          </a:p>
        </p:txBody>
      </p:sp>
    </p:spTree>
    <p:extLst>
      <p:ext uri="{BB962C8B-B14F-4D97-AF65-F5344CB8AC3E}">
        <p14:creationId xmlns:p14="http://schemas.microsoft.com/office/powerpoint/2010/main" val="37482187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Genetic Factors</a:t>
            </a:r>
          </a:p>
        </p:txBody>
      </p:sp>
      <p:sp>
        <p:nvSpPr>
          <p:cNvPr id="3" name="Content Placeholder 2"/>
          <p:cNvSpPr>
            <a:spLocks noGrp="1"/>
          </p:cNvSpPr>
          <p:nvPr>
            <p:ph idx="1"/>
          </p:nvPr>
        </p:nvSpPr>
        <p:spPr/>
        <p:txBody>
          <a:bodyPr>
            <a:normAutofit lnSpcReduction="10000"/>
          </a:bodyPr>
          <a:lstStyle/>
          <a:p>
            <a:r>
              <a:rPr lang="en-GB" dirty="0" smtClean="0"/>
              <a:t>Following </a:t>
            </a:r>
            <a:r>
              <a:rPr lang="en-GB" dirty="0"/>
              <a:t>the principles of the diathesis-stress perspective, genetic researchers believe that some people inherit a biological predisposition to schizophrenia and develop the disorder later when they face extreme stress, usually during late adolescence or early </a:t>
            </a:r>
            <a:r>
              <a:rPr lang="en-GB" dirty="0" smtClean="0"/>
              <a:t>adulthood.</a:t>
            </a:r>
          </a:p>
          <a:p>
            <a:r>
              <a:rPr lang="en-GB" dirty="0" smtClean="0"/>
              <a:t>The </a:t>
            </a:r>
            <a:r>
              <a:rPr lang="en-GB" dirty="0"/>
              <a:t>genetic view has been supported by studies of </a:t>
            </a:r>
            <a:endParaRPr lang="en-GB" dirty="0" smtClean="0"/>
          </a:p>
          <a:p>
            <a:r>
              <a:rPr lang="en-GB" dirty="0" smtClean="0"/>
              <a:t>(</a:t>
            </a:r>
            <a:r>
              <a:rPr lang="en-GB" dirty="0"/>
              <a:t>1) relatives of people with schizophrenia, </a:t>
            </a:r>
            <a:endParaRPr lang="en-GB" dirty="0" smtClean="0"/>
          </a:p>
          <a:p>
            <a:r>
              <a:rPr lang="en-GB" dirty="0" smtClean="0"/>
              <a:t>(</a:t>
            </a:r>
            <a:r>
              <a:rPr lang="en-GB" dirty="0"/>
              <a:t>2) twins with schizophrenia, </a:t>
            </a:r>
            <a:endParaRPr lang="en-GB" dirty="0" smtClean="0"/>
          </a:p>
          <a:p>
            <a:r>
              <a:rPr lang="en-GB" dirty="0" smtClean="0"/>
              <a:t>(</a:t>
            </a:r>
            <a:r>
              <a:rPr lang="en-GB" dirty="0"/>
              <a:t>3) people with schizophrenia who are adopted, and </a:t>
            </a:r>
            <a:endParaRPr lang="en-GB" dirty="0" smtClean="0"/>
          </a:p>
          <a:p>
            <a:r>
              <a:rPr lang="en-GB" dirty="0" smtClean="0"/>
              <a:t>(</a:t>
            </a:r>
            <a:r>
              <a:rPr lang="en-GB" dirty="0"/>
              <a:t>4) genetic linkage and molecular biology</a:t>
            </a:r>
          </a:p>
        </p:txBody>
      </p:sp>
    </p:spTree>
    <p:extLst>
      <p:ext uri="{BB962C8B-B14F-4D97-AF65-F5344CB8AC3E}">
        <p14:creationId xmlns:p14="http://schemas.microsoft.com/office/powerpoint/2010/main" val="395019371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Are relatives </a:t>
            </a:r>
            <a:r>
              <a:rPr lang="en-GB" dirty="0"/>
              <a:t>vulnerable?</a:t>
            </a:r>
          </a:p>
        </p:txBody>
      </p:sp>
      <p:sp>
        <p:nvSpPr>
          <p:cNvPr id="3" name="Content Placeholder 2"/>
          <p:cNvSpPr>
            <a:spLocks noGrp="1"/>
          </p:cNvSpPr>
          <p:nvPr>
            <p:ph idx="1"/>
          </p:nvPr>
        </p:nvSpPr>
        <p:spPr/>
        <p:txBody>
          <a:bodyPr/>
          <a:lstStyle/>
          <a:p>
            <a:r>
              <a:rPr lang="en-GB" dirty="0" smtClean="0"/>
              <a:t>Family </a:t>
            </a:r>
            <a:r>
              <a:rPr lang="en-GB" dirty="0"/>
              <a:t>pedigree studies have found repeatedly that schizophrenia and schizophrenia-like brain abnormalities are more common among relatives of people with the </a:t>
            </a:r>
            <a:r>
              <a:rPr lang="en-GB" dirty="0" smtClean="0"/>
              <a:t>disorder.</a:t>
            </a:r>
          </a:p>
          <a:p>
            <a:r>
              <a:rPr lang="en-GB" dirty="0" smtClean="0"/>
              <a:t>And </a:t>
            </a:r>
            <a:r>
              <a:rPr lang="en-GB" dirty="0"/>
              <a:t>the more closely related the relatives are to the person with schizophrenia, the more likely they are to develop the </a:t>
            </a:r>
            <a:r>
              <a:rPr lang="en-GB" dirty="0" smtClean="0"/>
              <a:t>disorder.</a:t>
            </a:r>
          </a:p>
          <a:p>
            <a:endParaRPr lang="en-GB" dirty="0"/>
          </a:p>
        </p:txBody>
      </p:sp>
    </p:spTree>
    <p:extLst>
      <p:ext uri="{BB962C8B-B14F-4D97-AF65-F5344CB8AC3E}">
        <p14:creationId xmlns:p14="http://schemas.microsoft.com/office/powerpoint/2010/main" val="355269926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Is </a:t>
            </a:r>
            <a:r>
              <a:rPr lang="en-GB" dirty="0"/>
              <a:t>an </a:t>
            </a:r>
            <a:r>
              <a:rPr lang="en-GB" dirty="0" smtClean="0"/>
              <a:t>identical Twin </a:t>
            </a:r>
            <a:r>
              <a:rPr lang="en-GB" dirty="0"/>
              <a:t>More vulnerable Than a </a:t>
            </a:r>
            <a:r>
              <a:rPr lang="en-GB" dirty="0" smtClean="0"/>
              <a:t>fraternal Twin?</a:t>
            </a:r>
            <a:endParaRPr lang="en-GB" dirty="0"/>
          </a:p>
        </p:txBody>
      </p:sp>
      <p:sp>
        <p:nvSpPr>
          <p:cNvPr id="3" name="Content Placeholder 2"/>
          <p:cNvSpPr>
            <a:spLocks noGrp="1"/>
          </p:cNvSpPr>
          <p:nvPr>
            <p:ph idx="1"/>
          </p:nvPr>
        </p:nvSpPr>
        <p:spPr/>
        <p:txBody>
          <a:bodyPr/>
          <a:lstStyle/>
          <a:p>
            <a:r>
              <a:rPr lang="en-GB" dirty="0" smtClean="0"/>
              <a:t>Twins</a:t>
            </a:r>
            <a:r>
              <a:rPr lang="en-GB" dirty="0"/>
              <a:t>, who are among the closest of relatives, have in particular been studied by schizophrenia researchers. </a:t>
            </a:r>
            <a:endParaRPr lang="en-GB" dirty="0" smtClean="0"/>
          </a:p>
          <a:p>
            <a:r>
              <a:rPr lang="en-GB" dirty="0" smtClean="0"/>
              <a:t>If </a:t>
            </a:r>
            <a:r>
              <a:rPr lang="en-GB" dirty="0"/>
              <a:t>both members of a pair of twins have a particular trait, they are said to be concordant for that trait. </a:t>
            </a:r>
            <a:endParaRPr lang="en-GB" dirty="0" smtClean="0"/>
          </a:p>
          <a:p>
            <a:r>
              <a:rPr lang="en-GB" dirty="0" smtClean="0"/>
              <a:t>If </a:t>
            </a:r>
            <a:r>
              <a:rPr lang="en-GB" dirty="0"/>
              <a:t>genetic factors are at work in schizophrenia, identical twins (who share all their genes) should have a higher concordance rate for schizophrenia than fraternal twins (who share only some genes</a:t>
            </a:r>
            <a:r>
              <a:rPr lang="en-GB" dirty="0" smtClean="0"/>
              <a:t>).</a:t>
            </a:r>
          </a:p>
          <a:p>
            <a:r>
              <a:rPr lang="en-GB" dirty="0" smtClean="0"/>
              <a:t> </a:t>
            </a:r>
            <a:r>
              <a:rPr lang="en-GB" dirty="0"/>
              <a:t>This expectation has been supported consistently by </a:t>
            </a:r>
            <a:r>
              <a:rPr lang="en-GB" dirty="0" smtClean="0"/>
              <a:t>research.</a:t>
            </a:r>
            <a:endParaRPr lang="en-GB" dirty="0"/>
          </a:p>
        </p:txBody>
      </p:sp>
    </p:spTree>
    <p:extLst>
      <p:ext uri="{BB962C8B-B14F-4D97-AF65-F5344CB8AC3E}">
        <p14:creationId xmlns:p14="http://schemas.microsoft.com/office/powerpoint/2010/main" val="393479734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Are </a:t>
            </a:r>
            <a:r>
              <a:rPr lang="en-GB" dirty="0"/>
              <a:t>The biological </a:t>
            </a:r>
            <a:r>
              <a:rPr lang="en-GB" dirty="0" smtClean="0"/>
              <a:t>relatives </a:t>
            </a:r>
            <a:r>
              <a:rPr lang="en-GB" dirty="0"/>
              <a:t>of an </a:t>
            </a:r>
            <a:r>
              <a:rPr lang="en-GB" dirty="0" smtClean="0"/>
              <a:t>adoptee </a:t>
            </a:r>
            <a:r>
              <a:rPr lang="en-GB" dirty="0"/>
              <a:t>vulnerable?</a:t>
            </a:r>
          </a:p>
        </p:txBody>
      </p:sp>
      <p:sp>
        <p:nvSpPr>
          <p:cNvPr id="3" name="Content Placeholder 2"/>
          <p:cNvSpPr>
            <a:spLocks noGrp="1"/>
          </p:cNvSpPr>
          <p:nvPr>
            <p:ph idx="1"/>
          </p:nvPr>
        </p:nvSpPr>
        <p:spPr/>
        <p:txBody>
          <a:bodyPr>
            <a:normAutofit lnSpcReduction="10000"/>
          </a:bodyPr>
          <a:lstStyle/>
          <a:p>
            <a:r>
              <a:rPr lang="en-GB" dirty="0" smtClean="0"/>
              <a:t>Adoption </a:t>
            </a:r>
            <a:r>
              <a:rPr lang="en-GB" dirty="0"/>
              <a:t>studies look at adults with schizophrenia who were adopted as infants and compare them with both their biological and their adoptive relatives</a:t>
            </a:r>
            <a:r>
              <a:rPr lang="en-GB" dirty="0" smtClean="0"/>
              <a:t>.</a:t>
            </a:r>
          </a:p>
          <a:p>
            <a:r>
              <a:rPr lang="en-GB" dirty="0" smtClean="0"/>
              <a:t> </a:t>
            </a:r>
            <a:r>
              <a:rPr lang="en-GB" dirty="0"/>
              <a:t>Because they were reared apart from their biological relatives, similar symptoms in those relatives would indicate genetic influences. </a:t>
            </a:r>
            <a:endParaRPr lang="en-GB" dirty="0" smtClean="0"/>
          </a:p>
          <a:p>
            <a:r>
              <a:rPr lang="en-GB" dirty="0" smtClean="0"/>
              <a:t>Conversely</a:t>
            </a:r>
            <a:r>
              <a:rPr lang="en-GB" dirty="0"/>
              <a:t>, similarities to their adoptive relatives would suggest environmental influences. </a:t>
            </a:r>
            <a:endParaRPr lang="en-GB" dirty="0" smtClean="0"/>
          </a:p>
          <a:p>
            <a:r>
              <a:rPr lang="en-GB" dirty="0" smtClean="0"/>
              <a:t>Researchers </a:t>
            </a:r>
            <a:r>
              <a:rPr lang="en-GB" dirty="0"/>
              <a:t>have repeatedly found that the biological relatives of adoptees with schizophrenia are more likely than their adoptive relatives to develop schizophrenia or another schizophrenia spectrum </a:t>
            </a:r>
            <a:r>
              <a:rPr lang="en-GB" dirty="0" smtClean="0"/>
              <a:t>disorder.</a:t>
            </a:r>
            <a:endParaRPr lang="en-GB" dirty="0"/>
          </a:p>
        </p:txBody>
      </p:sp>
    </p:spTree>
    <p:extLst>
      <p:ext uri="{BB962C8B-B14F-4D97-AF65-F5344CB8AC3E}">
        <p14:creationId xmlns:p14="http://schemas.microsoft.com/office/powerpoint/2010/main" val="217609828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WhaT</a:t>
            </a:r>
            <a:r>
              <a:rPr lang="en-GB" dirty="0"/>
              <a:t> Do </a:t>
            </a:r>
            <a:r>
              <a:rPr lang="en-GB" dirty="0" err="1"/>
              <a:t>geneTic</a:t>
            </a:r>
            <a:r>
              <a:rPr lang="en-GB" dirty="0"/>
              <a:t> linkage </a:t>
            </a:r>
            <a:r>
              <a:rPr lang="en-GB" dirty="0" err="1"/>
              <a:t>anD</a:t>
            </a:r>
            <a:r>
              <a:rPr lang="en-GB" dirty="0"/>
              <a:t> Molecular biology </a:t>
            </a:r>
            <a:r>
              <a:rPr lang="en-GB" dirty="0" err="1"/>
              <a:t>sTuDies</a:t>
            </a:r>
            <a:r>
              <a:rPr lang="en-GB" dirty="0"/>
              <a:t> </a:t>
            </a:r>
            <a:r>
              <a:rPr lang="en-GB" dirty="0" err="1"/>
              <a:t>suggesT</a:t>
            </a:r>
            <a:r>
              <a:rPr lang="en-GB" dirty="0"/>
              <a:t>?</a:t>
            </a:r>
          </a:p>
        </p:txBody>
      </p:sp>
      <p:sp>
        <p:nvSpPr>
          <p:cNvPr id="3" name="Content Placeholder 2"/>
          <p:cNvSpPr>
            <a:spLocks noGrp="1"/>
          </p:cNvSpPr>
          <p:nvPr>
            <p:ph idx="1"/>
          </p:nvPr>
        </p:nvSpPr>
        <p:spPr/>
        <p:txBody>
          <a:bodyPr>
            <a:normAutofit/>
          </a:bodyPr>
          <a:lstStyle/>
          <a:p>
            <a:pPr marL="0" indent="0">
              <a:buNone/>
            </a:pPr>
            <a:r>
              <a:rPr lang="en-GB" dirty="0" err="1"/>
              <a:t>R</a:t>
            </a:r>
            <a:r>
              <a:rPr lang="en-GB" dirty="0" err="1" smtClean="0"/>
              <a:t>researchers</a:t>
            </a:r>
            <a:r>
              <a:rPr lang="en-GB" dirty="0" smtClean="0"/>
              <a:t> </a:t>
            </a:r>
            <a:r>
              <a:rPr lang="en-GB" dirty="0"/>
              <a:t>have run studies of genetic linkage and molecular biology to pinpoint the possible genetic factors in </a:t>
            </a:r>
            <a:r>
              <a:rPr lang="en-GB" dirty="0" smtClean="0"/>
              <a:t>schizophrenia.</a:t>
            </a:r>
          </a:p>
          <a:p>
            <a:pPr marL="0" indent="0">
              <a:buNone/>
            </a:pPr>
            <a:r>
              <a:rPr lang="en-GB" dirty="0" smtClean="0"/>
              <a:t>In </a:t>
            </a:r>
            <a:r>
              <a:rPr lang="en-GB" dirty="0"/>
              <a:t>one approach, they select large families in which schizophrenia is very common, take blood and DNA samples from all members of the families, and then compare gene fragments from members with and without schizophrenia. </a:t>
            </a:r>
            <a:endParaRPr lang="en-GB" dirty="0" smtClean="0"/>
          </a:p>
          <a:p>
            <a:pPr marL="0" indent="0">
              <a:buNone/>
            </a:pPr>
            <a:r>
              <a:rPr lang="en-GB" dirty="0" smtClean="0"/>
              <a:t>Applying </a:t>
            </a:r>
            <a:r>
              <a:rPr lang="en-GB" dirty="0"/>
              <a:t>this procedure to families from around the world, various studies have identified possible gene defects on chromosomes 1, 2, 6, 8, 10, 13, 15, 18, 20, and 22 and on the X chromosome, each of which may help predispose a person to develop </a:t>
            </a:r>
            <a:r>
              <a:rPr lang="en-GB" dirty="0" smtClean="0"/>
              <a:t>schizophrenia.</a:t>
            </a:r>
            <a:endParaRPr lang="en-GB" dirty="0"/>
          </a:p>
        </p:txBody>
      </p:sp>
    </p:spTree>
    <p:extLst>
      <p:ext uri="{BB962C8B-B14F-4D97-AF65-F5344CB8AC3E}">
        <p14:creationId xmlns:p14="http://schemas.microsoft.com/office/powerpoint/2010/main" val="1826984737"/>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dirty="0"/>
              <a:t>These varied findings may indicate that some of the suspected gene sites are cases of mistaken identity and do not actually contribute to schizophrenia. </a:t>
            </a:r>
            <a:endParaRPr lang="en-GB" dirty="0" smtClean="0"/>
          </a:p>
          <a:p>
            <a:r>
              <a:rPr lang="en-GB" dirty="0" smtClean="0"/>
              <a:t>Alternatively</a:t>
            </a:r>
            <a:r>
              <a:rPr lang="en-GB" dirty="0"/>
              <a:t>, it may be that different kinds of schizophrenia are linked to different genes. It is most likely, however, that schizophrenia, like a number of other disorders, is a polygenic disorder, caused by a combination of gene </a:t>
            </a:r>
            <a:r>
              <a:rPr lang="en-GB" dirty="0" smtClean="0"/>
              <a:t>defects.</a:t>
            </a:r>
          </a:p>
        </p:txBody>
      </p:sp>
    </p:spTree>
    <p:extLst>
      <p:ext uri="{BB962C8B-B14F-4D97-AF65-F5344CB8AC3E}">
        <p14:creationId xmlns:p14="http://schemas.microsoft.com/office/powerpoint/2010/main" val="263103608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might genetic factors lead to the development of schizophrenia?</a:t>
            </a:r>
          </a:p>
        </p:txBody>
      </p:sp>
      <p:sp>
        <p:nvSpPr>
          <p:cNvPr id="3" name="Content Placeholder 2"/>
          <p:cNvSpPr>
            <a:spLocks noGrp="1"/>
          </p:cNvSpPr>
          <p:nvPr>
            <p:ph idx="1"/>
          </p:nvPr>
        </p:nvSpPr>
        <p:spPr/>
        <p:txBody>
          <a:bodyPr/>
          <a:lstStyle/>
          <a:p>
            <a:r>
              <a:rPr lang="en-GB" dirty="0" smtClean="0"/>
              <a:t>Research </a:t>
            </a:r>
            <a:r>
              <a:rPr lang="en-GB" dirty="0"/>
              <a:t>has pointed to two kinds of biological abnormalities that could conceivably be </a:t>
            </a:r>
            <a:r>
              <a:rPr lang="en-GB" dirty="0" smtClean="0"/>
              <a:t>inherited</a:t>
            </a:r>
          </a:p>
          <a:p>
            <a:r>
              <a:rPr lang="en-GB" dirty="0" smtClean="0"/>
              <a:t>—</a:t>
            </a:r>
            <a:r>
              <a:rPr lang="en-GB" dirty="0"/>
              <a:t>biochemical abnormalities </a:t>
            </a:r>
            <a:endParaRPr lang="en-GB" dirty="0" smtClean="0"/>
          </a:p>
          <a:p>
            <a:r>
              <a:rPr lang="en-GB" dirty="0" smtClean="0"/>
              <a:t>and </a:t>
            </a:r>
            <a:r>
              <a:rPr lang="en-GB" dirty="0"/>
              <a:t>abnormal brain structure.</a:t>
            </a:r>
          </a:p>
        </p:txBody>
      </p:sp>
    </p:spTree>
    <p:extLst>
      <p:ext uri="{BB962C8B-B14F-4D97-AF65-F5344CB8AC3E}">
        <p14:creationId xmlns:p14="http://schemas.microsoft.com/office/powerpoint/2010/main" val="74033240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10000"/>
          </a:bodyPr>
          <a:lstStyle/>
          <a:p>
            <a:r>
              <a:rPr lang="en-GB" dirty="0" smtClean="0"/>
              <a:t> People with schizophrenia experience psychosis, a loss of contact with reality.</a:t>
            </a:r>
          </a:p>
          <a:p>
            <a:r>
              <a:rPr lang="en-GB" dirty="0" smtClean="0"/>
              <a:t> Their ability to perceive and respond to the environment becomes so disturbed that they may not be able to function at home, with friends, in school, or at work (Harvey, 2014).</a:t>
            </a:r>
          </a:p>
          <a:p>
            <a:r>
              <a:rPr lang="en-GB" dirty="0" smtClean="0"/>
              <a:t> They may have hallucinations (false sensory perceptions) or delusions (false beliefs), or they may withdraw into a private world. As the people become after taking LSD or abusing amphetamines or cocaine may produce psychosis.</a:t>
            </a:r>
          </a:p>
          <a:p>
            <a:r>
              <a:rPr lang="en-GB" dirty="0" smtClean="0"/>
              <a:t>So may injuries or diseases of the brain. And so may other severe psychological disorders, such as major depressive disorder or bipolar disorder (</a:t>
            </a:r>
            <a:r>
              <a:rPr lang="en-GB" dirty="0" err="1" smtClean="0"/>
              <a:t>Pearlson</a:t>
            </a:r>
            <a:r>
              <a:rPr lang="en-GB" dirty="0" smtClean="0"/>
              <a:t> &amp; Ford, 2014). Most commonly, however, psychosis appears in the form of schizophrenia. The term schizophrenia comes from the Greek words for “split mind.” </a:t>
            </a:r>
            <a:endParaRPr lang="en-GB" dirty="0"/>
          </a:p>
        </p:txBody>
      </p:sp>
    </p:spTree>
    <p:extLst>
      <p:ext uri="{BB962C8B-B14F-4D97-AF65-F5344CB8AC3E}">
        <p14:creationId xmlns:p14="http://schemas.microsoft.com/office/powerpoint/2010/main" val="1514451783"/>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Biochemical Abnormalities</a:t>
            </a:r>
          </a:p>
        </p:txBody>
      </p:sp>
      <p:sp>
        <p:nvSpPr>
          <p:cNvPr id="3" name="Content Placeholder 2"/>
          <p:cNvSpPr>
            <a:spLocks noGrp="1"/>
          </p:cNvSpPr>
          <p:nvPr>
            <p:ph idx="1"/>
          </p:nvPr>
        </p:nvSpPr>
        <p:spPr/>
        <p:txBody>
          <a:bodyPr/>
          <a:lstStyle/>
          <a:p>
            <a:r>
              <a:rPr lang="en-GB" dirty="0" smtClean="0"/>
              <a:t>The </a:t>
            </a:r>
            <a:r>
              <a:rPr lang="en-GB" dirty="0"/>
              <a:t>brain is made up of neurons whose electrical impulses (or “messages”) are transmitted from one to another by neurotransmitters</a:t>
            </a:r>
            <a:r>
              <a:rPr lang="en-GB" dirty="0" smtClean="0"/>
              <a:t>.</a:t>
            </a:r>
          </a:p>
          <a:p>
            <a:r>
              <a:rPr lang="en-GB" dirty="0" smtClean="0"/>
              <a:t> </a:t>
            </a:r>
            <a:r>
              <a:rPr lang="en-GB" dirty="0"/>
              <a:t>After an impulse arrives at a receiving neuron, it travels down the axon of that neuron until it reaches the nerve ending. </a:t>
            </a:r>
            <a:endParaRPr lang="en-GB" dirty="0" smtClean="0"/>
          </a:p>
          <a:p>
            <a:r>
              <a:rPr lang="en-GB" dirty="0" smtClean="0"/>
              <a:t>The </a:t>
            </a:r>
            <a:r>
              <a:rPr lang="en-GB" dirty="0"/>
              <a:t>nerve ending then releases neurotransmitters that travel across the synaptic space and bind to receptors on yet another neuron, thus relaying the message to the next “station.” This neuron activity is known as “firing.</a:t>
            </a:r>
          </a:p>
        </p:txBody>
      </p:sp>
    </p:spTree>
    <p:extLst>
      <p:ext uri="{BB962C8B-B14F-4D97-AF65-F5344CB8AC3E}">
        <p14:creationId xmlns:p14="http://schemas.microsoft.com/office/powerpoint/2010/main" val="61492152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dopamine hypothesis</a:t>
            </a:r>
          </a:p>
        </p:txBody>
      </p:sp>
      <p:sp>
        <p:nvSpPr>
          <p:cNvPr id="3" name="Content Placeholder 2"/>
          <p:cNvSpPr>
            <a:spLocks noGrp="1"/>
          </p:cNvSpPr>
          <p:nvPr>
            <p:ph idx="1"/>
          </p:nvPr>
        </p:nvSpPr>
        <p:spPr/>
        <p:txBody>
          <a:bodyPr>
            <a:normAutofit fontScale="77500" lnSpcReduction="20000"/>
          </a:bodyPr>
          <a:lstStyle/>
          <a:p>
            <a:r>
              <a:rPr lang="en-GB" dirty="0"/>
              <a:t>Over the past four decades, researchers have developed a dopamine hypothesis to explain their findings on schizophrenia: certain neurons that use the neurotransmitter dopamine (particularly neurons in the striatum region of the brain) </a:t>
            </a:r>
            <a:r>
              <a:rPr lang="en-GB" dirty="0" smtClean="0"/>
              <a:t>fire </a:t>
            </a:r>
            <a:r>
              <a:rPr lang="en-GB" dirty="0"/>
              <a:t>too often and transmit too many messages, thus producing the symptoms of </a:t>
            </a:r>
            <a:r>
              <a:rPr lang="en-GB" dirty="0" smtClean="0"/>
              <a:t>schizophrenia.</a:t>
            </a:r>
          </a:p>
          <a:p>
            <a:r>
              <a:rPr lang="en-GB" dirty="0" smtClean="0"/>
              <a:t>This </a:t>
            </a:r>
            <a:r>
              <a:rPr lang="en-GB" dirty="0"/>
              <a:t>hypothesis has undergone challenges and adjustments in recent years, but it is still the foundation for current biochemical explanations of </a:t>
            </a:r>
            <a:r>
              <a:rPr lang="en-GB" dirty="0" smtClean="0"/>
              <a:t>schizophrenia.</a:t>
            </a:r>
          </a:p>
          <a:p>
            <a:r>
              <a:rPr lang="en-GB" dirty="0" smtClean="0"/>
              <a:t>The </a:t>
            </a:r>
            <a:r>
              <a:rPr lang="en-GB" dirty="0"/>
              <a:t>chain of events leading to this hypothesis began with the accidental discovery of antipsychotic drugs, medications that help remove the symptoms of schizophrenia</a:t>
            </a:r>
            <a:r>
              <a:rPr lang="en-GB" dirty="0" smtClean="0"/>
              <a:t>.</a:t>
            </a:r>
          </a:p>
          <a:p>
            <a:r>
              <a:rPr lang="en-GB" dirty="0" smtClean="0"/>
              <a:t> The </a:t>
            </a:r>
            <a:r>
              <a:rPr lang="en-GB" dirty="0"/>
              <a:t>first group of antipsychotic medications, the </a:t>
            </a:r>
            <a:r>
              <a:rPr lang="en-GB" b="1" dirty="0" err="1"/>
              <a:t>phenothiazines</a:t>
            </a:r>
            <a:r>
              <a:rPr lang="en-GB" b="1" dirty="0"/>
              <a:t>, </a:t>
            </a:r>
            <a:r>
              <a:rPr lang="en-GB" dirty="0"/>
              <a:t>were discovered in the 1950s by researchers who were looking for better </a:t>
            </a:r>
            <a:r>
              <a:rPr lang="en-GB" b="1" dirty="0"/>
              <a:t>antihistamine</a:t>
            </a:r>
            <a:r>
              <a:rPr lang="en-GB" dirty="0"/>
              <a:t> drugs to combat allergies</a:t>
            </a:r>
            <a:r>
              <a:rPr lang="en-GB" dirty="0" smtClean="0"/>
              <a:t>.</a:t>
            </a:r>
          </a:p>
          <a:p>
            <a:r>
              <a:rPr lang="en-GB" dirty="0" smtClean="0"/>
              <a:t> </a:t>
            </a:r>
            <a:r>
              <a:rPr lang="en-GB" dirty="0"/>
              <a:t>Although </a:t>
            </a:r>
            <a:r>
              <a:rPr lang="en-GB" dirty="0" err="1"/>
              <a:t>phenothiazines</a:t>
            </a:r>
            <a:r>
              <a:rPr lang="en-GB" dirty="0"/>
              <a:t> failed as antihistamines, it soon became obvious that they were effective in reducing schizophrenic symptoms, and clinicians began to prescribe them </a:t>
            </a:r>
            <a:r>
              <a:rPr lang="en-GB" dirty="0" smtClean="0"/>
              <a:t>widely.</a:t>
            </a:r>
            <a:endParaRPr lang="en-GB" dirty="0"/>
          </a:p>
        </p:txBody>
      </p:sp>
    </p:spTree>
    <p:extLst>
      <p:ext uri="{BB962C8B-B14F-4D97-AF65-F5344CB8AC3E}">
        <p14:creationId xmlns:p14="http://schemas.microsoft.com/office/powerpoint/2010/main" val="295465395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20000"/>
          </a:bodyPr>
          <a:lstStyle/>
          <a:p>
            <a:r>
              <a:rPr lang="en-GB" dirty="0"/>
              <a:t>Researchers later learned that these early antipsychotic drugs often produce troublesome muscular tremors, symptoms that are identical to the central symptom of Parkinson’s disease, a disabling neurological illness</a:t>
            </a:r>
            <a:r>
              <a:rPr lang="en-GB" dirty="0" smtClean="0"/>
              <a:t>.</a:t>
            </a:r>
          </a:p>
          <a:p>
            <a:r>
              <a:rPr lang="en-GB" dirty="0" smtClean="0"/>
              <a:t>This </a:t>
            </a:r>
            <a:r>
              <a:rPr lang="en-GB" dirty="0"/>
              <a:t>undesired reaction to antipsychotic drugs offered the first important clue to the biology of schizophrenia</a:t>
            </a:r>
            <a:r>
              <a:rPr lang="en-GB" dirty="0" smtClean="0"/>
              <a:t>.</a:t>
            </a:r>
          </a:p>
          <a:p>
            <a:r>
              <a:rPr lang="en-GB" dirty="0" smtClean="0"/>
              <a:t> </a:t>
            </a:r>
            <a:r>
              <a:rPr lang="en-GB" dirty="0"/>
              <a:t>Scientists already knew that people who suffer from Parkinson’s disease have abnormally low levels of the neurotransmitter dopamine in some areas of the brain and that lack of dopamine is the reason for their uncontrollable shaking</a:t>
            </a:r>
            <a:r>
              <a:rPr lang="en-GB" dirty="0" smtClean="0"/>
              <a:t>.</a:t>
            </a:r>
          </a:p>
          <a:p>
            <a:r>
              <a:rPr lang="en-GB" dirty="0" smtClean="0"/>
              <a:t> </a:t>
            </a:r>
            <a:r>
              <a:rPr lang="en-GB" dirty="0"/>
              <a:t>If antipsychotic drugs produce Parkinsonian symptoms in people with schizophrenia while removing their psychotic symptoms, perhaps the drugs reduce dopamine activity. </a:t>
            </a:r>
            <a:endParaRPr lang="en-GB" dirty="0" smtClean="0"/>
          </a:p>
          <a:p>
            <a:r>
              <a:rPr lang="en-GB" dirty="0" smtClean="0"/>
              <a:t>And</a:t>
            </a:r>
            <a:r>
              <a:rPr lang="en-GB" dirty="0"/>
              <a:t>, scientists reasoned further, if lowering dopamine activity helps remove the symptoms of schizophrenia, perhaps schizophrenia is related to excessive dopamine activity in the first place.</a:t>
            </a:r>
          </a:p>
        </p:txBody>
      </p:sp>
    </p:spTree>
    <p:extLst>
      <p:ext uri="{BB962C8B-B14F-4D97-AF65-F5344CB8AC3E}">
        <p14:creationId xmlns:p14="http://schemas.microsoft.com/office/powerpoint/2010/main" val="402017353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hoW</a:t>
            </a:r>
            <a:r>
              <a:rPr lang="en-GB" dirty="0"/>
              <a:t> </a:t>
            </a:r>
            <a:r>
              <a:rPr lang="en-GB" dirty="0" err="1"/>
              <a:t>sTrong</a:t>
            </a:r>
            <a:r>
              <a:rPr lang="en-GB" dirty="0"/>
              <a:t> is The </a:t>
            </a:r>
            <a:r>
              <a:rPr lang="en-GB" dirty="0" err="1"/>
              <a:t>DopaMine</a:t>
            </a:r>
            <a:r>
              <a:rPr lang="en-GB" dirty="0"/>
              <a:t>-schizophrenia link?</a:t>
            </a:r>
          </a:p>
        </p:txBody>
      </p:sp>
      <p:sp>
        <p:nvSpPr>
          <p:cNvPr id="3" name="Content Placeholder 2"/>
          <p:cNvSpPr>
            <a:spLocks noGrp="1"/>
          </p:cNvSpPr>
          <p:nvPr>
            <p:ph idx="1"/>
          </p:nvPr>
        </p:nvSpPr>
        <p:spPr/>
        <p:txBody>
          <a:bodyPr/>
          <a:lstStyle/>
          <a:p>
            <a:r>
              <a:rPr lang="en-GB" dirty="0" smtClean="0"/>
              <a:t>Since </a:t>
            </a:r>
            <a:r>
              <a:rPr lang="en-GB" dirty="0"/>
              <a:t>the 1960s, research has supported and helped clarify the dopamine hypothesis. </a:t>
            </a:r>
            <a:endParaRPr lang="en-GB" dirty="0" smtClean="0"/>
          </a:p>
          <a:p>
            <a:r>
              <a:rPr lang="en-GB" dirty="0" smtClean="0"/>
              <a:t>It </a:t>
            </a:r>
            <a:r>
              <a:rPr lang="en-GB" dirty="0"/>
              <a:t>has been found, for example, that some people with Parkinson’s disease develop schizophrenia-like symptoms if they take too much L-dopa, a medication that raises Parkinson’s patients’ dopamine levels (</a:t>
            </a:r>
            <a:r>
              <a:rPr lang="en-GB" dirty="0" err="1"/>
              <a:t>Grilly</a:t>
            </a:r>
            <a:r>
              <a:rPr lang="en-GB" dirty="0"/>
              <a:t>, 2002</a:t>
            </a:r>
            <a:r>
              <a:rPr lang="en-GB" dirty="0" smtClean="0"/>
              <a:t>).</a:t>
            </a:r>
          </a:p>
          <a:p>
            <a:r>
              <a:rPr lang="en-GB" dirty="0" smtClean="0"/>
              <a:t> </a:t>
            </a:r>
            <a:r>
              <a:rPr lang="en-GB" dirty="0"/>
              <a:t>The L-dopa apparently raises the dopamine activity so much that it produces psychosis.</a:t>
            </a:r>
          </a:p>
        </p:txBody>
      </p:sp>
    </p:spTree>
    <p:extLst>
      <p:ext uri="{BB962C8B-B14F-4D97-AF65-F5344CB8AC3E}">
        <p14:creationId xmlns:p14="http://schemas.microsoft.com/office/powerpoint/2010/main" val="168570634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a:t>Support for the dopamine hypothesis has also come from research on amphetamines, </a:t>
            </a:r>
            <a:r>
              <a:rPr lang="en-GB" dirty="0" smtClean="0"/>
              <a:t>stimulate </a:t>
            </a:r>
            <a:r>
              <a:rPr lang="en-GB" dirty="0"/>
              <a:t>the central nervous system. </a:t>
            </a:r>
            <a:endParaRPr lang="en-GB" dirty="0" smtClean="0"/>
          </a:p>
          <a:p>
            <a:r>
              <a:rPr lang="en-GB" dirty="0" smtClean="0"/>
              <a:t>Investigators </a:t>
            </a:r>
            <a:r>
              <a:rPr lang="en-GB" dirty="0"/>
              <a:t>first noticed during the 1970s that people who take high doses of amphetamines may develop amphetamine psychosis—a syndrome very similar to </a:t>
            </a:r>
            <a:r>
              <a:rPr lang="en-GB" dirty="0" smtClean="0"/>
              <a:t>schizophrenia.</a:t>
            </a:r>
          </a:p>
          <a:p>
            <a:r>
              <a:rPr lang="en-GB" dirty="0" smtClean="0"/>
              <a:t>They </a:t>
            </a:r>
            <a:r>
              <a:rPr lang="en-GB" dirty="0"/>
              <a:t>also found that antipsychotic drugs can reduce the symptoms of amphetamine psychosis, just as they reduce the symptoms of schizophrenia. </a:t>
            </a:r>
            <a:endParaRPr lang="en-GB" dirty="0" smtClean="0"/>
          </a:p>
          <a:p>
            <a:r>
              <a:rPr lang="en-GB" dirty="0" smtClean="0"/>
              <a:t>Eventually </a:t>
            </a:r>
            <a:r>
              <a:rPr lang="en-GB" dirty="0"/>
              <a:t>researchers learned that amphetamines and similar stimulant drugs increase dopamine activity in the brain, thus producing schizophrenia-like </a:t>
            </a:r>
            <a:r>
              <a:rPr lang="en-GB" dirty="0" smtClean="0"/>
              <a:t>symptoms.</a:t>
            </a:r>
            <a:endParaRPr lang="en-GB" dirty="0"/>
          </a:p>
        </p:txBody>
      </p:sp>
    </p:spTree>
    <p:extLst>
      <p:ext uri="{BB962C8B-B14F-4D97-AF65-F5344CB8AC3E}">
        <p14:creationId xmlns:p14="http://schemas.microsoft.com/office/powerpoint/2010/main" val="343545500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Investigators have located areas of the brain that are rich in dopamine receptors and have found that </a:t>
            </a:r>
            <a:r>
              <a:rPr lang="en-GB" dirty="0" err="1"/>
              <a:t>phenothiazines</a:t>
            </a:r>
            <a:r>
              <a:rPr lang="en-GB" dirty="0"/>
              <a:t> and other antipsychotic drugs bind to many of these </a:t>
            </a:r>
            <a:r>
              <a:rPr lang="en-GB" dirty="0" smtClean="0"/>
              <a:t>receptors.</a:t>
            </a:r>
          </a:p>
          <a:p>
            <a:r>
              <a:rPr lang="en-GB" dirty="0" smtClean="0"/>
              <a:t>Apparently </a:t>
            </a:r>
            <a:r>
              <a:rPr lang="en-GB" dirty="0"/>
              <a:t>the drugs are dopamine </a:t>
            </a:r>
            <a:r>
              <a:rPr lang="en-GB" dirty="0" smtClean="0"/>
              <a:t>antagonists—drugs </a:t>
            </a:r>
            <a:r>
              <a:rPr lang="en-GB" dirty="0"/>
              <a:t>that bind to dopamine receptors, prevent dopamine from binding there, and so prevent the neurons from firing</a:t>
            </a:r>
            <a:r>
              <a:rPr lang="en-GB" dirty="0" smtClean="0"/>
              <a:t>.</a:t>
            </a:r>
          </a:p>
          <a:p>
            <a:r>
              <a:rPr lang="en-GB" dirty="0" smtClean="0"/>
              <a:t> </a:t>
            </a:r>
            <a:r>
              <a:rPr lang="en-GB" dirty="0"/>
              <a:t>Researchers have identified five kinds of dopamine receptors in the brain—called the D-1, D-2, D-3, D-4, and D-5 receptors—and have found that </a:t>
            </a:r>
            <a:r>
              <a:rPr lang="en-GB" dirty="0" err="1"/>
              <a:t>phenothiazines</a:t>
            </a:r>
            <a:r>
              <a:rPr lang="en-GB" dirty="0"/>
              <a:t> bind most strongly to the D-2 </a:t>
            </a:r>
            <a:r>
              <a:rPr lang="en-GB" dirty="0" smtClean="0"/>
              <a:t>receptors.</a:t>
            </a:r>
            <a:endParaRPr lang="en-GB" dirty="0"/>
          </a:p>
        </p:txBody>
      </p:sp>
    </p:spTree>
    <p:extLst>
      <p:ext uri="{BB962C8B-B14F-4D97-AF65-F5344CB8AC3E}">
        <p14:creationId xmlns:p14="http://schemas.microsoft.com/office/powerpoint/2010/main" val="421286755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a:t>WhaT</a:t>
            </a:r>
            <a:r>
              <a:rPr lang="en-GB" dirty="0"/>
              <a:t> is </a:t>
            </a:r>
            <a:r>
              <a:rPr lang="en-GB" dirty="0" err="1"/>
              <a:t>DopaMine’s</a:t>
            </a:r>
            <a:r>
              <a:rPr lang="en-GB" dirty="0"/>
              <a:t> precise role?</a:t>
            </a:r>
          </a:p>
        </p:txBody>
      </p:sp>
      <p:sp>
        <p:nvSpPr>
          <p:cNvPr id="3" name="Content Placeholder 2"/>
          <p:cNvSpPr>
            <a:spLocks noGrp="1"/>
          </p:cNvSpPr>
          <p:nvPr>
            <p:ph idx="1"/>
          </p:nvPr>
        </p:nvSpPr>
        <p:spPr/>
        <p:txBody>
          <a:bodyPr/>
          <a:lstStyle/>
          <a:p>
            <a:r>
              <a:rPr lang="en-GB" dirty="0" smtClean="0"/>
              <a:t>These </a:t>
            </a:r>
            <a:r>
              <a:rPr lang="en-GB" dirty="0"/>
              <a:t>and related findings suggest that in schizophrenia, messages traveling from dopamine-sending neurons to dopamine receptors on other neurons, particularly to the D-2 receptors, may be transmitted too easily or too often. </a:t>
            </a:r>
            <a:endParaRPr lang="en-GB" dirty="0" smtClean="0"/>
          </a:p>
          <a:p>
            <a:r>
              <a:rPr lang="en-GB" dirty="0" smtClean="0"/>
              <a:t>This </a:t>
            </a:r>
            <a:r>
              <a:rPr lang="en-GB" dirty="0"/>
              <a:t>theory is appealing because certain dopamine neurons are known to play a key role in guiding </a:t>
            </a:r>
            <a:r>
              <a:rPr lang="en-GB" dirty="0" smtClean="0"/>
              <a:t>attention.</a:t>
            </a:r>
          </a:p>
          <a:p>
            <a:r>
              <a:rPr lang="en-GB" dirty="0" smtClean="0"/>
              <a:t>People </a:t>
            </a:r>
            <a:r>
              <a:rPr lang="en-GB" dirty="0"/>
              <a:t>whose attention is severely disturbed by excessive dopamine activity might well be expected to suffer from the problems of attention, perception, and thought found in schizophrenia</a:t>
            </a:r>
          </a:p>
        </p:txBody>
      </p:sp>
    </p:spTree>
    <p:extLst>
      <p:ext uri="{BB962C8B-B14F-4D97-AF65-F5344CB8AC3E}">
        <p14:creationId xmlns:p14="http://schemas.microsoft.com/office/powerpoint/2010/main" val="44912043"/>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Why might dopamine be overactive in people with schizophrenia?</a:t>
            </a:r>
          </a:p>
        </p:txBody>
      </p:sp>
      <p:sp>
        <p:nvSpPr>
          <p:cNvPr id="3" name="Content Placeholder 2"/>
          <p:cNvSpPr>
            <a:spLocks noGrp="1"/>
          </p:cNvSpPr>
          <p:nvPr>
            <p:ph idx="1"/>
          </p:nvPr>
        </p:nvSpPr>
        <p:spPr/>
        <p:txBody>
          <a:bodyPr>
            <a:normAutofit fontScale="92500" lnSpcReduction="10000"/>
          </a:bodyPr>
          <a:lstStyle/>
          <a:p>
            <a:r>
              <a:rPr lang="en-GB" dirty="0" smtClean="0"/>
              <a:t>It </a:t>
            </a:r>
            <a:r>
              <a:rPr lang="en-GB" dirty="0"/>
              <a:t>may be that people with schizophrenia have a larger-than-usual number of dopamine receptors, particularly D-2 receptors, or their dopamine receptors may be too sensitive or operate abnormally in some other </a:t>
            </a:r>
            <a:r>
              <a:rPr lang="en-GB" dirty="0" smtClean="0"/>
              <a:t>way.</a:t>
            </a:r>
          </a:p>
          <a:p>
            <a:r>
              <a:rPr lang="en-GB" dirty="0" smtClean="0"/>
              <a:t>Remember </a:t>
            </a:r>
            <a:r>
              <a:rPr lang="en-GB" dirty="0"/>
              <a:t>that when dopamine carries a message to a receiving neuron, it must bind to a receptor on the neuron. </a:t>
            </a:r>
            <a:endParaRPr lang="en-GB" dirty="0" smtClean="0"/>
          </a:p>
          <a:p>
            <a:r>
              <a:rPr lang="en-GB" dirty="0" smtClean="0"/>
              <a:t>A </a:t>
            </a:r>
            <a:r>
              <a:rPr lang="en-GB" dirty="0"/>
              <a:t>larger number of receptors or abnormal operation by the receptors could result in more dopamine binding and thus more neuron firing. </a:t>
            </a:r>
            <a:endParaRPr lang="en-GB" dirty="0" smtClean="0"/>
          </a:p>
          <a:p>
            <a:r>
              <a:rPr lang="en-GB" dirty="0" smtClean="0"/>
              <a:t>Autopsies </a:t>
            </a:r>
            <a:r>
              <a:rPr lang="en-GB" dirty="0"/>
              <a:t>have in fact found an unusually large number of dopamine receptors in people with schizophrenia </a:t>
            </a:r>
            <a:r>
              <a:rPr lang="en-GB" dirty="0" smtClean="0"/>
              <a:t>and </a:t>
            </a:r>
            <a:r>
              <a:rPr lang="en-GB" dirty="0"/>
              <a:t>imaging studies have revealed particularly high occupancy levels of dopamine at D-2 receptors in patients with </a:t>
            </a:r>
            <a:r>
              <a:rPr lang="en-GB" dirty="0" smtClean="0"/>
              <a:t>schizophrenia.</a:t>
            </a:r>
            <a:endParaRPr lang="en-GB" dirty="0"/>
          </a:p>
        </p:txBody>
      </p:sp>
    </p:spTree>
    <p:extLst>
      <p:ext uri="{BB962C8B-B14F-4D97-AF65-F5344CB8AC3E}">
        <p14:creationId xmlns:p14="http://schemas.microsoft.com/office/powerpoint/2010/main" val="324301246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dirty="0"/>
              <a:t>Though enlightening, the dopamine hypothesis has certain problems. </a:t>
            </a:r>
            <a:endParaRPr lang="en-GB" dirty="0" smtClean="0"/>
          </a:p>
          <a:p>
            <a:r>
              <a:rPr lang="en-GB" dirty="0" smtClean="0"/>
              <a:t>The </a:t>
            </a:r>
            <a:r>
              <a:rPr lang="en-GB" dirty="0"/>
              <a:t>biggest challenge to it has come with the recent discovery of a new group of antipsychotic drugs, initially referred to as atypical antipsychotic drugs and now called second-generation antipsychotic drugs, which are often more effective than the traditional ones</a:t>
            </a:r>
            <a:r>
              <a:rPr lang="en-GB" dirty="0" smtClean="0"/>
              <a:t>.</a:t>
            </a:r>
          </a:p>
          <a:p>
            <a:r>
              <a:rPr lang="en-GB" dirty="0" smtClean="0"/>
              <a:t> </a:t>
            </a:r>
            <a:r>
              <a:rPr lang="en-GB" dirty="0"/>
              <a:t>The new drugs bind not only to D-2 dopamine receptors, like the traditional, or conventional, antipsychotic drugs, but also to many D-1 receptors and to receptors for other neurotransmitters such as </a:t>
            </a:r>
            <a:r>
              <a:rPr lang="en-GB" dirty="0" smtClean="0"/>
              <a:t>serotonin.</a:t>
            </a:r>
          </a:p>
          <a:p>
            <a:r>
              <a:rPr lang="en-GB" dirty="0" smtClean="0"/>
              <a:t>Thus</a:t>
            </a:r>
            <a:r>
              <a:rPr lang="en-GB" dirty="0"/>
              <a:t>, it may be that schizophrenia is related to abnormal activity or interactions of both dopamine and serotonin and perhaps other neurotransmitters (for example, glutamate and GABA) as well, rather than to abnormal dopamine activity </a:t>
            </a:r>
            <a:r>
              <a:rPr lang="en-GB" dirty="0" smtClean="0"/>
              <a:t>alone.</a:t>
            </a:r>
            <a:endParaRPr lang="en-GB" dirty="0"/>
          </a:p>
        </p:txBody>
      </p:sp>
    </p:spTree>
    <p:extLst>
      <p:ext uri="{BB962C8B-B14F-4D97-AF65-F5344CB8AC3E}">
        <p14:creationId xmlns:p14="http://schemas.microsoft.com/office/powerpoint/2010/main" val="113073263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a:bodyPr>
          <a:lstStyle/>
          <a:p>
            <a:r>
              <a:rPr lang="en-GB" dirty="0"/>
              <a:t>In yet another challenge to the dopamine hypothesis, some theorists claim that excessive dopamine activity contributes primarily to the positive symptoms of schizophrenia such as delusions and hallucinations. </a:t>
            </a:r>
            <a:endParaRPr lang="en-GB" dirty="0" smtClean="0"/>
          </a:p>
          <a:p>
            <a:r>
              <a:rPr lang="en-GB" dirty="0" smtClean="0"/>
              <a:t>In </a:t>
            </a:r>
            <a:r>
              <a:rPr lang="en-GB" dirty="0"/>
              <a:t>support of that notion, it turns out that positive symptoms respond well to the conventional antipsychotic drugs, which bind so strongly to D-2 receptors, whereas some of the negative symptoms (such as restricted affect and loss of volition) respond best to the second-generation antipsychotic drugs, which bind less strongly to D-2 </a:t>
            </a:r>
            <a:r>
              <a:rPr lang="en-GB" dirty="0" smtClean="0"/>
              <a:t>receptors.</a:t>
            </a:r>
          </a:p>
          <a:p>
            <a:r>
              <a:rPr lang="en-GB" dirty="0" smtClean="0"/>
              <a:t>Still </a:t>
            </a:r>
            <a:r>
              <a:rPr lang="en-GB" dirty="0"/>
              <a:t>other studies suggest that negative symptoms may be related primarily to abnormal brain structure, rather than to dopamine </a:t>
            </a:r>
            <a:r>
              <a:rPr lang="en-GB" dirty="0" err="1"/>
              <a:t>overactivity</a:t>
            </a:r>
            <a:r>
              <a:rPr lang="en-GB" dirty="0"/>
              <a:t>.</a:t>
            </a:r>
          </a:p>
        </p:txBody>
      </p:sp>
    </p:spTree>
    <p:extLst>
      <p:ext uri="{BB962C8B-B14F-4D97-AF65-F5344CB8AC3E}">
        <p14:creationId xmlns:p14="http://schemas.microsoft.com/office/powerpoint/2010/main" val="394481066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b="1" dirty="0" smtClean="0"/>
              <a:t>Actually, there are a number of schizophrenia-like disorders listed in DSM-5, each distinguished by particular durations and sets of symptoms.</a:t>
            </a:r>
          </a:p>
        </p:txBody>
      </p:sp>
      <p:sp>
        <p:nvSpPr>
          <p:cNvPr id="3" name="Content Placeholder 2"/>
          <p:cNvSpPr>
            <a:spLocks noGrp="1"/>
          </p:cNvSpPr>
          <p:nvPr>
            <p:ph idx="1"/>
          </p:nvPr>
        </p:nvSpPr>
        <p:spPr/>
        <p:txBody>
          <a:bodyPr/>
          <a:lstStyle/>
          <a:p>
            <a:endParaRPr lang="en-GB" dirty="0"/>
          </a:p>
        </p:txBody>
      </p:sp>
      <p:pic>
        <p:nvPicPr>
          <p:cNvPr id="4" name="Picture 3"/>
          <p:cNvPicPr>
            <a:picLocks noChangeAspect="1"/>
          </p:cNvPicPr>
          <p:nvPr/>
        </p:nvPicPr>
        <p:blipFill>
          <a:blip r:embed="rId2"/>
          <a:stretch>
            <a:fillRect/>
          </a:stretch>
        </p:blipFill>
        <p:spPr>
          <a:xfrm>
            <a:off x="838200" y="1825625"/>
            <a:ext cx="11353800" cy="5032375"/>
          </a:xfrm>
          <a:prstGeom prst="rect">
            <a:avLst/>
          </a:prstGeom>
        </p:spPr>
      </p:pic>
    </p:spTree>
    <p:extLst>
      <p:ext uri="{BB962C8B-B14F-4D97-AF65-F5344CB8AC3E}">
        <p14:creationId xmlns:p14="http://schemas.microsoft.com/office/powerpoint/2010/main" val="1052521994"/>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Abnormal Brain Structure</a:t>
            </a:r>
          </a:p>
        </p:txBody>
      </p:sp>
      <p:sp>
        <p:nvSpPr>
          <p:cNvPr id="3" name="Content Placeholder 2"/>
          <p:cNvSpPr>
            <a:spLocks noGrp="1"/>
          </p:cNvSpPr>
          <p:nvPr>
            <p:ph idx="1"/>
          </p:nvPr>
        </p:nvSpPr>
        <p:spPr/>
        <p:txBody>
          <a:bodyPr>
            <a:normAutofit lnSpcReduction="10000"/>
          </a:bodyPr>
          <a:lstStyle/>
          <a:p>
            <a:r>
              <a:rPr lang="en-GB" dirty="0"/>
              <a:t>During the past decade, researchers have also linked schizophrenia, particularly cases dominated by negative symptoms, to abnormalities in brain </a:t>
            </a:r>
            <a:r>
              <a:rPr lang="en-GB" dirty="0" smtClean="0"/>
              <a:t>structure.</a:t>
            </a:r>
          </a:p>
          <a:p>
            <a:r>
              <a:rPr lang="en-GB" dirty="0" smtClean="0"/>
              <a:t>Using </a:t>
            </a:r>
            <a:r>
              <a:rPr lang="en-GB" dirty="0"/>
              <a:t>brain scans, they have found, for example, that many people with schizophrenia have enlarged ventricles—the brain cavities that contain cerebrospinal </a:t>
            </a:r>
            <a:r>
              <a:rPr lang="en-GB" dirty="0" smtClean="0"/>
              <a:t>fluid.</a:t>
            </a:r>
          </a:p>
          <a:p>
            <a:r>
              <a:rPr lang="en-GB" dirty="0" smtClean="0"/>
              <a:t>In </a:t>
            </a:r>
            <a:r>
              <a:rPr lang="en-GB" dirty="0"/>
              <a:t>addition to displaying more negative symptoms and fewer positive ones, patients who have enlarged ventricles tend to be more poorly adjusted socially before the onset of schizophrenia, to have more cognitive disturbances, and to respond less well to conventional antipsychotic </a:t>
            </a:r>
            <a:r>
              <a:rPr lang="en-GB" dirty="0" smtClean="0"/>
              <a:t>drugs.</a:t>
            </a:r>
            <a:endParaRPr lang="en-GB" dirty="0"/>
          </a:p>
        </p:txBody>
      </p:sp>
    </p:spTree>
    <p:extLst>
      <p:ext uri="{BB962C8B-B14F-4D97-AF65-F5344CB8AC3E}">
        <p14:creationId xmlns:p14="http://schemas.microsoft.com/office/powerpoint/2010/main" val="271086609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a:bodyPr>
          <a:lstStyle/>
          <a:p>
            <a:r>
              <a:rPr lang="en-GB" dirty="0"/>
              <a:t>It may be that enlarged ventricles are actually a sign that nearby parts of the brain have not developed properly or have been damaged, and perhaps these problems are the ones that help produce schizophrenia. </a:t>
            </a:r>
            <a:endParaRPr lang="en-GB" dirty="0" smtClean="0"/>
          </a:p>
          <a:p>
            <a:r>
              <a:rPr lang="en-GB" dirty="0" smtClean="0"/>
              <a:t>In </a:t>
            </a:r>
            <a:r>
              <a:rPr lang="en-GB" dirty="0"/>
              <a:t>fact, studies suggest that some patients with schizophrenia also have smaller temporal and frontal lobes than other people, smaller amounts of cortical white and </a:t>
            </a:r>
            <a:r>
              <a:rPr lang="en-GB" dirty="0" err="1"/>
              <a:t>gray</a:t>
            </a:r>
            <a:r>
              <a:rPr lang="en-GB" dirty="0"/>
              <a:t> matter and, perhaps most important, abnormal blood flow—either reduced or heightened—in certain areas of the </a:t>
            </a:r>
            <a:r>
              <a:rPr lang="en-GB" dirty="0" smtClean="0"/>
              <a:t>brain.</a:t>
            </a:r>
          </a:p>
          <a:p>
            <a:r>
              <a:rPr lang="en-GB" dirty="0"/>
              <a:t>Still other studies have linked schizophrenia to abnormalities of the hippocampus, amygdala, and thalamus, among other brain </a:t>
            </a:r>
            <a:r>
              <a:rPr lang="en-GB" dirty="0" smtClean="0"/>
              <a:t>structures.</a:t>
            </a:r>
            <a:endParaRPr lang="en-GB" dirty="0"/>
          </a:p>
        </p:txBody>
      </p:sp>
    </p:spTree>
    <p:extLst>
      <p:ext uri="{BB962C8B-B14F-4D97-AF65-F5344CB8AC3E}">
        <p14:creationId xmlns:p14="http://schemas.microsoft.com/office/powerpoint/2010/main" val="181592909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Viral Problems</a:t>
            </a:r>
          </a:p>
        </p:txBody>
      </p:sp>
      <p:sp>
        <p:nvSpPr>
          <p:cNvPr id="3" name="Content Placeholder 2"/>
          <p:cNvSpPr>
            <a:spLocks noGrp="1"/>
          </p:cNvSpPr>
          <p:nvPr>
            <p:ph idx="1"/>
          </p:nvPr>
        </p:nvSpPr>
        <p:spPr/>
        <p:txBody>
          <a:bodyPr>
            <a:normAutofit lnSpcReduction="10000"/>
          </a:bodyPr>
          <a:lstStyle/>
          <a:p>
            <a:r>
              <a:rPr lang="en-GB" dirty="0" smtClean="0"/>
              <a:t>What </a:t>
            </a:r>
            <a:r>
              <a:rPr lang="en-GB" dirty="0"/>
              <a:t>might cause the biochemical and structural abnormalities found in many cases of schizophrenia? </a:t>
            </a:r>
            <a:endParaRPr lang="en-GB" dirty="0" smtClean="0"/>
          </a:p>
          <a:p>
            <a:r>
              <a:rPr lang="en-GB" dirty="0" smtClean="0"/>
              <a:t>Various </a:t>
            </a:r>
            <a:r>
              <a:rPr lang="en-GB" dirty="0"/>
              <a:t>studies have pointed to genetic factors, poor nutrition, </a:t>
            </a:r>
            <a:r>
              <a:rPr lang="en-GB" dirty="0" err="1"/>
              <a:t>fetal</a:t>
            </a:r>
            <a:r>
              <a:rPr lang="en-GB" dirty="0"/>
              <a:t> development, birth complications, immune reactions, and </a:t>
            </a:r>
            <a:r>
              <a:rPr lang="en-GB" dirty="0" smtClean="0"/>
              <a:t>toxins.</a:t>
            </a:r>
          </a:p>
          <a:p>
            <a:r>
              <a:rPr lang="en-GB" dirty="0" smtClean="0"/>
              <a:t>In </a:t>
            </a:r>
            <a:r>
              <a:rPr lang="en-GB" dirty="0"/>
              <a:t>addition, some investigators suggest that the brain abnormalities may result from exposure to viruses before birth. </a:t>
            </a:r>
            <a:endParaRPr lang="en-GB" dirty="0" smtClean="0"/>
          </a:p>
          <a:p>
            <a:r>
              <a:rPr lang="en-GB" dirty="0" smtClean="0"/>
              <a:t>Perhaps </a:t>
            </a:r>
            <a:r>
              <a:rPr lang="en-GB" dirty="0"/>
              <a:t>the viruses enter the </a:t>
            </a:r>
            <a:r>
              <a:rPr lang="en-GB" dirty="0" err="1"/>
              <a:t>fetus</a:t>
            </a:r>
            <a:r>
              <a:rPr lang="en-GB" dirty="0"/>
              <a:t>’ brain and interrupt proper brain development, or perhaps the viruses remain quiet until puberty or young adulthood, when, activated by changes in hormones or by another viral infection, they help to bring about schizophrenic </a:t>
            </a:r>
            <a:r>
              <a:rPr lang="en-GB" dirty="0" smtClean="0"/>
              <a:t>symptom.</a:t>
            </a:r>
            <a:endParaRPr lang="en-GB" dirty="0"/>
          </a:p>
        </p:txBody>
      </p:sp>
    </p:spTree>
    <p:extLst>
      <p:ext uri="{BB962C8B-B14F-4D97-AF65-F5344CB8AC3E}">
        <p14:creationId xmlns:p14="http://schemas.microsoft.com/office/powerpoint/2010/main" val="380226806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Viral </a:t>
            </a:r>
            <a:r>
              <a:rPr lang="en-GB" dirty="0"/>
              <a:t>theory</a:t>
            </a:r>
          </a:p>
        </p:txBody>
      </p:sp>
      <p:sp>
        <p:nvSpPr>
          <p:cNvPr id="3" name="Content Placeholder 2"/>
          <p:cNvSpPr>
            <a:spLocks noGrp="1"/>
          </p:cNvSpPr>
          <p:nvPr>
            <p:ph idx="1"/>
          </p:nvPr>
        </p:nvSpPr>
        <p:spPr/>
        <p:txBody>
          <a:bodyPr>
            <a:normAutofit fontScale="77500" lnSpcReduction="20000"/>
          </a:bodyPr>
          <a:lstStyle/>
          <a:p>
            <a:r>
              <a:rPr lang="en-GB" dirty="0"/>
              <a:t>Some of the evidence for the viral theory comes from animal model investigations, and other evidence is circumstantial, such as the finding that an unusually large number of people with schizophrenia are born during the winter </a:t>
            </a:r>
            <a:r>
              <a:rPr lang="en-GB" dirty="0" smtClean="0"/>
              <a:t>.</a:t>
            </a:r>
          </a:p>
          <a:p>
            <a:r>
              <a:rPr lang="en-GB" dirty="0" smtClean="0"/>
              <a:t>The </a:t>
            </a:r>
            <a:r>
              <a:rPr lang="en-GB" dirty="0"/>
              <a:t>winter birth rate among people with schizophrenia is 5 to 8 percent higher than among other </a:t>
            </a:r>
            <a:r>
              <a:rPr lang="en-GB" dirty="0" smtClean="0"/>
              <a:t>people.</a:t>
            </a:r>
          </a:p>
          <a:p>
            <a:r>
              <a:rPr lang="en-GB" dirty="0" smtClean="0"/>
              <a:t>This </a:t>
            </a:r>
            <a:r>
              <a:rPr lang="en-GB" dirty="0"/>
              <a:t>could be because of an increase in </a:t>
            </a:r>
            <a:r>
              <a:rPr lang="en-GB" dirty="0" err="1"/>
              <a:t>fetal</a:t>
            </a:r>
            <a:r>
              <a:rPr lang="en-GB" dirty="0"/>
              <a:t> or infant exposure to viruses at that time of year. </a:t>
            </a:r>
            <a:endParaRPr lang="en-GB" dirty="0" smtClean="0"/>
          </a:p>
          <a:p>
            <a:r>
              <a:rPr lang="en-GB" dirty="0" smtClean="0"/>
              <a:t>The </a:t>
            </a:r>
            <a:r>
              <a:rPr lang="en-GB" dirty="0"/>
              <a:t>viral theory has also received support from investigations of fingerprints</a:t>
            </a:r>
            <a:r>
              <a:rPr lang="en-GB" dirty="0" smtClean="0"/>
              <a:t>.</a:t>
            </a:r>
          </a:p>
          <a:p>
            <a:r>
              <a:rPr lang="en-GB" dirty="0" smtClean="0"/>
              <a:t> </a:t>
            </a:r>
            <a:r>
              <a:rPr lang="en-GB" dirty="0"/>
              <a:t>Normally, identical twins have almost identical numbers of fingerprint ridges. People with schizophrenia, however, often have significantly more or fewer ridges than their </a:t>
            </a:r>
            <a:r>
              <a:rPr lang="en-GB" dirty="0" err="1"/>
              <a:t>nonschizophrenic</a:t>
            </a:r>
            <a:r>
              <a:rPr lang="en-GB" dirty="0"/>
              <a:t> identical </a:t>
            </a:r>
            <a:r>
              <a:rPr lang="en-GB" dirty="0" smtClean="0"/>
              <a:t>twins.</a:t>
            </a:r>
          </a:p>
          <a:p>
            <a:r>
              <a:rPr lang="en-GB" dirty="0" smtClean="0"/>
              <a:t>Fingerprints </a:t>
            </a:r>
            <a:r>
              <a:rPr lang="en-GB" dirty="0"/>
              <a:t>form in the </a:t>
            </a:r>
            <a:r>
              <a:rPr lang="en-GB" dirty="0" err="1"/>
              <a:t>fetus</a:t>
            </a:r>
            <a:r>
              <a:rPr lang="en-GB" dirty="0"/>
              <a:t> during the second trimester of pregnancy, just when the </a:t>
            </a:r>
            <a:r>
              <a:rPr lang="en-GB" dirty="0" err="1"/>
              <a:t>fetus</a:t>
            </a:r>
            <a:r>
              <a:rPr lang="en-GB" dirty="0"/>
              <a:t> is most vulnerable to certain viruses. Thus the fingerprint irregularities of some people with schizophrenia could reflect a viral infection contracted during the prenatal period, an infection that also predisposed the individuals to </a:t>
            </a:r>
            <a:r>
              <a:rPr lang="en-GB" dirty="0" smtClean="0"/>
              <a:t>schizophrenia.</a:t>
            </a:r>
            <a:endParaRPr lang="en-GB" dirty="0"/>
          </a:p>
        </p:txBody>
      </p:sp>
    </p:spTree>
    <p:extLst>
      <p:ext uri="{BB962C8B-B14F-4D97-AF65-F5344CB8AC3E}">
        <p14:creationId xmlns:p14="http://schemas.microsoft.com/office/powerpoint/2010/main" val="3280472380"/>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7500" lnSpcReduction="20000"/>
          </a:bodyPr>
          <a:lstStyle/>
          <a:p>
            <a:r>
              <a:rPr lang="en-GB" dirty="0"/>
              <a:t>More direct evidence for the viral theory of schizophrenia comes from studies showing that mothers of people with schizophrenia were more likely to have been exposed to the influenza virus during pregnancy than were mothers of people without </a:t>
            </a:r>
            <a:r>
              <a:rPr lang="en-GB" dirty="0" smtClean="0"/>
              <a:t>schizophrenia.</a:t>
            </a:r>
          </a:p>
          <a:p>
            <a:r>
              <a:rPr lang="en-GB" dirty="0" smtClean="0"/>
              <a:t>Other </a:t>
            </a:r>
            <a:r>
              <a:rPr lang="en-GB" dirty="0"/>
              <a:t>studies have found antibodies to certain viruses, including viruses usually found in animals, in the blood of 40 percent of research participants with </a:t>
            </a:r>
            <a:r>
              <a:rPr lang="en-GB" dirty="0" smtClean="0"/>
              <a:t>schizophrenia.</a:t>
            </a:r>
          </a:p>
          <a:p>
            <a:r>
              <a:rPr lang="en-GB" dirty="0" smtClean="0"/>
              <a:t>The </a:t>
            </a:r>
            <a:r>
              <a:rPr lang="en-GB" dirty="0"/>
              <a:t>presence of such antibodies suggests that these people had at some time been exposed to those particular viruses. </a:t>
            </a:r>
            <a:endParaRPr lang="en-GB" dirty="0" smtClean="0"/>
          </a:p>
          <a:p>
            <a:r>
              <a:rPr lang="en-GB" dirty="0" smtClean="0"/>
              <a:t>Together</a:t>
            </a:r>
            <a:r>
              <a:rPr lang="en-GB" dirty="0"/>
              <a:t>, the biochemical, brain structure, and viral findings are shedding much light on the mysteries of schizophrenia</a:t>
            </a:r>
            <a:r>
              <a:rPr lang="en-GB" dirty="0" smtClean="0"/>
              <a:t>.</a:t>
            </a:r>
          </a:p>
          <a:p>
            <a:r>
              <a:rPr lang="en-GB" dirty="0" smtClean="0"/>
              <a:t> </a:t>
            </a:r>
            <a:r>
              <a:rPr lang="en-GB" dirty="0"/>
              <a:t>At the same time, it is important to recognize that many people who have these biological abnormalities never develop schizophrenia. </a:t>
            </a:r>
            <a:endParaRPr lang="en-GB" dirty="0" smtClean="0"/>
          </a:p>
          <a:p>
            <a:r>
              <a:rPr lang="en-GB" dirty="0" smtClean="0"/>
              <a:t>Why </a:t>
            </a:r>
            <a:r>
              <a:rPr lang="en-GB" dirty="0"/>
              <a:t>not? Possibly, as you read earlier, because biological factors merely set the stage for schizophrenia, while key psychological and sociocultural factors must be present for the disorder to appear.</a:t>
            </a:r>
          </a:p>
        </p:txBody>
      </p:sp>
    </p:spTree>
    <p:extLst>
      <p:ext uri="{BB962C8B-B14F-4D97-AF65-F5344CB8AC3E}">
        <p14:creationId xmlns:p14="http://schemas.microsoft.com/office/powerpoint/2010/main" val="2704477905"/>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Psychological Views</a:t>
            </a:r>
          </a:p>
        </p:txBody>
      </p:sp>
      <p:sp>
        <p:nvSpPr>
          <p:cNvPr id="3" name="Content Placeholder 2"/>
          <p:cNvSpPr>
            <a:spLocks noGrp="1"/>
          </p:cNvSpPr>
          <p:nvPr>
            <p:ph idx="1"/>
          </p:nvPr>
        </p:nvSpPr>
        <p:spPr/>
        <p:txBody>
          <a:bodyPr/>
          <a:lstStyle/>
          <a:p>
            <a:r>
              <a:rPr lang="en-GB" dirty="0" smtClean="0"/>
              <a:t>When </a:t>
            </a:r>
            <a:r>
              <a:rPr lang="en-GB" dirty="0"/>
              <a:t>schizophrenia investigators began to identify genetic and biological factors during the 1950s and 1960s, many clinicians abandoned the psychological theories of the disorder</a:t>
            </a:r>
            <a:r>
              <a:rPr lang="en-GB" dirty="0" smtClean="0"/>
              <a:t>.</a:t>
            </a:r>
          </a:p>
          <a:p>
            <a:r>
              <a:rPr lang="en-GB" dirty="0" smtClean="0"/>
              <a:t> </a:t>
            </a:r>
            <a:r>
              <a:rPr lang="en-GB" dirty="0"/>
              <a:t>During the past few decades, however, the tables have been turned and psychological factors are once again being considered as important pieces of the schizophrenia </a:t>
            </a:r>
            <a:r>
              <a:rPr lang="en-GB" dirty="0" smtClean="0"/>
              <a:t>puzzle.</a:t>
            </a:r>
          </a:p>
          <a:p>
            <a:r>
              <a:rPr lang="en-GB" dirty="0" smtClean="0"/>
              <a:t>The </a:t>
            </a:r>
            <a:r>
              <a:rPr lang="en-GB" dirty="0"/>
              <a:t>leading psychological theories come from the psychodynamic, </a:t>
            </a:r>
            <a:r>
              <a:rPr lang="en-GB" dirty="0" err="1"/>
              <a:t>behavioral</a:t>
            </a:r>
            <a:r>
              <a:rPr lang="en-GB" dirty="0"/>
              <a:t>, and cognitive perspectives.</a:t>
            </a:r>
          </a:p>
        </p:txBody>
      </p:sp>
    </p:spTree>
    <p:extLst>
      <p:ext uri="{BB962C8B-B14F-4D97-AF65-F5344CB8AC3E}">
        <p14:creationId xmlns:p14="http://schemas.microsoft.com/office/powerpoint/2010/main" val="1130533695"/>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Psychodynamic Explanation</a:t>
            </a:r>
          </a:p>
        </p:txBody>
      </p:sp>
      <p:sp>
        <p:nvSpPr>
          <p:cNvPr id="3" name="Content Placeholder 2"/>
          <p:cNvSpPr>
            <a:spLocks noGrp="1"/>
          </p:cNvSpPr>
          <p:nvPr>
            <p:ph idx="1"/>
          </p:nvPr>
        </p:nvSpPr>
        <p:spPr/>
        <p:txBody>
          <a:bodyPr>
            <a:normAutofit fontScale="77500" lnSpcReduction="20000"/>
          </a:bodyPr>
          <a:lstStyle/>
          <a:p>
            <a:r>
              <a:rPr lang="en-GB" dirty="0" smtClean="0"/>
              <a:t>Freud </a:t>
            </a:r>
            <a:r>
              <a:rPr lang="en-GB" dirty="0"/>
              <a:t>(1924, 1915, 1914) believed that schizophrenia develops from two psychological processes: </a:t>
            </a:r>
            <a:endParaRPr lang="en-GB" dirty="0" smtClean="0"/>
          </a:p>
          <a:p>
            <a:r>
              <a:rPr lang="en-GB" dirty="0" smtClean="0"/>
              <a:t>(</a:t>
            </a:r>
            <a:r>
              <a:rPr lang="en-GB" dirty="0"/>
              <a:t>1) regression to a pre-ego stage and </a:t>
            </a:r>
            <a:endParaRPr lang="en-GB" dirty="0" smtClean="0"/>
          </a:p>
          <a:p>
            <a:r>
              <a:rPr lang="en-GB" dirty="0" smtClean="0"/>
              <a:t>(</a:t>
            </a:r>
            <a:r>
              <a:rPr lang="en-GB" dirty="0"/>
              <a:t>2) efforts to </a:t>
            </a:r>
            <a:r>
              <a:rPr lang="en-GB" dirty="0" err="1"/>
              <a:t>reestablish</a:t>
            </a:r>
            <a:r>
              <a:rPr lang="en-GB" dirty="0"/>
              <a:t> ego control. </a:t>
            </a:r>
            <a:endParaRPr lang="en-GB" dirty="0" smtClean="0"/>
          </a:p>
          <a:p>
            <a:r>
              <a:rPr lang="en-GB" dirty="0" smtClean="0"/>
              <a:t>He </a:t>
            </a:r>
            <a:r>
              <a:rPr lang="en-GB" dirty="0"/>
              <a:t>proposed that when their world has been extremely harsh or withholding—for example, when their parents have been cold or </a:t>
            </a:r>
            <a:r>
              <a:rPr lang="en-GB" dirty="0" err="1"/>
              <a:t>unnurturing</a:t>
            </a:r>
            <a:r>
              <a:rPr lang="en-GB" dirty="0"/>
              <a:t> or when they have experienced severe traumas—some people regress to the earliest point in their development, to the pre-ego state of primary narcissism, in which they recognize and meet only their own needs</a:t>
            </a:r>
            <a:r>
              <a:rPr lang="en-GB" dirty="0" smtClean="0"/>
              <a:t>.</a:t>
            </a:r>
          </a:p>
          <a:p>
            <a:r>
              <a:rPr lang="en-GB" dirty="0" smtClean="0"/>
              <a:t> </a:t>
            </a:r>
            <a:r>
              <a:rPr lang="en-GB" dirty="0"/>
              <a:t>This sets the stage for schizophrenia. Their near-total regression leads to </a:t>
            </a:r>
            <a:r>
              <a:rPr lang="en-GB" dirty="0" err="1"/>
              <a:t>self-centered</a:t>
            </a:r>
            <a:r>
              <a:rPr lang="en-GB" dirty="0"/>
              <a:t> symptoms such as neologisms, loose associations, and delusions of grandeur. </a:t>
            </a:r>
            <a:endParaRPr lang="en-GB" dirty="0" smtClean="0"/>
          </a:p>
          <a:p>
            <a:r>
              <a:rPr lang="en-GB" dirty="0" smtClean="0"/>
              <a:t>Once </a:t>
            </a:r>
            <a:r>
              <a:rPr lang="en-GB" dirty="0"/>
              <a:t>people regress to such an infantile state, Freud continued, they then try to </a:t>
            </a:r>
            <a:r>
              <a:rPr lang="en-GB" dirty="0" err="1"/>
              <a:t>reestablish</a:t>
            </a:r>
            <a:r>
              <a:rPr lang="en-GB" dirty="0"/>
              <a:t> ego control and contact with reality. Their efforts give rise to yet other psychotic symptoms. Auditory hallucinations, for example, may be a person’s attempt to substitute for a lost sense of reality.</a:t>
            </a:r>
          </a:p>
        </p:txBody>
      </p:sp>
    </p:spTree>
    <p:extLst>
      <p:ext uri="{BB962C8B-B14F-4D97-AF65-F5344CB8AC3E}">
        <p14:creationId xmlns:p14="http://schemas.microsoft.com/office/powerpoint/2010/main" val="53950244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In support of Freud’s theory, some studies show that people with schizophrenia have great difficulty forming an integrated sense of </a:t>
            </a:r>
            <a:r>
              <a:rPr lang="en-GB" dirty="0" smtClean="0"/>
              <a:t>self.</a:t>
            </a:r>
          </a:p>
          <a:p>
            <a:r>
              <a:rPr lang="en-GB" dirty="0" smtClean="0"/>
              <a:t>In </a:t>
            </a:r>
            <a:r>
              <a:rPr lang="en-GB" dirty="0"/>
              <a:t>addition, studies have often found that people with schizophrenia went through severe stress or traumas early in their </a:t>
            </a:r>
            <a:r>
              <a:rPr lang="en-GB" dirty="0" smtClean="0"/>
              <a:t>lives.</a:t>
            </a:r>
          </a:p>
          <a:p>
            <a:r>
              <a:rPr lang="en-GB" dirty="0" smtClean="0"/>
              <a:t>Beyond </a:t>
            </a:r>
            <a:r>
              <a:rPr lang="en-GB" dirty="0"/>
              <a:t>these findings, however, Freud’s explanation for the disorder has received little research support.</a:t>
            </a:r>
          </a:p>
        </p:txBody>
      </p:sp>
    </p:spTree>
    <p:extLst>
      <p:ext uri="{BB962C8B-B14F-4D97-AF65-F5344CB8AC3E}">
        <p14:creationId xmlns:p14="http://schemas.microsoft.com/office/powerpoint/2010/main" val="24763143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smtClean="0"/>
              <a:t>Years </a:t>
            </a:r>
            <a:r>
              <a:rPr lang="en-GB" dirty="0"/>
              <a:t>later, noted psychodynamic clinician Frieda Fromm-Reichmann (1948) elaborated on Freud’s notion that cold or </a:t>
            </a:r>
            <a:r>
              <a:rPr lang="en-GB" dirty="0" err="1"/>
              <a:t>unnurturing</a:t>
            </a:r>
            <a:r>
              <a:rPr lang="en-GB" dirty="0"/>
              <a:t> parents may set schizophrenia in motion</a:t>
            </a:r>
            <a:r>
              <a:rPr lang="en-GB" dirty="0" smtClean="0"/>
              <a:t>.</a:t>
            </a:r>
          </a:p>
          <a:p>
            <a:r>
              <a:rPr lang="en-GB" dirty="0" smtClean="0"/>
              <a:t> </a:t>
            </a:r>
            <a:r>
              <a:rPr lang="en-GB" dirty="0"/>
              <a:t>She described the mothers of people who develop the disorder as cold, domineering, and uninterested in their children’s needs. </a:t>
            </a:r>
            <a:endParaRPr lang="en-GB" dirty="0" smtClean="0"/>
          </a:p>
          <a:p>
            <a:r>
              <a:rPr lang="en-GB" dirty="0" smtClean="0"/>
              <a:t>According </a:t>
            </a:r>
            <a:r>
              <a:rPr lang="en-GB" dirty="0"/>
              <a:t>to Fromm-Reichmann, these mothers may appear to be self-sacrificing but are actually using their children to meet their own needs. </a:t>
            </a:r>
            <a:endParaRPr lang="en-GB" dirty="0" smtClean="0"/>
          </a:p>
          <a:p>
            <a:r>
              <a:rPr lang="en-GB" dirty="0" smtClean="0"/>
              <a:t>At </a:t>
            </a:r>
            <a:r>
              <a:rPr lang="en-GB" dirty="0"/>
              <a:t>once overprotective and rejecting, they confuse their children and set the stage for schizophrenic functioning. She called them </a:t>
            </a:r>
            <a:r>
              <a:rPr lang="en-GB" dirty="0" err="1"/>
              <a:t>schizophrenogenic</a:t>
            </a:r>
            <a:r>
              <a:rPr lang="en-GB" dirty="0"/>
              <a:t> (schizophrenia-causing) mothers.</a:t>
            </a:r>
          </a:p>
        </p:txBody>
      </p:sp>
    </p:spTree>
    <p:extLst>
      <p:ext uri="{BB962C8B-B14F-4D97-AF65-F5344CB8AC3E}">
        <p14:creationId xmlns:p14="http://schemas.microsoft.com/office/powerpoint/2010/main" val="2649170556"/>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dirty="0"/>
              <a:t>Fromm-Reichmann’s theory, like Freud’s, has received little research support (</a:t>
            </a:r>
            <a:r>
              <a:rPr lang="en-GB" dirty="0" err="1"/>
              <a:t>Willick</a:t>
            </a:r>
            <a:r>
              <a:rPr lang="en-GB" dirty="0"/>
              <a:t>, 2001). </a:t>
            </a:r>
            <a:endParaRPr lang="en-GB" dirty="0" smtClean="0"/>
          </a:p>
          <a:p>
            <a:r>
              <a:rPr lang="en-GB" dirty="0" smtClean="0"/>
              <a:t>The </a:t>
            </a:r>
            <a:r>
              <a:rPr lang="en-GB" dirty="0"/>
              <a:t>majority of people with schizophrenia do not appear to have mothers who fit the </a:t>
            </a:r>
            <a:r>
              <a:rPr lang="en-GB" dirty="0" err="1"/>
              <a:t>schizophrenogenic</a:t>
            </a:r>
            <a:r>
              <a:rPr lang="en-GB" dirty="0"/>
              <a:t> description</a:t>
            </a:r>
            <a:r>
              <a:rPr lang="en-GB" dirty="0" smtClean="0"/>
              <a:t>.</a:t>
            </a:r>
          </a:p>
          <a:p>
            <a:r>
              <a:rPr lang="en-GB" dirty="0" smtClean="0"/>
              <a:t> </a:t>
            </a:r>
            <a:r>
              <a:rPr lang="en-GB" dirty="0"/>
              <a:t>Most of today’s psychodynamic theorists have rejected the views of Freud and Fromm-Reichmann</a:t>
            </a:r>
            <a:r>
              <a:rPr lang="en-GB" dirty="0" smtClean="0"/>
              <a:t>.</a:t>
            </a:r>
          </a:p>
          <a:p>
            <a:r>
              <a:rPr lang="en-GB" dirty="0" smtClean="0"/>
              <a:t> </a:t>
            </a:r>
            <a:r>
              <a:rPr lang="en-GB" dirty="0"/>
              <a:t>Typically, they believe that biological abnormalities leave certain people particularly prone to extreme regression or other unconscious acts that may contribute to </a:t>
            </a:r>
            <a:r>
              <a:rPr lang="en-GB" dirty="0" smtClean="0"/>
              <a:t>schizophrenia.</a:t>
            </a:r>
          </a:p>
          <a:p>
            <a:r>
              <a:rPr lang="en-GB" dirty="0" smtClean="0"/>
              <a:t> For </a:t>
            </a:r>
            <a:r>
              <a:rPr lang="en-GB" dirty="0"/>
              <a:t>example, self theorists, who believe that schizophrenia reflects a struggling fragmented self, suggest that biological deficiencies explain the failure of people with schizophrenia to develop an integrated </a:t>
            </a:r>
            <a:r>
              <a:rPr lang="en-GB" dirty="0" smtClean="0"/>
              <a:t>self.</a:t>
            </a:r>
            <a:endParaRPr lang="en-GB" dirty="0"/>
          </a:p>
        </p:txBody>
      </p:sp>
    </p:spTree>
    <p:extLst>
      <p:ext uri="{BB962C8B-B14F-4D97-AF65-F5344CB8AC3E}">
        <p14:creationId xmlns:p14="http://schemas.microsoft.com/office/powerpoint/2010/main" val="338429506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dirty="0" smtClean="0"/>
              <a:t>Because these psychotic disorders all bear a similarity to schizophrenia, they—along with schizophrenia itself—are collectively called schizophrenia spectrum  disorders (APA, 2013). </a:t>
            </a:r>
          </a:p>
          <a:p>
            <a:r>
              <a:rPr lang="en-GB" dirty="0" smtClean="0"/>
              <a:t>Schizophrenia is the most prevalent of these disorders. Most of the explanations and treatments offered for schizophrenia are applicable to the other disorders as well.</a:t>
            </a:r>
          </a:p>
          <a:p>
            <a:r>
              <a:rPr lang="en-GB" dirty="0" smtClean="0"/>
              <a:t>Approximately 1 of every 100 people in the world suffers from schizophrenia during his or her </a:t>
            </a:r>
            <a:r>
              <a:rPr lang="en-GB" dirty="0" err="1" smtClean="0"/>
              <a:t>lifetime.An</a:t>
            </a:r>
            <a:r>
              <a:rPr lang="en-GB" dirty="0" smtClean="0"/>
              <a:t> estimated 24 million people worldwide are afflicted with it, including 2.5 million in the United States. </a:t>
            </a:r>
          </a:p>
          <a:p>
            <a:r>
              <a:rPr lang="en-GB" dirty="0" smtClean="0"/>
              <a:t>Its financial cost is enormous, and the emotional cost is even greater. In addition, people with schizophrenia have an increased risk of physical—often fatal—</a:t>
            </a:r>
            <a:r>
              <a:rPr lang="en-GB" dirty="0" err="1" smtClean="0"/>
              <a:t>illness.On</a:t>
            </a:r>
            <a:r>
              <a:rPr lang="en-GB" dirty="0" smtClean="0"/>
              <a:t> average, they live 20 fewer years than other people.</a:t>
            </a:r>
            <a:endParaRPr lang="en-GB" dirty="0"/>
          </a:p>
        </p:txBody>
      </p:sp>
    </p:spTree>
    <p:extLst>
      <p:ext uri="{BB962C8B-B14F-4D97-AF65-F5344CB8AC3E}">
        <p14:creationId xmlns:p14="http://schemas.microsoft.com/office/powerpoint/2010/main" val="3241062825"/>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a:t>
            </a:r>
            <a:r>
              <a:rPr lang="en-GB" dirty="0" err="1"/>
              <a:t>Behavioral</a:t>
            </a:r>
            <a:r>
              <a:rPr lang="en-GB" dirty="0"/>
              <a:t> View</a:t>
            </a:r>
          </a:p>
        </p:txBody>
      </p:sp>
      <p:sp>
        <p:nvSpPr>
          <p:cNvPr id="3" name="Content Placeholder 2"/>
          <p:cNvSpPr>
            <a:spLocks noGrp="1"/>
          </p:cNvSpPr>
          <p:nvPr>
            <p:ph idx="1"/>
          </p:nvPr>
        </p:nvSpPr>
        <p:spPr/>
        <p:txBody>
          <a:bodyPr>
            <a:normAutofit fontScale="77500" lnSpcReduction="20000"/>
          </a:bodyPr>
          <a:lstStyle/>
          <a:p>
            <a:r>
              <a:rPr lang="en-GB" dirty="0" err="1" smtClean="0"/>
              <a:t>Behaviorists</a:t>
            </a:r>
            <a:r>
              <a:rPr lang="en-GB" dirty="0" smtClean="0"/>
              <a:t> </a:t>
            </a:r>
            <a:r>
              <a:rPr lang="en-GB" dirty="0"/>
              <a:t>usually cite operant conditioning and principles of reinforcement as the cause of schizophrenia. </a:t>
            </a:r>
            <a:endParaRPr lang="en-GB" dirty="0" smtClean="0"/>
          </a:p>
          <a:p>
            <a:r>
              <a:rPr lang="en-GB" dirty="0" smtClean="0"/>
              <a:t>They </a:t>
            </a:r>
            <a:r>
              <a:rPr lang="en-GB" dirty="0"/>
              <a:t>propose that most people become quite proficient at reading and responding to social cues—that is, other people’s smiles, frowns, and comments. People who respond to such cues in a socially acceptable way are better able to satisfy their own emotional needs and reach their goals</a:t>
            </a:r>
            <a:r>
              <a:rPr lang="en-GB" dirty="0" smtClean="0"/>
              <a:t>.</a:t>
            </a:r>
          </a:p>
          <a:p>
            <a:r>
              <a:rPr lang="en-GB" dirty="0" smtClean="0"/>
              <a:t> </a:t>
            </a:r>
            <a:r>
              <a:rPr lang="en-GB" dirty="0"/>
              <a:t>Some people, however, are not reinforced for their attention to social cues, either because of unusual circumstances or because important figures in their lives are socially inadequate. </a:t>
            </a:r>
            <a:endParaRPr lang="en-GB" dirty="0" smtClean="0"/>
          </a:p>
          <a:p>
            <a:r>
              <a:rPr lang="en-GB" dirty="0" smtClean="0"/>
              <a:t>As </a:t>
            </a:r>
            <a:r>
              <a:rPr lang="en-GB" dirty="0"/>
              <a:t>a result, they stop attending to such cues and focus instead on irrelevant cues—the brightness of light in a room, a bird flying above, or the sound of a word rather than its meaning. </a:t>
            </a:r>
            <a:endParaRPr lang="en-GB" dirty="0" smtClean="0"/>
          </a:p>
          <a:p>
            <a:r>
              <a:rPr lang="en-GB" dirty="0" smtClean="0"/>
              <a:t>As </a:t>
            </a:r>
            <a:r>
              <a:rPr lang="en-GB" dirty="0"/>
              <a:t>they attend more and more to irrelevant cues, their responses become increasingly bizarre (Pinkham, 2014). Because the bizarre responses are rewarded with attention or other types of reinforcement, they are likely to be repeated again and again.</a:t>
            </a:r>
          </a:p>
        </p:txBody>
      </p:sp>
    </p:spTree>
    <p:extLst>
      <p:ext uri="{BB962C8B-B14F-4D97-AF65-F5344CB8AC3E}">
        <p14:creationId xmlns:p14="http://schemas.microsoft.com/office/powerpoint/2010/main" val="1777213956"/>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77500" lnSpcReduction="20000"/>
          </a:bodyPr>
          <a:lstStyle/>
          <a:p>
            <a:r>
              <a:rPr lang="en-GB" dirty="0"/>
              <a:t>Support for the </a:t>
            </a:r>
            <a:r>
              <a:rPr lang="en-GB" dirty="0" err="1"/>
              <a:t>behavioral</a:t>
            </a:r>
            <a:r>
              <a:rPr lang="en-GB" dirty="0"/>
              <a:t> position has been circumstantial. </a:t>
            </a:r>
            <a:r>
              <a:rPr lang="en-GB" dirty="0" smtClean="0"/>
              <a:t>Researchers </a:t>
            </a:r>
            <a:r>
              <a:rPr lang="en-GB" dirty="0"/>
              <a:t>have found that patients with schizophrenia are capable of learning at least some appropriate verbal and social </a:t>
            </a:r>
            <a:r>
              <a:rPr lang="en-GB" dirty="0" err="1"/>
              <a:t>behaviors</a:t>
            </a:r>
            <a:r>
              <a:rPr lang="en-GB" dirty="0"/>
              <a:t> if hospital personnel consistently ignore their bizarre responses and reinforce normal responses with cigarettes, food, attention, or other </a:t>
            </a:r>
            <a:r>
              <a:rPr lang="en-GB" dirty="0" smtClean="0"/>
              <a:t>rewards.</a:t>
            </a:r>
          </a:p>
          <a:p>
            <a:r>
              <a:rPr lang="en-GB" dirty="0" smtClean="0"/>
              <a:t>If </a:t>
            </a:r>
            <a:r>
              <a:rPr lang="en-GB" dirty="0"/>
              <a:t>bizarre verbal and social responses can be eliminated by appropriate reinforcements, perhaps they were acquired through improper learning in the first place. </a:t>
            </a:r>
            <a:endParaRPr lang="en-GB" dirty="0" smtClean="0"/>
          </a:p>
          <a:p>
            <a:r>
              <a:rPr lang="en-GB" dirty="0" smtClean="0"/>
              <a:t>Of </a:t>
            </a:r>
            <a:r>
              <a:rPr lang="en-GB" dirty="0"/>
              <a:t>course, an effective treatment does not necessarily indicate the cause of a disorder</a:t>
            </a:r>
            <a:r>
              <a:rPr lang="en-GB" dirty="0" smtClean="0"/>
              <a:t>.</a:t>
            </a:r>
          </a:p>
          <a:p>
            <a:r>
              <a:rPr lang="en-GB" dirty="0" smtClean="0"/>
              <a:t> </a:t>
            </a:r>
            <a:r>
              <a:rPr lang="en-GB" dirty="0"/>
              <a:t>Today the </a:t>
            </a:r>
            <a:r>
              <a:rPr lang="en-GB" dirty="0" err="1"/>
              <a:t>behavioral</a:t>
            </a:r>
            <a:r>
              <a:rPr lang="en-GB" dirty="0"/>
              <a:t> view is usually considered at best a partial explanation for schizophrenia. </a:t>
            </a:r>
            <a:endParaRPr lang="en-GB" dirty="0" smtClean="0"/>
          </a:p>
          <a:p>
            <a:r>
              <a:rPr lang="en-GB" dirty="0" smtClean="0"/>
              <a:t>Although </a:t>
            </a:r>
            <a:r>
              <a:rPr lang="en-GB" dirty="0"/>
              <a:t>it may help explain why a given person displays more psychotic </a:t>
            </a:r>
            <a:r>
              <a:rPr lang="en-GB" dirty="0" err="1"/>
              <a:t>behavior</a:t>
            </a:r>
            <a:r>
              <a:rPr lang="en-GB" dirty="0"/>
              <a:t> in some situations than in others, it is too limited, in the opinion of many, to account for schizophrenia’s origins and its many symptoms.</a:t>
            </a:r>
          </a:p>
        </p:txBody>
      </p:sp>
    </p:spTree>
    <p:extLst>
      <p:ext uri="{BB962C8B-B14F-4D97-AF65-F5344CB8AC3E}">
        <p14:creationId xmlns:p14="http://schemas.microsoft.com/office/powerpoint/2010/main" val="809774820"/>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Cognitive View</a:t>
            </a:r>
          </a:p>
        </p:txBody>
      </p:sp>
      <p:sp>
        <p:nvSpPr>
          <p:cNvPr id="3" name="Content Placeholder 2"/>
          <p:cNvSpPr>
            <a:spLocks noGrp="1"/>
          </p:cNvSpPr>
          <p:nvPr>
            <p:ph idx="1"/>
          </p:nvPr>
        </p:nvSpPr>
        <p:spPr/>
        <p:txBody>
          <a:bodyPr>
            <a:normAutofit fontScale="85000" lnSpcReduction="10000"/>
          </a:bodyPr>
          <a:lstStyle/>
          <a:p>
            <a:r>
              <a:rPr lang="en-GB" dirty="0" smtClean="0"/>
              <a:t>A </a:t>
            </a:r>
            <a:r>
              <a:rPr lang="en-GB" dirty="0"/>
              <a:t>leading cognitive explanation of schizophrenia is congruent with the biological view that during hallucinations and related perceptual difficulties the brains of people with schizophrenia are actually producing strange and unreal sensations—sensations triggered by biological factors</a:t>
            </a:r>
            <a:r>
              <a:rPr lang="en-GB" dirty="0" smtClean="0"/>
              <a:t>.</a:t>
            </a:r>
          </a:p>
          <a:p>
            <a:r>
              <a:rPr lang="en-GB" dirty="0" smtClean="0"/>
              <a:t> </a:t>
            </a:r>
            <a:r>
              <a:rPr lang="en-GB" dirty="0"/>
              <a:t>According to the cognitive explanation, however, when people attempt to understand their unusual experiences, more features of their </a:t>
            </a:r>
            <a:r>
              <a:rPr lang="en-GB" dirty="0" err="1"/>
              <a:t>disoder</a:t>
            </a:r>
            <a:r>
              <a:rPr lang="en-GB" dirty="0"/>
              <a:t> </a:t>
            </a:r>
            <a:r>
              <a:rPr lang="en-GB" dirty="0" smtClean="0"/>
              <a:t>emerge.</a:t>
            </a:r>
          </a:p>
          <a:p>
            <a:r>
              <a:rPr lang="en-GB" dirty="0" smtClean="0"/>
              <a:t>When </a:t>
            </a:r>
            <a:r>
              <a:rPr lang="en-GB" dirty="0"/>
              <a:t>first confronted by voices or other troubling sensations, these people turn to friends and relatives. Naturally, the friends and relatives deny the reality of the sensations, and eventually the sufferers conclude that the others are trying to hide the truth. They begin to reject all feedback, and some develop beliefs (delusions) that they are being persecuted (Howes &amp; Murray, 2014; Bach, 2007). In short, according to this theory, people with schizophrenia take a “rational path to madness”  (Zimbardo, 1976). </a:t>
            </a:r>
            <a:endParaRPr lang="en-GB" dirty="0" smtClean="0"/>
          </a:p>
        </p:txBody>
      </p:sp>
    </p:spTree>
    <p:extLst>
      <p:ext uri="{BB962C8B-B14F-4D97-AF65-F5344CB8AC3E}">
        <p14:creationId xmlns:p14="http://schemas.microsoft.com/office/powerpoint/2010/main" val="52382584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r>
              <a:rPr lang="en-GB" dirty="0"/>
              <a:t>This process of drawing incorrect and bizarre conclusions (delusions) may be helped along by a cognitive bias that many people with schizophrenia have—a tendency to jump to </a:t>
            </a:r>
            <a:r>
              <a:rPr lang="en-GB" dirty="0" smtClean="0"/>
              <a:t>conclusions.</a:t>
            </a:r>
          </a:p>
          <a:p>
            <a:endParaRPr lang="en-GB" dirty="0"/>
          </a:p>
          <a:p>
            <a:r>
              <a:rPr lang="en-GB" dirty="0"/>
              <a:t>Researchers have established that people with schizophrenia do indeed experience sensory and perceptual problems. As you saw earlier, many have hallucinations and most have trouble keeping their attention focused. But researchers have yet to provide clear, direct support for the cognitive notion that misinterpretations of such sensory problems actually produce a syndrome of schizophrenia.</a:t>
            </a:r>
          </a:p>
        </p:txBody>
      </p:sp>
    </p:spTree>
    <p:extLst>
      <p:ext uri="{BB962C8B-B14F-4D97-AF65-F5344CB8AC3E}">
        <p14:creationId xmlns:p14="http://schemas.microsoft.com/office/powerpoint/2010/main" val="2062230727"/>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Sociocultural Views</a:t>
            </a:r>
          </a:p>
        </p:txBody>
      </p:sp>
      <p:sp>
        <p:nvSpPr>
          <p:cNvPr id="3" name="Content Placeholder 2"/>
          <p:cNvSpPr>
            <a:spLocks noGrp="1"/>
          </p:cNvSpPr>
          <p:nvPr>
            <p:ph idx="1"/>
          </p:nvPr>
        </p:nvSpPr>
        <p:spPr/>
        <p:txBody>
          <a:bodyPr>
            <a:normAutofit fontScale="85000" lnSpcReduction="10000"/>
          </a:bodyPr>
          <a:lstStyle/>
          <a:p>
            <a:r>
              <a:rPr lang="en-GB" dirty="0" smtClean="0"/>
              <a:t>Sociocultural </a:t>
            </a:r>
            <a:r>
              <a:rPr lang="en-GB" dirty="0"/>
              <a:t>theorists, recognizing that people with mental disorders are subject to a wide range of social and cultural forces, believe that multicultural factors, social </a:t>
            </a:r>
            <a:r>
              <a:rPr lang="en-GB" dirty="0" err="1"/>
              <a:t>labeling</a:t>
            </a:r>
            <a:r>
              <a:rPr lang="en-GB" dirty="0"/>
              <a:t>, and family </a:t>
            </a:r>
            <a:r>
              <a:rPr lang="en-GB" dirty="0" err="1"/>
              <a:t>dysfunctioning</a:t>
            </a:r>
            <a:r>
              <a:rPr lang="en-GB" dirty="0"/>
              <a:t> all contribute to schizophrenia. Research has yet to clarify what the precise causal relationships might be</a:t>
            </a:r>
            <a:r>
              <a:rPr lang="en-GB" dirty="0" smtClean="0"/>
              <a:t>.</a:t>
            </a:r>
          </a:p>
          <a:p>
            <a:r>
              <a:rPr lang="en-GB" dirty="0"/>
              <a:t>Multicultural Factors Rates of schizophrenia appear to differ between racial and ethnic groups </a:t>
            </a:r>
            <a:r>
              <a:rPr lang="en-GB" dirty="0" smtClean="0"/>
              <a:t>,particularly </a:t>
            </a:r>
            <a:r>
              <a:rPr lang="en-GB" dirty="0"/>
              <a:t>between African Americans and white Americans. As many as 2.1 percent of African Americans receive a diagnosis of schizophrenia, compared with 1.4 percent of white Americans </a:t>
            </a:r>
            <a:endParaRPr lang="en-GB" dirty="0" smtClean="0"/>
          </a:p>
          <a:p>
            <a:r>
              <a:rPr lang="en-GB" dirty="0" smtClean="0"/>
              <a:t>Studies </a:t>
            </a:r>
            <a:r>
              <a:rPr lang="en-GB" dirty="0"/>
              <a:t>also find that African American patients are more likely than white American patients to be assessed as having symptoms of hallucinations, paranoia, and </a:t>
            </a:r>
            <a:r>
              <a:rPr lang="en-GB" dirty="0" smtClean="0"/>
              <a:t>suspiciousness.</a:t>
            </a:r>
          </a:p>
          <a:p>
            <a:r>
              <a:rPr lang="en-GB" dirty="0" smtClean="0"/>
              <a:t>And </a:t>
            </a:r>
            <a:r>
              <a:rPr lang="en-GB" dirty="0"/>
              <a:t>still other studies suggest that African Americans with schizophrenia are overrepresented in state hospitals </a:t>
            </a:r>
          </a:p>
        </p:txBody>
      </p:sp>
    </p:spTree>
    <p:extLst>
      <p:ext uri="{BB962C8B-B14F-4D97-AF65-F5344CB8AC3E}">
        <p14:creationId xmlns:p14="http://schemas.microsoft.com/office/powerpoint/2010/main" val="321151210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Social </a:t>
            </a:r>
            <a:r>
              <a:rPr lang="en-GB" dirty="0" err="1"/>
              <a:t>Labeling</a:t>
            </a:r>
            <a:endParaRPr lang="en-GB" dirty="0"/>
          </a:p>
        </p:txBody>
      </p:sp>
      <p:sp>
        <p:nvSpPr>
          <p:cNvPr id="3" name="Content Placeholder 2"/>
          <p:cNvSpPr>
            <a:spLocks noGrp="1"/>
          </p:cNvSpPr>
          <p:nvPr>
            <p:ph idx="1"/>
          </p:nvPr>
        </p:nvSpPr>
        <p:spPr/>
        <p:txBody>
          <a:bodyPr>
            <a:normAutofit fontScale="92500"/>
          </a:bodyPr>
          <a:lstStyle/>
          <a:p>
            <a:r>
              <a:rPr lang="en-GB" dirty="0" smtClean="0"/>
              <a:t>Many </a:t>
            </a:r>
            <a:r>
              <a:rPr lang="en-GB" dirty="0"/>
              <a:t>sociocultural theorists believe that the features of schizophrenia are influenced by the diagnosis itself. In their opinion, society assigns the label “schizophrenic” to people who fail to conform to certain norms of </a:t>
            </a:r>
            <a:r>
              <a:rPr lang="en-GB" dirty="0" err="1"/>
              <a:t>behavior</a:t>
            </a:r>
            <a:r>
              <a:rPr lang="en-GB" dirty="0"/>
              <a:t>. </a:t>
            </a:r>
            <a:endParaRPr lang="en-GB" dirty="0" smtClean="0"/>
          </a:p>
          <a:p>
            <a:r>
              <a:rPr lang="en-GB" dirty="0" smtClean="0"/>
              <a:t>Once </a:t>
            </a:r>
            <a:r>
              <a:rPr lang="en-GB" dirty="0"/>
              <a:t>the label is assigned, justified or not, it becomes a self-fulfilling prophecy that promotes the development of many schizophrenic symptoms. Certainly sufferers of schizophrenia have attested to the power that </a:t>
            </a:r>
            <a:r>
              <a:rPr lang="en-GB" dirty="0" err="1"/>
              <a:t>labeling</a:t>
            </a:r>
            <a:r>
              <a:rPr lang="en-GB" dirty="0"/>
              <a:t> has had on their lives Like this man, people who are </a:t>
            </a:r>
            <a:r>
              <a:rPr lang="en-GB" dirty="0" err="1"/>
              <a:t>labeled</a:t>
            </a:r>
            <a:r>
              <a:rPr lang="en-GB" dirty="0"/>
              <a:t> schizophrenic may be viewed and treated as “</a:t>
            </a:r>
            <a:r>
              <a:rPr lang="en-GB" dirty="0" smtClean="0"/>
              <a:t>crazy”.</a:t>
            </a:r>
          </a:p>
          <a:p>
            <a:r>
              <a:rPr lang="en-GB" dirty="0" smtClean="0"/>
              <a:t>Perhaps </a:t>
            </a:r>
            <a:r>
              <a:rPr lang="en-GB" dirty="0"/>
              <a:t>the expectations of other people subtly encourage the individuals to display psychotic </a:t>
            </a:r>
            <a:r>
              <a:rPr lang="en-GB" dirty="0" err="1"/>
              <a:t>behaviors</a:t>
            </a:r>
            <a:r>
              <a:rPr lang="en-GB" dirty="0"/>
              <a:t> </a:t>
            </a:r>
            <a:r>
              <a:rPr lang="en-GB" dirty="0" smtClean="0"/>
              <a:t>and </a:t>
            </a:r>
            <a:r>
              <a:rPr lang="en-GB" dirty="0"/>
              <a:t>they come to accept their assigned role and learn to play it </a:t>
            </a:r>
            <a:r>
              <a:rPr lang="en-GB" dirty="0" smtClean="0"/>
              <a:t>convincingly.</a:t>
            </a:r>
            <a:endParaRPr lang="en-GB" dirty="0"/>
          </a:p>
        </p:txBody>
      </p:sp>
    </p:spTree>
    <p:extLst>
      <p:ext uri="{BB962C8B-B14F-4D97-AF65-F5344CB8AC3E}">
        <p14:creationId xmlns:p14="http://schemas.microsoft.com/office/powerpoint/2010/main" val="933679824"/>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We have already seen the very real dangers of diagnostic </a:t>
            </a:r>
            <a:r>
              <a:rPr lang="en-GB" dirty="0" err="1"/>
              <a:t>labeling</a:t>
            </a:r>
            <a:r>
              <a:rPr lang="en-GB" dirty="0"/>
              <a:t>. In the famous </a:t>
            </a:r>
            <a:r>
              <a:rPr lang="en-GB" dirty="0" err="1"/>
              <a:t>Rosenhan</a:t>
            </a:r>
            <a:r>
              <a:rPr lang="en-GB" dirty="0"/>
              <a:t> (1973) study, discussed in Chapter 3, eight normal people presented themselves at various mental hospitals, complaining that they had been hearing voices utter the words “empty,” “hollow,” and “thud.” They were quickly diagnosed as schizophrenic, and all eight were hospitalized. </a:t>
            </a:r>
            <a:endParaRPr lang="en-GB" dirty="0" smtClean="0"/>
          </a:p>
          <a:p>
            <a:r>
              <a:rPr lang="en-GB" dirty="0" smtClean="0"/>
              <a:t>Although </a:t>
            </a:r>
            <a:r>
              <a:rPr lang="en-GB" dirty="0"/>
              <a:t>the </a:t>
            </a:r>
            <a:r>
              <a:rPr lang="en-GB" dirty="0" err="1"/>
              <a:t>pseudopatients</a:t>
            </a:r>
            <a:r>
              <a:rPr lang="en-GB" dirty="0"/>
              <a:t> then dropped all symptoms and behaved normally, they had great difficulty getting rid of the label and gaining release from the hospital.</a:t>
            </a:r>
          </a:p>
        </p:txBody>
      </p:sp>
    </p:spTree>
    <p:extLst>
      <p:ext uri="{BB962C8B-B14F-4D97-AF65-F5344CB8AC3E}">
        <p14:creationId xmlns:p14="http://schemas.microsoft.com/office/powerpoint/2010/main" val="191079511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dirty="0"/>
              <a:t>The </a:t>
            </a:r>
            <a:r>
              <a:rPr lang="en-GB" dirty="0" err="1"/>
              <a:t>pseudopatients</a:t>
            </a:r>
            <a:r>
              <a:rPr lang="en-GB" dirty="0"/>
              <a:t> reported that staff members were authoritarian in their </a:t>
            </a:r>
            <a:r>
              <a:rPr lang="en-GB" dirty="0" err="1"/>
              <a:t>behavior</a:t>
            </a:r>
            <a:r>
              <a:rPr lang="en-GB" dirty="0"/>
              <a:t> toward patients, spent limited time interacting with them, and responded curtly and uncaringly to questions. </a:t>
            </a:r>
            <a:endParaRPr lang="en-GB" dirty="0" smtClean="0"/>
          </a:p>
          <a:p>
            <a:r>
              <a:rPr lang="en-GB" dirty="0" smtClean="0"/>
              <a:t>They </a:t>
            </a:r>
            <a:r>
              <a:rPr lang="en-GB" dirty="0"/>
              <a:t>generally treated patients as though they were invisible. “A nurse unbuttoned her uniform to adjust her brassiere in the presence of an entire ward of viewing men. One did not have the sense that she was being seductive. </a:t>
            </a:r>
            <a:endParaRPr lang="en-GB" dirty="0" smtClean="0"/>
          </a:p>
          <a:p>
            <a:r>
              <a:rPr lang="en-GB" dirty="0" smtClean="0"/>
              <a:t>Rather</a:t>
            </a:r>
            <a:r>
              <a:rPr lang="en-GB" dirty="0"/>
              <a:t>, she didn’t notice us.” In addition, the </a:t>
            </a:r>
            <a:r>
              <a:rPr lang="en-GB" dirty="0" err="1"/>
              <a:t>pseudopatients</a:t>
            </a:r>
            <a:r>
              <a:rPr lang="en-GB" dirty="0"/>
              <a:t> described feeling powerless, bored, tired, and uninterested. The deceptive design and possible implications of this study have aroused the emotions of clinicians and researchers, pro and con. The investigation does demonstrate, however, that the</a:t>
            </a:r>
          </a:p>
        </p:txBody>
      </p:sp>
    </p:spTree>
    <p:extLst>
      <p:ext uri="{BB962C8B-B14F-4D97-AF65-F5344CB8AC3E}">
        <p14:creationId xmlns:p14="http://schemas.microsoft.com/office/powerpoint/2010/main" val="2298278500"/>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label “schizophrenic” can itself have a negative effect not just on how people are viewed but also on how they themselves feel and behave. </a:t>
            </a:r>
            <a:r>
              <a:rPr lang="en-GB" b="1" u="sng" dirty="0"/>
              <a:t>Family </a:t>
            </a:r>
            <a:r>
              <a:rPr lang="en-GB" b="1" u="sng" dirty="0" err="1" smtClean="0"/>
              <a:t>Dysfunctioning</a:t>
            </a:r>
            <a:endParaRPr lang="en-GB" b="1" u="sng" dirty="0" smtClean="0"/>
          </a:p>
          <a:p>
            <a:r>
              <a:rPr lang="en-GB" dirty="0" smtClean="0"/>
              <a:t> </a:t>
            </a:r>
            <a:r>
              <a:rPr lang="en-GB" dirty="0"/>
              <a:t>Theorists have suggested for years that certain patterns of family interactions can  promote— or at least sustain—schizophrenic symptoms. One leading theory has focused on double-bind communications</a:t>
            </a:r>
          </a:p>
        </p:txBody>
      </p:sp>
    </p:spTree>
    <p:extLst>
      <p:ext uri="{BB962C8B-B14F-4D97-AF65-F5344CB8AC3E}">
        <p14:creationId xmlns:p14="http://schemas.microsoft.com/office/powerpoint/2010/main" val="230293859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Do Double-</a:t>
            </a:r>
            <a:r>
              <a:rPr lang="en-GB" dirty="0" err="1"/>
              <a:t>binD</a:t>
            </a:r>
            <a:r>
              <a:rPr lang="en-GB" dirty="0"/>
              <a:t> </a:t>
            </a:r>
            <a:r>
              <a:rPr lang="en-GB" dirty="0" err="1"/>
              <a:t>coMMunicaTions</a:t>
            </a:r>
            <a:r>
              <a:rPr lang="en-GB" dirty="0"/>
              <a:t> cause schizophrenia?</a:t>
            </a:r>
          </a:p>
        </p:txBody>
      </p:sp>
      <p:sp>
        <p:nvSpPr>
          <p:cNvPr id="3" name="Content Placeholder 2"/>
          <p:cNvSpPr>
            <a:spLocks noGrp="1"/>
          </p:cNvSpPr>
          <p:nvPr>
            <p:ph idx="1"/>
          </p:nvPr>
        </p:nvSpPr>
        <p:spPr/>
        <p:txBody>
          <a:bodyPr/>
          <a:lstStyle/>
          <a:p>
            <a:r>
              <a:rPr lang="en-GB" dirty="0" smtClean="0"/>
              <a:t>One </a:t>
            </a:r>
            <a:r>
              <a:rPr lang="en-GB" dirty="0"/>
              <a:t>of the best-known family theories of schizophrenia is the double-bind hypothesis (</a:t>
            </a:r>
            <a:r>
              <a:rPr lang="en-GB" dirty="0" err="1"/>
              <a:t>Visser</a:t>
            </a:r>
            <a:r>
              <a:rPr lang="en-GB" dirty="0"/>
              <a:t>, 2003; Bateson et al., 1956</a:t>
            </a:r>
            <a:r>
              <a:rPr lang="en-GB" dirty="0" smtClean="0"/>
              <a:t>).</a:t>
            </a:r>
          </a:p>
          <a:p>
            <a:r>
              <a:rPr lang="en-GB" dirty="0" smtClean="0"/>
              <a:t> </a:t>
            </a:r>
            <a:r>
              <a:rPr lang="en-GB" dirty="0"/>
              <a:t>It says that some parents repeatedly communicate pairs of mutually contradictory messages that place children in so-called double-bind situations: the children cannot avoid displeasing their parents because nothing they do is right. </a:t>
            </a:r>
            <a:endParaRPr lang="en-GB" dirty="0" smtClean="0"/>
          </a:p>
          <a:p>
            <a:r>
              <a:rPr lang="en-GB" dirty="0" smtClean="0"/>
              <a:t>In </a:t>
            </a:r>
            <a:r>
              <a:rPr lang="en-GB" dirty="0"/>
              <a:t>theory, the symptoms of schizophrenia represent the child’s attempt to deal with the double binds.</a:t>
            </a:r>
          </a:p>
        </p:txBody>
      </p:sp>
    </p:spTree>
    <p:extLst>
      <p:ext uri="{BB962C8B-B14F-4D97-AF65-F5344CB8AC3E}">
        <p14:creationId xmlns:p14="http://schemas.microsoft.com/office/powerpoint/2010/main" val="17588757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Have much tendency of suicidal attempts.</a:t>
            </a:r>
          </a:p>
          <a:p>
            <a:r>
              <a:rPr lang="en-GB" dirty="0" smtClean="0"/>
              <a:t>Although schizophrenia appears in all socioeconomic groups, it is found more frequently in the lower levels.</a:t>
            </a:r>
          </a:p>
          <a:p>
            <a:r>
              <a:rPr lang="en-GB" dirty="0" smtClean="0"/>
              <a:t>This has led some theorists to believe that the stress of poverty is itself a cause of the disorder. However, it could be that schizophrenia causes its sufferers to fall from a higher to a lower socioeconomic level or to remain poor because they are unable to function effectively .</a:t>
            </a:r>
          </a:p>
          <a:p>
            <a:r>
              <a:rPr lang="en-GB" dirty="0" smtClean="0"/>
              <a:t>This is sometimes called the downward drift theory.</a:t>
            </a:r>
            <a:endParaRPr lang="en-GB" dirty="0"/>
          </a:p>
        </p:txBody>
      </p:sp>
    </p:spTree>
    <p:extLst>
      <p:ext uri="{BB962C8B-B14F-4D97-AF65-F5344CB8AC3E}">
        <p14:creationId xmlns:p14="http://schemas.microsoft.com/office/powerpoint/2010/main" val="959174445"/>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dirty="0"/>
              <a:t>Double-bind messages typically consist of a verbal communication (the primary communication) and an  accompanying—and contradictory—nonverbal communication (the metacommunication</a:t>
            </a:r>
            <a:r>
              <a:rPr lang="en-GB" dirty="0" smtClean="0"/>
              <a:t>).</a:t>
            </a:r>
          </a:p>
          <a:p>
            <a:r>
              <a:rPr lang="en-GB" dirty="0" smtClean="0"/>
              <a:t> </a:t>
            </a:r>
            <a:r>
              <a:rPr lang="en-GB" dirty="0"/>
              <a:t>If one person says to another, “I’m glad to see you,” yet frowns and avoids eye contact, the two messages are incongruent. According to this theory, a child who is repeatedly exposed to double-bind communications will adopt a special life strategy for coping with them</a:t>
            </a:r>
            <a:r>
              <a:rPr lang="en-GB" dirty="0" smtClean="0"/>
              <a:t>.</a:t>
            </a:r>
          </a:p>
          <a:p>
            <a:r>
              <a:rPr lang="en-GB" dirty="0" smtClean="0"/>
              <a:t> </a:t>
            </a:r>
            <a:r>
              <a:rPr lang="en-GB" dirty="0"/>
              <a:t>One strategy, for example, is always to ignore primary communications and respond only to metacommunications: be suspicious of what anyone is saying, wonder about its true meaning, and focus on clues only in gestures or tones. </a:t>
            </a:r>
            <a:endParaRPr lang="en-GB" dirty="0" smtClean="0"/>
          </a:p>
          <a:p>
            <a:r>
              <a:rPr lang="en-GB" dirty="0" smtClean="0"/>
              <a:t>People </a:t>
            </a:r>
            <a:r>
              <a:rPr lang="en-GB" dirty="0"/>
              <a:t>who increasingly respond to messages in this way may progress toward paranoid schizophrenia.</a:t>
            </a:r>
          </a:p>
        </p:txBody>
      </p:sp>
    </p:spTree>
    <p:extLst>
      <p:ext uri="{BB962C8B-B14F-4D97-AF65-F5344CB8AC3E}">
        <p14:creationId xmlns:p14="http://schemas.microsoft.com/office/powerpoint/2010/main" val="259789822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dirty="0"/>
              <a:t>The double-bind hypothesis is closely related to the psychodynamic notion of a </a:t>
            </a:r>
            <a:r>
              <a:rPr lang="en-GB" dirty="0" err="1"/>
              <a:t>schizophrenogenic</a:t>
            </a:r>
            <a:r>
              <a:rPr lang="en-GB" dirty="0"/>
              <a:t> mother. </a:t>
            </a:r>
            <a:endParaRPr lang="en-GB" dirty="0" smtClean="0"/>
          </a:p>
          <a:p>
            <a:r>
              <a:rPr lang="en-GB" dirty="0" smtClean="0"/>
              <a:t>When </a:t>
            </a:r>
            <a:r>
              <a:rPr lang="en-GB" dirty="0"/>
              <a:t>Fromm-Reichmann described </a:t>
            </a:r>
            <a:r>
              <a:rPr lang="en-GB" dirty="0" err="1"/>
              <a:t>schizophrenogenic</a:t>
            </a:r>
            <a:r>
              <a:rPr lang="en-GB" dirty="0"/>
              <a:t> mothers as overprotective and rejecting at the same time, she was describing someone who is likely to send double-bind messages. </a:t>
            </a:r>
            <a:endParaRPr lang="en-GB" dirty="0" smtClean="0"/>
          </a:p>
          <a:p>
            <a:r>
              <a:rPr lang="en-GB" dirty="0" smtClean="0"/>
              <a:t>Like </a:t>
            </a:r>
            <a:r>
              <a:rPr lang="en-GB" dirty="0"/>
              <a:t>the </a:t>
            </a:r>
            <a:r>
              <a:rPr lang="en-GB" dirty="0" err="1"/>
              <a:t>schizophrenogenic</a:t>
            </a:r>
            <a:r>
              <a:rPr lang="en-GB" dirty="0"/>
              <a:t> mother theory, the double-bind hypothesis has been popular in the clinical field over the years, but systematic investigations have not supported it (</a:t>
            </a:r>
            <a:r>
              <a:rPr lang="en-GB" dirty="0" err="1"/>
              <a:t>Chaika</a:t>
            </a:r>
            <a:r>
              <a:rPr lang="en-GB" dirty="0"/>
              <a:t>, 1990</a:t>
            </a:r>
            <a:r>
              <a:rPr lang="en-GB" dirty="0" smtClean="0"/>
              <a:t>).</a:t>
            </a:r>
          </a:p>
          <a:p>
            <a:r>
              <a:rPr lang="en-GB" dirty="0" smtClean="0"/>
              <a:t> </a:t>
            </a:r>
            <a:r>
              <a:rPr lang="en-GB" dirty="0"/>
              <a:t>In one study, clinicians </a:t>
            </a:r>
            <a:r>
              <a:rPr lang="en-GB" dirty="0" err="1"/>
              <a:t>analyzed</a:t>
            </a:r>
            <a:r>
              <a:rPr lang="en-GB" dirty="0"/>
              <a:t> letters written by parents to their children in the hospital (</a:t>
            </a:r>
            <a:r>
              <a:rPr lang="en-GB" dirty="0" err="1"/>
              <a:t>Ringuette</a:t>
            </a:r>
            <a:r>
              <a:rPr lang="en-GB" dirty="0"/>
              <a:t> &amp; Kennedy, 1966). One group of parents had children with schizophrenia; the other had children with other disorders. On average, the letters of both groups of parents contained similar degrees of double-bind communication.</a:t>
            </a:r>
          </a:p>
        </p:txBody>
      </p:sp>
    </p:spTree>
    <p:extLst>
      <p:ext uri="{BB962C8B-B14F-4D97-AF65-F5344CB8AC3E}">
        <p14:creationId xmlns:p14="http://schemas.microsoft.com/office/powerpoint/2010/main" val="3408666879"/>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role of </a:t>
            </a:r>
            <a:r>
              <a:rPr lang="en-GB" dirty="0" smtClean="0"/>
              <a:t>family </a:t>
            </a:r>
            <a:r>
              <a:rPr lang="en-GB" dirty="0" err="1"/>
              <a:t>sTress</a:t>
            </a:r>
            <a:endParaRPr lang="en-GB" dirty="0"/>
          </a:p>
        </p:txBody>
      </p:sp>
      <p:sp>
        <p:nvSpPr>
          <p:cNvPr id="3" name="Content Placeholder 2"/>
          <p:cNvSpPr>
            <a:spLocks noGrp="1"/>
          </p:cNvSpPr>
          <p:nvPr>
            <p:ph idx="1"/>
          </p:nvPr>
        </p:nvSpPr>
        <p:spPr/>
        <p:txBody>
          <a:bodyPr>
            <a:normAutofit fontScale="77500" lnSpcReduction="20000"/>
          </a:bodyPr>
          <a:lstStyle/>
          <a:p>
            <a:r>
              <a:rPr lang="en-GB" dirty="0" smtClean="0"/>
              <a:t>Although </a:t>
            </a:r>
            <a:r>
              <a:rPr lang="en-GB" dirty="0"/>
              <a:t>the double-bind explanation and certain other family theories of schizophrenia have not received much research support, studies do suggest that schizophrenia, like a number of other mental disorders, is often linked to family stress </a:t>
            </a:r>
            <a:r>
              <a:rPr lang="en-GB" dirty="0" smtClean="0"/>
              <a:t>.</a:t>
            </a:r>
          </a:p>
          <a:p>
            <a:r>
              <a:rPr lang="en-GB" dirty="0" smtClean="0"/>
              <a:t>Parents </a:t>
            </a:r>
            <a:r>
              <a:rPr lang="en-GB" dirty="0"/>
              <a:t>of people with schizophrenia often (1) display more conflict, (2) have more difficulty communicating with one another, and (3) are more critical of and overinvolved with their children than other parents. Family theorists have long recognized that some families are high in expressed emotion—that is, members frequently express criticism, disapproval, and hostility toward each other and intrude on one another’s privacy</a:t>
            </a:r>
            <a:r>
              <a:rPr lang="en-GB" dirty="0" smtClean="0"/>
              <a:t>.</a:t>
            </a:r>
          </a:p>
          <a:p>
            <a:r>
              <a:rPr lang="en-GB" dirty="0" smtClean="0"/>
              <a:t> </a:t>
            </a:r>
            <a:r>
              <a:rPr lang="en-GB" dirty="0"/>
              <a:t>People who are trying to recover from schizophrenia are almost four times more likely to relapse if they live with such a family than if they live with one low in expressed </a:t>
            </a:r>
            <a:r>
              <a:rPr lang="en-GB" dirty="0" smtClean="0"/>
              <a:t>emotion.</a:t>
            </a:r>
          </a:p>
          <a:p>
            <a:r>
              <a:rPr lang="en-GB" dirty="0" smtClean="0"/>
              <a:t>Do </a:t>
            </a:r>
            <a:r>
              <a:rPr lang="en-GB" dirty="0"/>
              <a:t>such findings mean that family </a:t>
            </a:r>
            <a:r>
              <a:rPr lang="en-GB" dirty="0" err="1"/>
              <a:t>dysfunctioning</a:t>
            </a:r>
            <a:r>
              <a:rPr lang="en-GB" dirty="0"/>
              <a:t> helps cause and maintain schizophrenia? Not necessarily. It is also the case that people with schizophrenia greatly disrupt family </a:t>
            </a:r>
            <a:r>
              <a:rPr lang="en-GB" dirty="0" smtClean="0"/>
              <a:t>life. they </a:t>
            </a:r>
            <a:r>
              <a:rPr lang="en-GB" dirty="0"/>
              <a:t>themselves may help produce the family problems that clinicians and researchers continue to observe.</a:t>
            </a:r>
          </a:p>
        </p:txBody>
      </p:sp>
    </p:spTree>
    <p:extLst>
      <p:ext uri="{BB962C8B-B14F-4D97-AF65-F5344CB8AC3E}">
        <p14:creationId xmlns:p14="http://schemas.microsoft.com/office/powerpoint/2010/main" val="259949206"/>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Treatment </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35246310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a:bodyPr>
          <a:lstStyle/>
          <a:p>
            <a:pPr marL="0" indent="0">
              <a:buNone/>
            </a:pPr>
            <a:r>
              <a:rPr lang="en-GB" dirty="0" smtClean="0"/>
              <a:t> </a:t>
            </a:r>
            <a:r>
              <a:rPr lang="en-GB" dirty="0"/>
              <a:t>Treatment is typically characterized by medications, medication-linked health problems, compromised lifestyles, and a mixture of hope and frustration. </a:t>
            </a:r>
            <a:endParaRPr lang="en-GB" dirty="0" smtClean="0"/>
          </a:p>
          <a:p>
            <a:pPr marL="0" indent="0">
              <a:buNone/>
            </a:pPr>
            <a:r>
              <a:rPr lang="en-GB" dirty="0" smtClean="0"/>
              <a:t>Despite </a:t>
            </a:r>
            <a:r>
              <a:rPr lang="en-GB" dirty="0"/>
              <a:t>this, today’s treatment outlook for schizophrenia and other severe mental disorders is vastly superior to that of past years. </a:t>
            </a:r>
            <a:endParaRPr lang="en-GB" dirty="0" smtClean="0"/>
          </a:p>
          <a:p>
            <a:pPr marL="0" indent="0">
              <a:buNone/>
            </a:pPr>
            <a:r>
              <a:rPr lang="en-GB" dirty="0" smtClean="0"/>
              <a:t>In </a:t>
            </a:r>
            <a:r>
              <a:rPr lang="en-GB" dirty="0"/>
              <a:t>fact, for much of human history, people with such disorders were considered beyond help</a:t>
            </a:r>
            <a:r>
              <a:rPr lang="en-GB" dirty="0" smtClean="0"/>
              <a:t>.</a:t>
            </a:r>
          </a:p>
          <a:p>
            <a:pPr marL="0" indent="0">
              <a:buNone/>
            </a:pPr>
            <a:r>
              <a:rPr lang="en-GB" dirty="0" smtClean="0"/>
              <a:t> </a:t>
            </a:r>
            <a:r>
              <a:rPr lang="en-GB" dirty="0"/>
              <a:t>Few returned to any semblance of normal or functional living. Indeed, few returned home from the institutions to which they were sent. </a:t>
            </a:r>
          </a:p>
        </p:txBody>
      </p:sp>
    </p:spTree>
    <p:extLst>
      <p:ext uri="{BB962C8B-B14F-4D97-AF65-F5344CB8AC3E}">
        <p14:creationId xmlns:p14="http://schemas.microsoft.com/office/powerpoint/2010/main" val="11914120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Schizophrenia is still extremely difficult to treat, but clinicians are much more successful at doing so today than they were in the past. </a:t>
            </a:r>
            <a:endParaRPr lang="en-GB" dirty="0" smtClean="0"/>
          </a:p>
          <a:p>
            <a:r>
              <a:rPr lang="en-GB" dirty="0" smtClean="0"/>
              <a:t>Much </a:t>
            </a:r>
            <a:r>
              <a:rPr lang="en-GB" dirty="0"/>
              <a:t>of the credit goes to antipsychotic drugs—imperfect, troubling, and even dangerous though they may be. </a:t>
            </a:r>
            <a:endParaRPr lang="en-GB" dirty="0" smtClean="0"/>
          </a:p>
          <a:p>
            <a:r>
              <a:rPr lang="en-GB" dirty="0" smtClean="0"/>
              <a:t>These </a:t>
            </a:r>
            <a:r>
              <a:rPr lang="en-GB" dirty="0"/>
              <a:t>medications help many people with schizophrenia and other psychotic disorders to think clearly and profit from psychotherapies that previously would have had little effect for </a:t>
            </a:r>
            <a:r>
              <a:rPr lang="en-GB" dirty="0" smtClean="0"/>
              <a:t>them.</a:t>
            </a:r>
            <a:endParaRPr lang="en-GB" dirty="0"/>
          </a:p>
        </p:txBody>
      </p:sp>
    </p:spTree>
    <p:extLst>
      <p:ext uri="{BB962C8B-B14F-4D97-AF65-F5344CB8AC3E}">
        <p14:creationId xmlns:p14="http://schemas.microsoft.com/office/powerpoint/2010/main" val="7156655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dirty="0"/>
              <a:t>As you will see, each of the models offers treatments for schizophrenia, and all have been influential at one time or another. </a:t>
            </a:r>
            <a:endParaRPr lang="en-GB" dirty="0" smtClean="0"/>
          </a:p>
          <a:p>
            <a:r>
              <a:rPr lang="en-GB" dirty="0" smtClean="0"/>
              <a:t>However</a:t>
            </a:r>
            <a:r>
              <a:rPr lang="en-GB" dirty="0"/>
              <a:t>, a mere description of the different approaches cannot convey the pain suffered by those with this disorder as the various methods of treatment evolved over the years. </a:t>
            </a:r>
            <a:endParaRPr lang="en-GB" dirty="0" smtClean="0"/>
          </a:p>
          <a:p>
            <a:r>
              <a:rPr lang="en-GB" dirty="0" smtClean="0"/>
              <a:t>People </a:t>
            </a:r>
            <a:r>
              <a:rPr lang="en-GB" dirty="0"/>
              <a:t>with schizophrenia have been subjected to more mistreatment and indifference than perhaps any other group of patients. </a:t>
            </a:r>
            <a:endParaRPr lang="en-GB" dirty="0" smtClean="0"/>
          </a:p>
          <a:p>
            <a:r>
              <a:rPr lang="en-GB" dirty="0" smtClean="0"/>
              <a:t>Even </a:t>
            </a:r>
            <a:r>
              <a:rPr lang="en-GB" dirty="0"/>
              <a:t>today, at least half of them do not receive adequate care (Burns &amp; Drake, 2011; Gill, 2010). To better convey the plight of people with schizophrenia, this chapter will depart from the usual format and discuss the treatments from a historical perspective</a:t>
            </a:r>
          </a:p>
        </p:txBody>
      </p:sp>
    </p:spTree>
    <p:extLst>
      <p:ext uri="{BB962C8B-B14F-4D97-AF65-F5344CB8AC3E}">
        <p14:creationId xmlns:p14="http://schemas.microsoft.com/office/powerpoint/2010/main" val="420180516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dirty="0"/>
              <a:t> throughout much of the twentieth century the label “schizophrenia” was assigned to most people with psychosis</a:t>
            </a:r>
            <a:r>
              <a:rPr lang="en-GB" dirty="0" smtClean="0"/>
              <a:t>.</a:t>
            </a:r>
          </a:p>
          <a:p>
            <a:r>
              <a:rPr lang="en-GB" dirty="0" smtClean="0"/>
              <a:t> </a:t>
            </a:r>
            <a:r>
              <a:rPr lang="en-GB" dirty="0"/>
              <a:t>However, clinical theorists now realize that many people with psychotic symptoms are instead manifesting a severe form of bipolar disorder or major depressive disorder and that such people were in past times inaccurately diagnosed with schizophrenia (Lake, 2012). </a:t>
            </a:r>
            <a:endParaRPr lang="en-GB" dirty="0" smtClean="0"/>
          </a:p>
          <a:p>
            <a:r>
              <a:rPr lang="en-GB" dirty="0" smtClean="0"/>
              <a:t>Thus</a:t>
            </a:r>
            <a:r>
              <a:rPr lang="en-GB" dirty="0"/>
              <a:t>, our discussions of past treatments for schizophrenia, particularly the failures of institutional care, are as applicable to those other severe mental disorders as they are to schizophrenia. </a:t>
            </a:r>
            <a:endParaRPr lang="en-GB" dirty="0" smtClean="0"/>
          </a:p>
          <a:p>
            <a:r>
              <a:rPr lang="en-GB" dirty="0" smtClean="0"/>
              <a:t>And </a:t>
            </a:r>
            <a:r>
              <a:rPr lang="en-GB" dirty="0"/>
              <a:t>our discussions about current approaches to schizophrenia, such as the community mental health movement, often apply to other severe mental disorders as well.</a:t>
            </a:r>
          </a:p>
        </p:txBody>
      </p:sp>
    </p:spTree>
    <p:extLst>
      <p:ext uri="{BB962C8B-B14F-4D97-AF65-F5344CB8AC3E}">
        <p14:creationId xmlns:p14="http://schemas.microsoft.com/office/powerpoint/2010/main" val="881586856"/>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Institutional Care in the Past</a:t>
            </a:r>
          </a:p>
        </p:txBody>
      </p:sp>
      <p:sp>
        <p:nvSpPr>
          <p:cNvPr id="3" name="Content Placeholder 2"/>
          <p:cNvSpPr>
            <a:spLocks noGrp="1"/>
          </p:cNvSpPr>
          <p:nvPr>
            <p:ph idx="1"/>
          </p:nvPr>
        </p:nvSpPr>
        <p:spPr/>
        <p:txBody>
          <a:bodyPr/>
          <a:lstStyle/>
          <a:p>
            <a:r>
              <a:rPr lang="en-GB" dirty="0" smtClean="0"/>
              <a:t>For </a:t>
            </a:r>
            <a:r>
              <a:rPr lang="en-GB" dirty="0"/>
              <a:t>more than half of the twentieth century, most people diagnosed with schizophrenia were institutionalized in a public mental hospital. </a:t>
            </a:r>
            <a:endParaRPr lang="en-GB" dirty="0" smtClean="0"/>
          </a:p>
          <a:p>
            <a:r>
              <a:rPr lang="en-GB" dirty="0" smtClean="0"/>
              <a:t>Because </a:t>
            </a:r>
            <a:r>
              <a:rPr lang="en-GB" dirty="0"/>
              <a:t>patients with schizophrenia did not respond to traditional therapies, the primary goals of these hospitals were to restrain them and give them food, shelter, and clothing. </a:t>
            </a:r>
            <a:endParaRPr lang="en-GB" dirty="0" smtClean="0"/>
          </a:p>
          <a:p>
            <a:r>
              <a:rPr lang="en-GB" dirty="0" smtClean="0"/>
              <a:t>Patients </a:t>
            </a:r>
            <a:r>
              <a:rPr lang="en-GB" dirty="0"/>
              <a:t>rarely saw therapists and generally were neglected. Many were abused. Oddly enough, this state of affairs unfolded in an atmosphere of good </a:t>
            </a:r>
            <a:r>
              <a:rPr lang="en-GB" dirty="0" smtClean="0"/>
              <a:t>intentions.</a:t>
            </a:r>
            <a:endParaRPr lang="en-GB" dirty="0"/>
          </a:p>
        </p:txBody>
      </p:sp>
    </p:spTree>
    <p:extLst>
      <p:ext uri="{BB962C8B-B14F-4D97-AF65-F5344CB8AC3E}">
        <p14:creationId xmlns:p14="http://schemas.microsoft.com/office/powerpoint/2010/main" val="224165530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the move toward institutionalization in hospitals began in 1793 when French physician Philippe </a:t>
            </a:r>
            <a:r>
              <a:rPr lang="en-GB" dirty="0" err="1"/>
              <a:t>Pinel</a:t>
            </a:r>
            <a:r>
              <a:rPr lang="en-GB" dirty="0"/>
              <a:t> “unchained the insane” at La </a:t>
            </a:r>
            <a:r>
              <a:rPr lang="en-GB" dirty="0" err="1"/>
              <a:t>Bicêtre</a:t>
            </a:r>
            <a:r>
              <a:rPr lang="en-GB" dirty="0"/>
              <a:t> asylum and began the practice of “moral treatment</a:t>
            </a:r>
            <a:r>
              <a:rPr lang="en-GB" dirty="0" smtClean="0"/>
              <a:t>.”</a:t>
            </a:r>
          </a:p>
          <a:p>
            <a:r>
              <a:rPr lang="en-GB" dirty="0" smtClean="0"/>
              <a:t> </a:t>
            </a:r>
            <a:r>
              <a:rPr lang="en-GB" dirty="0"/>
              <a:t>For the first time in centuries, patients with severe disturbances were viewed as human beings who should be cared for with sympathy and kindness</a:t>
            </a:r>
            <a:r>
              <a:rPr lang="en-GB" dirty="0" smtClean="0"/>
              <a:t>.</a:t>
            </a:r>
          </a:p>
          <a:p>
            <a:r>
              <a:rPr lang="en-GB" dirty="0" smtClean="0"/>
              <a:t> </a:t>
            </a:r>
            <a:r>
              <a:rPr lang="en-GB" dirty="0"/>
              <a:t>As </a:t>
            </a:r>
            <a:r>
              <a:rPr lang="en-GB" dirty="0" err="1"/>
              <a:t>Pinel’s</a:t>
            </a:r>
            <a:r>
              <a:rPr lang="en-GB" dirty="0"/>
              <a:t> ideas spread throughout Europe and the United States, they led to the creation of large mental hospitals rather than asylums to care for those with severe mental </a:t>
            </a:r>
            <a:r>
              <a:rPr lang="en-GB" dirty="0" smtClean="0"/>
              <a:t>disorders.</a:t>
            </a:r>
            <a:endParaRPr lang="en-GB" dirty="0"/>
          </a:p>
        </p:txBody>
      </p:sp>
    </p:spTree>
    <p:extLst>
      <p:ext uri="{BB962C8B-B14F-4D97-AF65-F5344CB8AC3E}">
        <p14:creationId xmlns:p14="http://schemas.microsoft.com/office/powerpoint/2010/main" val="425500959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Equal numbers of men and women are diagnosed with schizophrenia.</a:t>
            </a:r>
          </a:p>
          <a:p>
            <a:r>
              <a:rPr lang="en-GB" dirty="0" smtClean="0"/>
              <a:t> The average age of onset for men is 23 years, compared with 28 years for women.</a:t>
            </a:r>
          </a:p>
          <a:p>
            <a:r>
              <a:rPr lang="en-GB" dirty="0" smtClean="0"/>
              <a:t>Almost 3 percent of all those who are divorced or separated suffer from schizophrenia sometime during their lives, compared with 1 percent of married people and 2 percent of people who remain single. </a:t>
            </a:r>
          </a:p>
          <a:p>
            <a:r>
              <a:rPr lang="en-GB" dirty="0" smtClean="0"/>
              <a:t>Again, however, it is not clear whether marital problems are a cause or a result.</a:t>
            </a:r>
            <a:endParaRPr lang="en-GB" dirty="0"/>
          </a:p>
        </p:txBody>
      </p:sp>
    </p:spTree>
    <p:extLst>
      <p:ext uri="{BB962C8B-B14F-4D97-AF65-F5344CB8AC3E}">
        <p14:creationId xmlns:p14="http://schemas.microsoft.com/office/powerpoint/2010/main" val="3721758247"/>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These new mental hospitals, typically located in isolated areas where land and </a:t>
            </a:r>
            <a:r>
              <a:rPr lang="en-GB" dirty="0" err="1"/>
              <a:t>labor</a:t>
            </a:r>
            <a:r>
              <a:rPr lang="en-GB" dirty="0"/>
              <a:t> were cheap, were meant to protect patients from the stresses of daily life and offer them a healthful psychological environment in which they could work closely with therapists (</a:t>
            </a:r>
            <a:r>
              <a:rPr lang="en-GB" dirty="0" err="1"/>
              <a:t>Grob</a:t>
            </a:r>
            <a:r>
              <a:rPr lang="en-GB" dirty="0"/>
              <a:t>, 1966). </a:t>
            </a:r>
            <a:endParaRPr lang="en-GB" dirty="0" smtClean="0"/>
          </a:p>
          <a:p>
            <a:r>
              <a:rPr lang="en-GB" dirty="0" smtClean="0"/>
              <a:t>States </a:t>
            </a:r>
            <a:r>
              <a:rPr lang="en-GB" dirty="0"/>
              <a:t>throughout the United States were even required by law to establish public mental institutions, state hospitals, for patients who could not afford private ones.</a:t>
            </a:r>
          </a:p>
        </p:txBody>
      </p:sp>
    </p:spTree>
    <p:extLst>
      <p:ext uri="{BB962C8B-B14F-4D97-AF65-F5344CB8AC3E}">
        <p14:creationId xmlns:p14="http://schemas.microsoft.com/office/powerpoint/2010/main" val="297587986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Eventually, however, the state hospital system encountered serious problems. Between 1845 and 1955, nearly 300 state hospitals opened in the United States, and the number of hospitalized patients on any given day rose from 2,000 in 1845 to nearly 600,000 in 1955. </a:t>
            </a:r>
            <a:endParaRPr lang="en-GB" dirty="0" smtClean="0"/>
          </a:p>
          <a:p>
            <a:r>
              <a:rPr lang="en-GB" dirty="0" smtClean="0"/>
              <a:t>During </a:t>
            </a:r>
            <a:r>
              <a:rPr lang="en-GB" dirty="0"/>
              <a:t>this expansion, wards became overcrowded, admissions kept rising, and state funding was unable to keep up. </a:t>
            </a:r>
            <a:endParaRPr lang="en-GB" dirty="0" smtClean="0"/>
          </a:p>
          <a:p>
            <a:r>
              <a:rPr lang="en-GB" dirty="0" smtClean="0"/>
              <a:t>Too </a:t>
            </a:r>
            <a:r>
              <a:rPr lang="en-GB" dirty="0"/>
              <a:t>many aspects of treatment became the responsibility of nurses and attendants, whose knowledge and experience at that time were limited</a:t>
            </a:r>
          </a:p>
        </p:txBody>
      </p:sp>
    </p:spTree>
    <p:extLst>
      <p:ext uri="{BB962C8B-B14F-4D97-AF65-F5344CB8AC3E}">
        <p14:creationId xmlns:p14="http://schemas.microsoft.com/office/powerpoint/2010/main" val="830043198"/>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The priorities of the public mental hospitals, and the quality of care they provided, changed over those 110 years. </a:t>
            </a:r>
            <a:endParaRPr lang="en-GB" dirty="0" smtClean="0"/>
          </a:p>
          <a:p>
            <a:r>
              <a:rPr lang="en-GB" dirty="0" smtClean="0"/>
              <a:t>In </a:t>
            </a:r>
            <a:r>
              <a:rPr lang="en-GB" dirty="0"/>
              <a:t>the face of overcrowding and understaffing, the emphasis shifted from giving humanitarian care to keeping order. </a:t>
            </a:r>
            <a:endParaRPr lang="en-GB" dirty="0" smtClean="0"/>
          </a:p>
          <a:p>
            <a:r>
              <a:rPr lang="en-GB" dirty="0" smtClean="0"/>
              <a:t>In </a:t>
            </a:r>
            <a:r>
              <a:rPr lang="en-GB" dirty="0"/>
              <a:t>a throwback to the asylum period, difficult patients were restrained, isolated, and punished; individual attention disappeared. Patients were transferred to back wards, or chronic wards, if they failed to improve </a:t>
            </a:r>
            <a:r>
              <a:rPr lang="en-GB" dirty="0" smtClean="0"/>
              <a:t>quickly.</a:t>
            </a:r>
            <a:endParaRPr lang="en-GB" dirty="0"/>
          </a:p>
        </p:txBody>
      </p:sp>
    </p:spTree>
    <p:extLst>
      <p:ext uri="{BB962C8B-B14F-4D97-AF65-F5344CB8AC3E}">
        <p14:creationId xmlns:p14="http://schemas.microsoft.com/office/powerpoint/2010/main" val="517096555"/>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Most of the patients on these wards suffered from schizophrenia (</a:t>
            </a:r>
            <a:r>
              <a:rPr lang="en-GB" dirty="0" err="1"/>
              <a:t>Häfner</a:t>
            </a:r>
            <a:r>
              <a:rPr lang="en-GB" dirty="0"/>
              <a:t> &amp; an der </a:t>
            </a:r>
            <a:r>
              <a:rPr lang="en-GB" dirty="0" err="1"/>
              <a:t>Heiden</a:t>
            </a:r>
            <a:r>
              <a:rPr lang="en-GB" dirty="0"/>
              <a:t>, 1988). </a:t>
            </a:r>
            <a:endParaRPr lang="en-GB" dirty="0" smtClean="0"/>
          </a:p>
          <a:p>
            <a:r>
              <a:rPr lang="en-GB" dirty="0" smtClean="0"/>
              <a:t>The </a:t>
            </a:r>
            <a:r>
              <a:rPr lang="en-GB" dirty="0"/>
              <a:t>back wards were human warehouses filled with hopelessness. Staff members relied on straitjackets and handcuffs to deal with difficult patients. </a:t>
            </a:r>
            <a:endParaRPr lang="en-GB" dirty="0" smtClean="0"/>
          </a:p>
          <a:p>
            <a:r>
              <a:rPr lang="en-GB" dirty="0" smtClean="0"/>
              <a:t>More </a:t>
            </a:r>
            <a:r>
              <a:rPr lang="en-GB" dirty="0"/>
              <a:t>“advanced” forms of treatment included medical approaches such as </a:t>
            </a:r>
            <a:r>
              <a:rPr lang="en-GB" dirty="0" smtClean="0"/>
              <a:t>lobotomy.</a:t>
            </a:r>
            <a:endParaRPr lang="en-GB" dirty="0"/>
          </a:p>
        </p:txBody>
      </p:sp>
    </p:spTree>
    <p:extLst>
      <p:ext uri="{BB962C8B-B14F-4D97-AF65-F5344CB8AC3E}">
        <p14:creationId xmlns:p14="http://schemas.microsoft.com/office/powerpoint/2010/main" val="319824651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a:t>Many patients not only failed to improve under these conditions but also developed additional symptoms, apparently as a result of institutionalization </a:t>
            </a:r>
            <a:r>
              <a:rPr lang="en-GB" dirty="0" smtClean="0"/>
              <a:t>itself.</a:t>
            </a:r>
          </a:p>
          <a:p>
            <a:r>
              <a:rPr lang="en-GB" dirty="0" smtClean="0"/>
              <a:t>The </a:t>
            </a:r>
            <a:r>
              <a:rPr lang="en-GB" dirty="0"/>
              <a:t>most common pattern of decline was called the social breakdown syndrome: extreme withdrawal, anger, physical aggressiveness, and loss of interest in personal appearance and functioning (</a:t>
            </a:r>
            <a:r>
              <a:rPr lang="en-GB" dirty="0" err="1"/>
              <a:t>Oshima</a:t>
            </a:r>
            <a:r>
              <a:rPr lang="en-GB" dirty="0"/>
              <a:t> et al., 2005). </a:t>
            </a:r>
            <a:endParaRPr lang="en-GB" dirty="0" smtClean="0"/>
          </a:p>
          <a:p>
            <a:r>
              <a:rPr lang="en-GB" dirty="0" smtClean="0"/>
              <a:t>Often </a:t>
            </a:r>
            <a:r>
              <a:rPr lang="en-GB" dirty="0"/>
              <a:t>more troublesome than patients’ original symptoms, this new syndrome made it impossible for patients to return to society even if they somehow recovered from the symptoms that had first brought them to the hospital</a:t>
            </a:r>
          </a:p>
        </p:txBody>
      </p:sp>
    </p:spTree>
    <p:extLst>
      <p:ext uri="{BB962C8B-B14F-4D97-AF65-F5344CB8AC3E}">
        <p14:creationId xmlns:p14="http://schemas.microsoft.com/office/powerpoint/2010/main" val="267356232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Institutional Care Takes a Turn  for the Better</a:t>
            </a:r>
          </a:p>
        </p:txBody>
      </p:sp>
      <p:sp>
        <p:nvSpPr>
          <p:cNvPr id="3" name="Content Placeholder 2"/>
          <p:cNvSpPr>
            <a:spLocks noGrp="1"/>
          </p:cNvSpPr>
          <p:nvPr>
            <p:ph idx="1"/>
          </p:nvPr>
        </p:nvSpPr>
        <p:spPr/>
        <p:txBody>
          <a:bodyPr>
            <a:normAutofit lnSpcReduction="10000"/>
          </a:bodyPr>
          <a:lstStyle/>
          <a:p>
            <a:r>
              <a:rPr lang="en-GB" dirty="0" smtClean="0"/>
              <a:t>In </a:t>
            </a:r>
            <a:r>
              <a:rPr lang="en-GB" dirty="0"/>
              <a:t>the 1950s, clinicians developed two institutional approaches that finally brought some hope to patients who had lived in institutions for years</a:t>
            </a:r>
            <a:r>
              <a:rPr lang="en-GB" dirty="0" smtClean="0"/>
              <a:t>:</a:t>
            </a:r>
          </a:p>
          <a:p>
            <a:r>
              <a:rPr lang="en-GB" dirty="0" smtClean="0"/>
              <a:t> </a:t>
            </a:r>
            <a:r>
              <a:rPr lang="en-GB" b="1" dirty="0"/>
              <a:t>milieu therapy, based on humanistic principles, </a:t>
            </a:r>
            <a:endParaRPr lang="en-GB" b="1" dirty="0" smtClean="0"/>
          </a:p>
          <a:p>
            <a:r>
              <a:rPr lang="en-GB" b="1" dirty="0" smtClean="0"/>
              <a:t>and </a:t>
            </a:r>
            <a:r>
              <a:rPr lang="en-GB" b="1" dirty="0"/>
              <a:t>the token economy program, based on </a:t>
            </a:r>
            <a:r>
              <a:rPr lang="en-GB" b="1" dirty="0" err="1"/>
              <a:t>behavioral</a:t>
            </a:r>
            <a:r>
              <a:rPr lang="en-GB" b="1" dirty="0"/>
              <a:t> principles</a:t>
            </a:r>
            <a:r>
              <a:rPr lang="en-GB" dirty="0"/>
              <a:t>. </a:t>
            </a:r>
            <a:endParaRPr lang="en-GB" dirty="0" smtClean="0"/>
          </a:p>
          <a:p>
            <a:r>
              <a:rPr lang="en-GB" dirty="0" smtClean="0"/>
              <a:t>These </a:t>
            </a:r>
            <a:r>
              <a:rPr lang="en-GB" dirty="0"/>
              <a:t>approaches particularly helped improve the personal care and </a:t>
            </a:r>
            <a:r>
              <a:rPr lang="en-GB" dirty="0" err="1"/>
              <a:t>selfimage</a:t>
            </a:r>
            <a:r>
              <a:rPr lang="en-GB" dirty="0"/>
              <a:t> of patients, problem areas that had been worsened by institutionalization. </a:t>
            </a:r>
            <a:endParaRPr lang="en-GB" dirty="0" smtClean="0"/>
          </a:p>
          <a:p>
            <a:r>
              <a:rPr lang="en-GB" dirty="0" smtClean="0"/>
              <a:t>The </a:t>
            </a:r>
            <a:r>
              <a:rPr lang="en-GB" dirty="0"/>
              <a:t>approaches were soon adapted by many institutions and are now standard features of institutional </a:t>
            </a:r>
            <a:r>
              <a:rPr lang="en-GB" dirty="0" smtClean="0"/>
              <a:t>care.</a:t>
            </a:r>
            <a:endParaRPr lang="en-GB" dirty="0"/>
          </a:p>
        </p:txBody>
      </p:sp>
    </p:spTree>
    <p:extLst>
      <p:ext uri="{BB962C8B-B14F-4D97-AF65-F5344CB8AC3E}">
        <p14:creationId xmlns:p14="http://schemas.microsoft.com/office/powerpoint/2010/main" val="3756930033"/>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Milieu Therapy</a:t>
            </a:r>
          </a:p>
        </p:txBody>
      </p:sp>
      <p:sp>
        <p:nvSpPr>
          <p:cNvPr id="3" name="Content Placeholder 2"/>
          <p:cNvSpPr>
            <a:spLocks noGrp="1"/>
          </p:cNvSpPr>
          <p:nvPr>
            <p:ph idx="1"/>
          </p:nvPr>
        </p:nvSpPr>
        <p:spPr/>
        <p:txBody>
          <a:bodyPr/>
          <a:lstStyle/>
          <a:p>
            <a:r>
              <a:rPr lang="en-GB" dirty="0" smtClean="0"/>
              <a:t>In </a:t>
            </a:r>
            <a:r>
              <a:rPr lang="en-GB" dirty="0"/>
              <a:t>the opinion of humanistic theorists, institutionalized patients deteriorate because they are deprived of opportunities to exercise independence, responsibility, and positive self-regard and to engage in meaningful activities. </a:t>
            </a:r>
            <a:endParaRPr lang="en-GB" dirty="0" smtClean="0"/>
          </a:p>
          <a:p>
            <a:r>
              <a:rPr lang="en-GB" dirty="0" smtClean="0"/>
              <a:t>Thus </a:t>
            </a:r>
            <a:r>
              <a:rPr lang="en-GB" dirty="0"/>
              <a:t>the premise of milieu therapy is that institutions cannot be of help to patients unless they can somehow create a social climate, or milieu, that promotes productive activity, </a:t>
            </a:r>
            <a:r>
              <a:rPr lang="en-GB" dirty="0" smtClean="0"/>
              <a:t>self-respect</a:t>
            </a:r>
            <a:r>
              <a:rPr lang="en-GB" dirty="0"/>
              <a:t>, and individual responsibility</a:t>
            </a:r>
            <a:r>
              <a:rPr lang="en-GB" dirty="0" smtClean="0"/>
              <a:t>.</a:t>
            </a:r>
          </a:p>
          <a:p>
            <a:endParaRPr lang="en-GB" dirty="0"/>
          </a:p>
        </p:txBody>
      </p:sp>
    </p:spTree>
    <p:extLst>
      <p:ext uri="{BB962C8B-B14F-4D97-AF65-F5344CB8AC3E}">
        <p14:creationId xmlns:p14="http://schemas.microsoft.com/office/powerpoint/2010/main" val="250322631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20000"/>
          </a:bodyPr>
          <a:lstStyle/>
          <a:p>
            <a:r>
              <a:rPr lang="en-GB" dirty="0"/>
              <a:t>The pioneer of this approach was Maxwell Jones, a London psychiatrist who in 1953 converted a ward of patients with various psychological disorders into a therapeutic community</a:t>
            </a:r>
            <a:r>
              <a:rPr lang="en-GB" dirty="0" smtClean="0"/>
              <a:t>.</a:t>
            </a:r>
          </a:p>
          <a:p>
            <a:r>
              <a:rPr lang="en-GB" dirty="0" smtClean="0"/>
              <a:t> </a:t>
            </a:r>
            <a:r>
              <a:rPr lang="en-GB" dirty="0"/>
              <a:t>The patients were referred to as “residents” and were regarded as capable of running their own lives and making their own decisions. </a:t>
            </a:r>
            <a:endParaRPr lang="en-GB" dirty="0" smtClean="0"/>
          </a:p>
          <a:p>
            <a:r>
              <a:rPr lang="en-GB" dirty="0" smtClean="0"/>
              <a:t>They </a:t>
            </a:r>
            <a:r>
              <a:rPr lang="en-GB" dirty="0"/>
              <a:t>participated in community government, working with staff members to establish rules and determine sanctions. </a:t>
            </a:r>
            <a:endParaRPr lang="en-GB" dirty="0" smtClean="0"/>
          </a:p>
          <a:p>
            <a:r>
              <a:rPr lang="en-GB" dirty="0" smtClean="0"/>
              <a:t>Residents </a:t>
            </a:r>
            <a:r>
              <a:rPr lang="en-GB" dirty="0"/>
              <a:t>and staff members alike were valued as important therapeutic agents</a:t>
            </a:r>
            <a:r>
              <a:rPr lang="en-GB" dirty="0" smtClean="0"/>
              <a:t>.</a:t>
            </a:r>
          </a:p>
          <a:p>
            <a:r>
              <a:rPr lang="en-GB" dirty="0" smtClean="0"/>
              <a:t> </a:t>
            </a:r>
            <a:r>
              <a:rPr lang="en-GB" dirty="0"/>
              <a:t>The atmosphere was one of mutual respect, support, and openness. </a:t>
            </a:r>
            <a:endParaRPr lang="en-GB" dirty="0" smtClean="0"/>
          </a:p>
          <a:p>
            <a:r>
              <a:rPr lang="en-GB" dirty="0" smtClean="0"/>
              <a:t>Patients </a:t>
            </a:r>
            <a:r>
              <a:rPr lang="en-GB" dirty="0"/>
              <a:t>could also take on special projects, jobs, and recreational </a:t>
            </a:r>
            <a:r>
              <a:rPr lang="en-GB" dirty="0" smtClean="0"/>
              <a:t>activities</a:t>
            </a:r>
            <a:r>
              <a:rPr lang="en-GB" dirty="0"/>
              <a:t>. In short, their daily schedule was designed to resemble life outside the hospital.</a:t>
            </a:r>
          </a:p>
        </p:txBody>
      </p:sp>
    </p:spTree>
    <p:extLst>
      <p:ext uri="{BB962C8B-B14F-4D97-AF65-F5344CB8AC3E}">
        <p14:creationId xmlns:p14="http://schemas.microsoft.com/office/powerpoint/2010/main" val="4228173294"/>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smtClean="0"/>
              <a:t>The </a:t>
            </a:r>
            <a:r>
              <a:rPr lang="en-GB" dirty="0"/>
              <a:t>programs vary from setting to setting, but at a minimum, staff members try to encourage interactions (especially group interactions) between patients and staff, to keep patients active, and to raise their expectations about what they can accomplish.</a:t>
            </a:r>
          </a:p>
        </p:txBody>
      </p:sp>
    </p:spTree>
    <p:extLst>
      <p:ext uri="{BB962C8B-B14F-4D97-AF65-F5344CB8AC3E}">
        <p14:creationId xmlns:p14="http://schemas.microsoft.com/office/powerpoint/2010/main" val="1283467269"/>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Token Economy</a:t>
            </a:r>
          </a:p>
        </p:txBody>
      </p:sp>
      <p:sp>
        <p:nvSpPr>
          <p:cNvPr id="3" name="Content Placeholder 2"/>
          <p:cNvSpPr>
            <a:spLocks noGrp="1"/>
          </p:cNvSpPr>
          <p:nvPr>
            <p:ph idx="1"/>
          </p:nvPr>
        </p:nvSpPr>
        <p:spPr/>
        <p:txBody>
          <a:bodyPr/>
          <a:lstStyle/>
          <a:p>
            <a:r>
              <a:rPr lang="en-GB" dirty="0" smtClean="0"/>
              <a:t>In </a:t>
            </a:r>
            <a:r>
              <a:rPr lang="en-GB" dirty="0"/>
              <a:t>the 1950s, </a:t>
            </a:r>
            <a:r>
              <a:rPr lang="en-GB" dirty="0" err="1"/>
              <a:t>behaviorists</a:t>
            </a:r>
            <a:r>
              <a:rPr lang="en-GB" dirty="0"/>
              <a:t> had little status in mental institutions and were permitted to work only with patients whose problems seemed hopeless. </a:t>
            </a:r>
            <a:endParaRPr lang="en-GB" dirty="0" smtClean="0"/>
          </a:p>
          <a:p>
            <a:r>
              <a:rPr lang="en-GB" dirty="0" smtClean="0"/>
              <a:t>Among </a:t>
            </a:r>
            <a:r>
              <a:rPr lang="en-GB" dirty="0"/>
              <a:t>the “hopeless” were patients diagnosed with schizophrenia. </a:t>
            </a:r>
            <a:endParaRPr lang="en-GB" dirty="0" smtClean="0"/>
          </a:p>
          <a:p>
            <a:r>
              <a:rPr lang="en-GB" dirty="0" smtClean="0"/>
              <a:t>Through </a:t>
            </a:r>
            <a:r>
              <a:rPr lang="en-GB" dirty="0"/>
              <a:t>years of experimentation, </a:t>
            </a:r>
            <a:r>
              <a:rPr lang="en-GB" dirty="0" err="1"/>
              <a:t>behaviorists</a:t>
            </a:r>
            <a:r>
              <a:rPr lang="en-GB" dirty="0"/>
              <a:t> discovered that the systematic use of operant conditioning techniques on hospital wards could help change the </a:t>
            </a:r>
            <a:r>
              <a:rPr lang="en-GB" dirty="0" err="1"/>
              <a:t>behaviors</a:t>
            </a:r>
            <a:r>
              <a:rPr lang="en-GB" dirty="0"/>
              <a:t> of these patients (</a:t>
            </a:r>
            <a:r>
              <a:rPr lang="en-GB" dirty="0" err="1"/>
              <a:t>Ayllon</a:t>
            </a:r>
            <a:r>
              <a:rPr lang="en-GB" dirty="0"/>
              <a:t>, 1963; </a:t>
            </a:r>
            <a:r>
              <a:rPr lang="en-GB" dirty="0" err="1"/>
              <a:t>Ayllon</a:t>
            </a:r>
            <a:r>
              <a:rPr lang="en-GB" dirty="0"/>
              <a:t> &amp; Michael, 1959</a:t>
            </a:r>
            <a:r>
              <a:rPr lang="en-GB" dirty="0" smtClean="0"/>
              <a:t>).</a:t>
            </a:r>
          </a:p>
          <a:p>
            <a:r>
              <a:rPr lang="en-GB" dirty="0" smtClean="0"/>
              <a:t> </a:t>
            </a:r>
            <a:r>
              <a:rPr lang="en-GB" dirty="0"/>
              <a:t>Programs that apply these techniques are called token economy programs.</a:t>
            </a:r>
          </a:p>
        </p:txBody>
      </p:sp>
    </p:spTree>
    <p:extLst>
      <p:ext uri="{BB962C8B-B14F-4D97-AF65-F5344CB8AC3E}">
        <p14:creationId xmlns:p14="http://schemas.microsoft.com/office/powerpoint/2010/main" val="34101369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Are the Symptoms of Schizophrenia?</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Schizophrenics are deteriorated from a normal level of functioning to become ineffective in dealing with the world.</a:t>
            </a:r>
          </a:p>
          <a:p>
            <a:r>
              <a:rPr lang="en-GB" dirty="0" smtClean="0"/>
              <a:t>The symptoms Schizophrenia can be grouped into three categories: </a:t>
            </a:r>
          </a:p>
          <a:p>
            <a:r>
              <a:rPr lang="en-GB" dirty="0" smtClean="0"/>
              <a:t>positive symptoms (excesses of thought, emotion, and </a:t>
            </a:r>
            <a:r>
              <a:rPr lang="en-GB" dirty="0" err="1" smtClean="0"/>
              <a:t>behavior</a:t>
            </a:r>
            <a:r>
              <a:rPr lang="en-GB" dirty="0" smtClean="0"/>
              <a:t>), </a:t>
            </a:r>
          </a:p>
          <a:p>
            <a:r>
              <a:rPr lang="en-GB" dirty="0" smtClean="0"/>
              <a:t>negative symptoms (deficits of thought, emotion, and </a:t>
            </a:r>
            <a:r>
              <a:rPr lang="en-GB" dirty="0" err="1" smtClean="0"/>
              <a:t>behavior</a:t>
            </a:r>
            <a:r>
              <a:rPr lang="en-GB" dirty="0" smtClean="0"/>
              <a:t>),</a:t>
            </a:r>
          </a:p>
          <a:p>
            <a:r>
              <a:rPr lang="en-GB" dirty="0" smtClean="0"/>
              <a:t> and psychomotor symptoms (unusual movements or gestures). </a:t>
            </a:r>
          </a:p>
          <a:p>
            <a:r>
              <a:rPr lang="en-GB" dirty="0" smtClean="0"/>
              <a:t>Some people with schizophrenia are more dominated by positive symptoms and others by negative symptoms, although most tend to have both kinds of symptoms to some degree.</a:t>
            </a:r>
          </a:p>
          <a:p>
            <a:r>
              <a:rPr lang="en-GB" dirty="0" smtClean="0"/>
              <a:t> In addition, around half of those with schizophrenia have significant difficulties with memory and other kinds of cognitive functioning</a:t>
            </a:r>
            <a:endParaRPr lang="en-GB" dirty="0"/>
          </a:p>
        </p:txBody>
      </p:sp>
    </p:spTree>
    <p:extLst>
      <p:ext uri="{BB962C8B-B14F-4D97-AF65-F5344CB8AC3E}">
        <p14:creationId xmlns:p14="http://schemas.microsoft.com/office/powerpoint/2010/main" val="1524269940"/>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a:t>In token economies, patients are rewarded when they behave acceptably and are not rewarded when they behave unacceptably. </a:t>
            </a:r>
            <a:endParaRPr lang="en-GB" dirty="0" smtClean="0"/>
          </a:p>
          <a:p>
            <a:r>
              <a:rPr lang="en-GB" dirty="0" smtClean="0"/>
              <a:t>The </a:t>
            </a:r>
            <a:r>
              <a:rPr lang="en-GB" dirty="0"/>
              <a:t>immediate rewards for acceptable </a:t>
            </a:r>
            <a:r>
              <a:rPr lang="en-GB" dirty="0" err="1"/>
              <a:t>behavior</a:t>
            </a:r>
            <a:r>
              <a:rPr lang="en-GB" dirty="0"/>
              <a:t> are often tokens that can later be exchanged for food, cigarettes, hospital privileges, and other desirable items, all of which compose a “token economy.” </a:t>
            </a:r>
            <a:endParaRPr lang="en-GB" dirty="0" smtClean="0"/>
          </a:p>
          <a:p>
            <a:r>
              <a:rPr lang="en-GB" dirty="0" smtClean="0"/>
              <a:t>Acceptable </a:t>
            </a:r>
            <a:r>
              <a:rPr lang="en-GB" dirty="0" err="1"/>
              <a:t>behaviors</a:t>
            </a:r>
            <a:r>
              <a:rPr lang="en-GB" dirty="0"/>
              <a:t> likely to be included are caring for oneself and for one’s possessions (making the bed, getting dressed), going to a work program, speaking normally, following ward rules, and showing self-control</a:t>
            </a:r>
          </a:p>
        </p:txBody>
      </p:sp>
    </p:spTree>
    <p:extLst>
      <p:ext uri="{BB962C8B-B14F-4D97-AF65-F5344CB8AC3E}">
        <p14:creationId xmlns:p14="http://schemas.microsoft.com/office/powerpoint/2010/main" val="1862719174"/>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Antipsychotic Drugs</a:t>
            </a:r>
          </a:p>
        </p:txBody>
      </p:sp>
      <p:sp>
        <p:nvSpPr>
          <p:cNvPr id="3" name="Content Placeholder 2"/>
          <p:cNvSpPr>
            <a:spLocks noGrp="1"/>
          </p:cNvSpPr>
          <p:nvPr>
            <p:ph idx="1"/>
          </p:nvPr>
        </p:nvSpPr>
        <p:spPr/>
        <p:txBody>
          <a:bodyPr/>
          <a:lstStyle/>
          <a:p>
            <a:r>
              <a:rPr lang="en-GB" dirty="0" smtClean="0"/>
              <a:t>Milieu </a:t>
            </a:r>
            <a:r>
              <a:rPr lang="en-GB" dirty="0"/>
              <a:t>therapy and token economy programs helped improve the gloomy outlook for patients diagnosed with schizophrenia, but it was the discovery of antipsychotic drugs in the 1950s that truly revolutionized treatment for schizophrenia. </a:t>
            </a:r>
            <a:endParaRPr lang="en-GB" dirty="0" smtClean="0"/>
          </a:p>
          <a:p>
            <a:r>
              <a:rPr lang="en-GB" dirty="0" smtClean="0"/>
              <a:t>These </a:t>
            </a:r>
            <a:r>
              <a:rPr lang="en-GB" dirty="0"/>
              <a:t>drugs eliminate many of its symptoms and today are almost always a part of treatment.</a:t>
            </a:r>
          </a:p>
        </p:txBody>
      </p:sp>
    </p:spTree>
    <p:extLst>
      <p:ext uri="{BB962C8B-B14F-4D97-AF65-F5344CB8AC3E}">
        <p14:creationId xmlns:p14="http://schemas.microsoft.com/office/powerpoint/2010/main" val="1571630448"/>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lnSpcReduction="10000"/>
          </a:bodyPr>
          <a:lstStyle/>
          <a:p>
            <a:r>
              <a:rPr lang="en-GB" dirty="0"/>
              <a:t>The discovery of antipsychotic medications dates back to the 1940s, when researchers developed the first antihistamine drugs to combat allergies. </a:t>
            </a:r>
            <a:endParaRPr lang="en-GB" dirty="0" smtClean="0"/>
          </a:p>
          <a:p>
            <a:r>
              <a:rPr lang="en-GB" dirty="0" smtClean="0"/>
              <a:t>The </a:t>
            </a:r>
            <a:r>
              <a:rPr lang="en-GB" dirty="0"/>
              <a:t>French surgeon Henri </a:t>
            </a:r>
            <a:r>
              <a:rPr lang="en-GB" dirty="0" err="1"/>
              <a:t>Laborit</a:t>
            </a:r>
            <a:r>
              <a:rPr lang="en-GB" dirty="0"/>
              <a:t> soon discovered that one group of antihistamines, </a:t>
            </a:r>
            <a:r>
              <a:rPr lang="en-GB" dirty="0" err="1"/>
              <a:t>phenothiazines</a:t>
            </a:r>
            <a:r>
              <a:rPr lang="en-GB" dirty="0"/>
              <a:t>, could also be used to help calm patients about to undergo surgery</a:t>
            </a:r>
            <a:r>
              <a:rPr lang="en-GB" dirty="0" smtClean="0"/>
              <a:t>.</a:t>
            </a:r>
          </a:p>
          <a:p>
            <a:r>
              <a:rPr lang="en-GB" dirty="0" smtClean="0"/>
              <a:t> </a:t>
            </a:r>
            <a:r>
              <a:rPr lang="en-GB" dirty="0"/>
              <a:t>After experimenting with several phenothiazine antihistamines and becoming most impressed with one called chlorpromazine, </a:t>
            </a:r>
            <a:r>
              <a:rPr lang="en-GB" dirty="0" err="1"/>
              <a:t>Laborit</a:t>
            </a:r>
            <a:r>
              <a:rPr lang="en-GB" dirty="0"/>
              <a:t> reported, “It provokes not any loss of consciousness, not any change in the patient’s mentality but a slight tendency to sleep and above all ‘disinterest’ for all that goes on around him.</a:t>
            </a:r>
          </a:p>
        </p:txBody>
      </p:sp>
    </p:spTree>
    <p:extLst>
      <p:ext uri="{BB962C8B-B14F-4D97-AF65-F5344CB8AC3E}">
        <p14:creationId xmlns:p14="http://schemas.microsoft.com/office/powerpoint/2010/main" val="2782545826"/>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lstStyle/>
          <a:p>
            <a:r>
              <a:rPr lang="en-GB" dirty="0" err="1"/>
              <a:t>Laborit</a:t>
            </a:r>
            <a:r>
              <a:rPr lang="en-GB" dirty="0"/>
              <a:t> suspected that chlorpromazine might also have a calming effect on people with severe psychological disorders. Psychiatrists Jean Delay and </a:t>
            </a:r>
            <a:r>
              <a:rPr lang="en-GB" dirty="0" smtClean="0"/>
              <a:t>Pierre.</a:t>
            </a:r>
          </a:p>
          <a:p>
            <a:r>
              <a:rPr lang="en-GB" dirty="0" smtClean="0"/>
              <a:t>Deniker </a:t>
            </a:r>
            <a:r>
              <a:rPr lang="en-GB" dirty="0"/>
              <a:t>(1952) tested the drug on six patients with psychotic symptoms and did indeed observe a sharp reduction in their symptoms</a:t>
            </a:r>
            <a:r>
              <a:rPr lang="en-GB" dirty="0" smtClean="0"/>
              <a:t>.</a:t>
            </a:r>
          </a:p>
          <a:p>
            <a:r>
              <a:rPr lang="en-GB" dirty="0" smtClean="0"/>
              <a:t> </a:t>
            </a:r>
            <a:r>
              <a:rPr lang="en-GB" dirty="0"/>
              <a:t>In 1954, chlorpromazine was approved for sale in the United States as an antipsychotic drug under the trade name </a:t>
            </a:r>
            <a:r>
              <a:rPr lang="en-GB" dirty="0" err="1" smtClean="0"/>
              <a:t>Thorazine</a:t>
            </a:r>
            <a:r>
              <a:rPr lang="en-GB" dirty="0" smtClean="0"/>
              <a:t>.</a:t>
            </a:r>
            <a:endParaRPr lang="en-GB" dirty="0"/>
          </a:p>
        </p:txBody>
      </p:sp>
    </p:spTree>
    <p:extLst>
      <p:ext uri="{BB962C8B-B14F-4D97-AF65-F5344CB8AC3E}">
        <p14:creationId xmlns:p14="http://schemas.microsoft.com/office/powerpoint/2010/main" val="981868805"/>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85000" lnSpcReduction="20000"/>
          </a:bodyPr>
          <a:lstStyle/>
          <a:p>
            <a:r>
              <a:rPr lang="en-GB" dirty="0"/>
              <a:t>Since the discovery of the </a:t>
            </a:r>
            <a:r>
              <a:rPr lang="en-GB" dirty="0" err="1"/>
              <a:t>phenothiazines</a:t>
            </a:r>
            <a:r>
              <a:rPr lang="en-GB" dirty="0"/>
              <a:t>, other kinds of antipsychotic drugs have been developed</a:t>
            </a:r>
            <a:r>
              <a:rPr lang="en-GB" dirty="0" smtClean="0"/>
              <a:t>.</a:t>
            </a:r>
          </a:p>
          <a:p>
            <a:r>
              <a:rPr lang="en-GB" dirty="0" smtClean="0"/>
              <a:t> </a:t>
            </a:r>
            <a:r>
              <a:rPr lang="en-GB" dirty="0"/>
              <a:t>The ones developed throughout the 1960s, 1970s, and 1980s are now referred to as “conventional” antipsychotic drugs in order to distinguish them from the “second-generation” antipsychotics (also called “atypical” antipsychotic drugs) that have been developed in recent years. </a:t>
            </a:r>
            <a:endParaRPr lang="en-GB" dirty="0" smtClean="0"/>
          </a:p>
          <a:p>
            <a:r>
              <a:rPr lang="en-GB" dirty="0" smtClean="0"/>
              <a:t>The </a:t>
            </a:r>
            <a:r>
              <a:rPr lang="en-GB" dirty="0"/>
              <a:t>conventional drugs are also known as neuroleptic drugs because they often produce undesired movement effects similar to the symptoms of neurological diseases</a:t>
            </a:r>
            <a:r>
              <a:rPr lang="en-GB" dirty="0" smtClean="0"/>
              <a:t>.</a:t>
            </a:r>
          </a:p>
          <a:p>
            <a:r>
              <a:rPr lang="en-GB" dirty="0" smtClean="0"/>
              <a:t> </a:t>
            </a:r>
            <a:r>
              <a:rPr lang="en-GB" dirty="0"/>
              <a:t>Among the best known conventional drugs are </a:t>
            </a:r>
            <a:r>
              <a:rPr lang="en-GB" dirty="0" err="1"/>
              <a:t>thioridazine</a:t>
            </a:r>
            <a:r>
              <a:rPr lang="en-GB" dirty="0"/>
              <a:t> (</a:t>
            </a:r>
            <a:r>
              <a:rPr lang="en-GB" dirty="0" err="1"/>
              <a:t>Mellaril</a:t>
            </a:r>
            <a:r>
              <a:rPr lang="en-GB" dirty="0"/>
              <a:t>), </a:t>
            </a:r>
            <a:r>
              <a:rPr lang="en-GB" dirty="0" err="1"/>
              <a:t>fluphenazine</a:t>
            </a:r>
            <a:r>
              <a:rPr lang="en-GB" dirty="0"/>
              <a:t> (</a:t>
            </a:r>
            <a:r>
              <a:rPr lang="en-GB" dirty="0" err="1"/>
              <a:t>Prolixin</a:t>
            </a:r>
            <a:r>
              <a:rPr lang="en-GB" dirty="0"/>
              <a:t>), </a:t>
            </a:r>
            <a:r>
              <a:rPr lang="en-GB" dirty="0" err="1"/>
              <a:t>trifluoperazine</a:t>
            </a:r>
            <a:r>
              <a:rPr lang="en-GB" dirty="0"/>
              <a:t> (</a:t>
            </a:r>
            <a:r>
              <a:rPr lang="en-GB" dirty="0" err="1"/>
              <a:t>Stelazine</a:t>
            </a:r>
            <a:r>
              <a:rPr lang="en-GB" dirty="0"/>
              <a:t>), and haloperidol (Haldol). As you saw in Chapter 14, antipsychotic drugs reduce psychotic symptoms at least in part by blocking excessive activity of the neurotransmitter dopamine, particularly at the brain’s dopamine D-2 receptors</a:t>
            </a:r>
          </a:p>
        </p:txBody>
      </p:sp>
    </p:spTree>
    <p:extLst>
      <p:ext uri="{BB962C8B-B14F-4D97-AF65-F5344CB8AC3E}">
        <p14:creationId xmlns:p14="http://schemas.microsoft.com/office/powerpoint/2010/main" val="791806010"/>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The Unwanted Effects of Conventional  Antipsychotic Drugs</a:t>
            </a:r>
          </a:p>
        </p:txBody>
      </p:sp>
      <p:sp>
        <p:nvSpPr>
          <p:cNvPr id="3" name="Content Placeholder 2"/>
          <p:cNvSpPr>
            <a:spLocks noGrp="1"/>
          </p:cNvSpPr>
          <p:nvPr>
            <p:ph idx="1"/>
          </p:nvPr>
        </p:nvSpPr>
        <p:spPr/>
        <p:txBody>
          <a:bodyPr/>
          <a:lstStyle/>
          <a:p>
            <a:r>
              <a:rPr lang="en-GB" dirty="0" smtClean="0"/>
              <a:t>In </a:t>
            </a:r>
            <a:r>
              <a:rPr lang="en-GB" dirty="0"/>
              <a:t>addition to reducing psychotic symptoms, the conventional antipsychotic drugs sometimes produce disturbing movement problems (</a:t>
            </a:r>
            <a:r>
              <a:rPr lang="en-GB" dirty="0" err="1"/>
              <a:t>Advokat</a:t>
            </a:r>
            <a:r>
              <a:rPr lang="en-GB" dirty="0"/>
              <a:t> et al., 2014; Stroup et al., 2012</a:t>
            </a:r>
            <a:r>
              <a:rPr lang="en-GB" dirty="0" smtClean="0"/>
              <a:t>).</a:t>
            </a:r>
          </a:p>
          <a:p>
            <a:r>
              <a:rPr lang="en-GB" dirty="0" smtClean="0"/>
              <a:t> </a:t>
            </a:r>
            <a:r>
              <a:rPr lang="en-GB" dirty="0"/>
              <a:t>These effects are called </a:t>
            </a:r>
            <a:r>
              <a:rPr lang="en-GB" b="1" dirty="0"/>
              <a:t>extrapyramidal effects </a:t>
            </a:r>
            <a:r>
              <a:rPr lang="en-GB" dirty="0"/>
              <a:t>because they appear to be caused by the drugs’ impact on the extrapyramidal areas of the brain, areas that help control motor activity. </a:t>
            </a:r>
            <a:endParaRPr lang="en-GB" dirty="0" smtClean="0"/>
          </a:p>
          <a:p>
            <a:r>
              <a:rPr lang="en-GB" dirty="0" smtClean="0"/>
              <a:t>These </a:t>
            </a:r>
            <a:r>
              <a:rPr lang="en-GB" dirty="0"/>
              <a:t>undesired effects include Parkinsonian and related symptoms, neuroleptic malignant syndrome, and tardive </a:t>
            </a:r>
            <a:r>
              <a:rPr lang="en-GB" dirty="0" smtClean="0"/>
              <a:t>dyskinesia.</a:t>
            </a:r>
            <a:endParaRPr lang="en-GB" dirty="0"/>
          </a:p>
        </p:txBody>
      </p:sp>
    </p:spTree>
    <p:extLst>
      <p:ext uri="{BB962C8B-B14F-4D97-AF65-F5344CB8AC3E}">
        <p14:creationId xmlns:p14="http://schemas.microsoft.com/office/powerpoint/2010/main" val="3109236852"/>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Parkinsonian and Related Symptoms</a:t>
            </a:r>
          </a:p>
        </p:txBody>
      </p:sp>
      <p:sp>
        <p:nvSpPr>
          <p:cNvPr id="3" name="Content Placeholder 2"/>
          <p:cNvSpPr>
            <a:spLocks noGrp="1"/>
          </p:cNvSpPr>
          <p:nvPr>
            <p:ph idx="1"/>
          </p:nvPr>
        </p:nvSpPr>
        <p:spPr/>
        <p:txBody>
          <a:bodyPr>
            <a:normAutofit fontScale="77500" lnSpcReduction="20000"/>
          </a:bodyPr>
          <a:lstStyle/>
          <a:p>
            <a:r>
              <a:rPr lang="en-GB" dirty="0" smtClean="0"/>
              <a:t>The </a:t>
            </a:r>
            <a:r>
              <a:rPr lang="en-GB" dirty="0"/>
              <a:t>most common extrapyramidal effects are Parkinsonian symptoms, reactions that closely resemble the features of the neurological disorder Parkinson’s disease. </a:t>
            </a:r>
            <a:endParaRPr lang="en-GB" dirty="0" smtClean="0"/>
          </a:p>
          <a:p>
            <a:r>
              <a:rPr lang="en-GB" dirty="0" smtClean="0"/>
              <a:t>At </a:t>
            </a:r>
            <a:r>
              <a:rPr lang="en-GB" dirty="0"/>
              <a:t>least half of patients on conventional antipsychotic drugs have muscle tremors and muscle rigidity at some point in their treatment; they may shake, move slowly, shuffle their feet, and show little facial </a:t>
            </a:r>
            <a:r>
              <a:rPr lang="en-GB" dirty="0" smtClean="0"/>
              <a:t>expression.</a:t>
            </a:r>
            <a:endParaRPr lang="en-GB" dirty="0"/>
          </a:p>
          <a:p>
            <a:r>
              <a:rPr lang="en-GB" dirty="0" smtClean="0"/>
              <a:t> </a:t>
            </a:r>
            <a:r>
              <a:rPr lang="en-GB" dirty="0"/>
              <a:t>Some also have related symptoms such as movements of the face, neck, tongue, and back; and a number experience significant restlessness and discomfort in their limbs, which causes them to move their arms and legs continually in search of relief. </a:t>
            </a:r>
            <a:endParaRPr lang="en-GB" dirty="0" smtClean="0"/>
          </a:p>
          <a:p>
            <a:r>
              <a:rPr lang="en-GB" dirty="0" smtClean="0"/>
              <a:t>The </a:t>
            </a:r>
            <a:r>
              <a:rPr lang="en-GB" dirty="0"/>
              <a:t>Parkinsonian and related symptoms seem to be the result of medication-induced reductions of dopamine activity in the basal ganglia and the substantia </a:t>
            </a:r>
            <a:r>
              <a:rPr lang="en-GB" dirty="0" err="1"/>
              <a:t>nigra</a:t>
            </a:r>
            <a:r>
              <a:rPr lang="en-GB" dirty="0"/>
              <a:t>, parts of the brain that coordinate movement and </a:t>
            </a:r>
            <a:r>
              <a:rPr lang="en-GB" dirty="0" smtClean="0"/>
              <a:t>posture.</a:t>
            </a:r>
          </a:p>
          <a:p>
            <a:r>
              <a:rPr lang="en-GB" dirty="0" smtClean="0"/>
              <a:t>In </a:t>
            </a:r>
            <a:r>
              <a:rPr lang="en-GB" dirty="0"/>
              <a:t>most cases, the symptoms can be reversed if the person takes an anti-Parkinsonian drug along with the antipsychotic drug. Alternatively, clinicians may have to reduce the dose of the antipsychotic drug or stop it altogether.</a:t>
            </a:r>
          </a:p>
        </p:txBody>
      </p:sp>
    </p:spTree>
    <p:extLst>
      <p:ext uri="{BB962C8B-B14F-4D97-AF65-F5344CB8AC3E}">
        <p14:creationId xmlns:p14="http://schemas.microsoft.com/office/powerpoint/2010/main" val="1706656422"/>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Neuroleptic Malignant Syndrome</a:t>
            </a:r>
          </a:p>
        </p:txBody>
      </p:sp>
      <p:sp>
        <p:nvSpPr>
          <p:cNvPr id="3" name="Content Placeholder 2"/>
          <p:cNvSpPr>
            <a:spLocks noGrp="1"/>
          </p:cNvSpPr>
          <p:nvPr>
            <p:ph idx="1"/>
          </p:nvPr>
        </p:nvSpPr>
        <p:spPr/>
        <p:txBody>
          <a:bodyPr/>
          <a:lstStyle/>
          <a:p>
            <a:r>
              <a:rPr lang="en-GB" dirty="0" smtClean="0"/>
              <a:t>In </a:t>
            </a:r>
            <a:r>
              <a:rPr lang="en-GB" dirty="0"/>
              <a:t>as many as 1 percent of patients, particularly those who are elderly, conventional antipsychotic drugs produce neuroleptic malignant syndrome, a severe, potentially fatal reaction consisting of muscle rigidity, fever, altered consciousness, and improper functioning of the autonomic nervous system (Haddad &amp; </a:t>
            </a:r>
            <a:r>
              <a:rPr lang="en-GB" dirty="0" err="1"/>
              <a:t>Mattay</a:t>
            </a:r>
            <a:r>
              <a:rPr lang="en-GB" dirty="0"/>
              <a:t>, 2011). </a:t>
            </a:r>
            <a:endParaRPr lang="en-GB" dirty="0" smtClean="0"/>
          </a:p>
          <a:p>
            <a:r>
              <a:rPr lang="en-GB" dirty="0" smtClean="0"/>
              <a:t>If </a:t>
            </a:r>
            <a:r>
              <a:rPr lang="en-GB" dirty="0"/>
              <a:t>a person is identified as having the syndrome, he or she is immediately taken off the drug and each neuroleptic symptom is treated medically</a:t>
            </a:r>
            <a:r>
              <a:rPr lang="en-GB" dirty="0" smtClean="0"/>
              <a:t>.</a:t>
            </a:r>
          </a:p>
          <a:p>
            <a:r>
              <a:rPr lang="en-GB" dirty="0" smtClean="0"/>
              <a:t> </a:t>
            </a:r>
            <a:r>
              <a:rPr lang="en-GB" dirty="0"/>
              <a:t>In addition, the patient may be given dopamine-enhancing drugs.</a:t>
            </a:r>
          </a:p>
        </p:txBody>
      </p:sp>
    </p:spTree>
    <p:extLst>
      <p:ext uri="{BB962C8B-B14F-4D97-AF65-F5344CB8AC3E}">
        <p14:creationId xmlns:p14="http://schemas.microsoft.com/office/powerpoint/2010/main" val="4038254904"/>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Tardive Dyskinesia</a:t>
            </a:r>
          </a:p>
        </p:txBody>
      </p:sp>
      <p:sp>
        <p:nvSpPr>
          <p:cNvPr id="3" name="Content Placeholder 2"/>
          <p:cNvSpPr>
            <a:spLocks noGrp="1"/>
          </p:cNvSpPr>
          <p:nvPr>
            <p:ph idx="1"/>
          </p:nvPr>
        </p:nvSpPr>
        <p:spPr/>
        <p:txBody>
          <a:bodyPr>
            <a:normAutofit lnSpcReduction="10000"/>
          </a:bodyPr>
          <a:lstStyle/>
          <a:p>
            <a:r>
              <a:rPr lang="en-GB" dirty="0" smtClean="0"/>
              <a:t>Whereas </a:t>
            </a:r>
            <a:r>
              <a:rPr lang="en-GB" dirty="0"/>
              <a:t>most undesired drug effects appear within days or weeks, a reaction called tardive dyskinesia (meaning “late-appearing movement disorder”) does not usually </a:t>
            </a:r>
            <a:r>
              <a:rPr lang="en-GB" dirty="0" smtClean="0"/>
              <a:t>develop </a:t>
            </a:r>
            <a:r>
              <a:rPr lang="en-GB" dirty="0"/>
              <a:t>until after a person has taken conventional antipsychotic drugs for more than a year. </a:t>
            </a:r>
            <a:endParaRPr lang="en-GB" dirty="0" smtClean="0"/>
          </a:p>
          <a:p>
            <a:r>
              <a:rPr lang="en-GB" dirty="0" smtClean="0"/>
              <a:t>Sometimes </a:t>
            </a:r>
            <a:r>
              <a:rPr lang="en-GB" dirty="0"/>
              <a:t>it does not even appear until after the medications are stopped (</a:t>
            </a:r>
            <a:r>
              <a:rPr lang="en-GB" dirty="0" err="1"/>
              <a:t>Advokat</a:t>
            </a:r>
            <a:r>
              <a:rPr lang="en-GB" dirty="0"/>
              <a:t> et al., 2014). </a:t>
            </a:r>
            <a:endParaRPr lang="en-GB" dirty="0" smtClean="0"/>
          </a:p>
          <a:p>
            <a:r>
              <a:rPr lang="en-GB" dirty="0" smtClean="0"/>
              <a:t>This </a:t>
            </a:r>
            <a:r>
              <a:rPr lang="en-GB" dirty="0"/>
              <a:t>syndrome </a:t>
            </a:r>
            <a:r>
              <a:rPr lang="en-GB" dirty="0" smtClean="0"/>
              <a:t>may include </a:t>
            </a:r>
            <a:r>
              <a:rPr lang="en-GB" dirty="0"/>
              <a:t>involuntary writhing or </a:t>
            </a:r>
            <a:r>
              <a:rPr lang="en-GB" dirty="0" err="1"/>
              <a:t>ticlike</a:t>
            </a:r>
            <a:r>
              <a:rPr lang="en-GB" dirty="0"/>
              <a:t> movements of the tongue, mouth, face, or whole body; involuntary chewing, sucking, and lip smacking; and jerky movements of the arms, legs, or entire body</a:t>
            </a:r>
            <a:r>
              <a:rPr lang="en-GB" dirty="0" smtClean="0"/>
              <a:t>.</a:t>
            </a:r>
          </a:p>
          <a:p>
            <a:r>
              <a:rPr lang="en-GB" dirty="0" smtClean="0"/>
              <a:t> </a:t>
            </a:r>
            <a:r>
              <a:rPr lang="en-GB" dirty="0"/>
              <a:t>It is sometimes accompanied by memory </a:t>
            </a:r>
            <a:r>
              <a:rPr lang="en-GB" dirty="0" smtClean="0"/>
              <a:t>difficulties.</a:t>
            </a:r>
            <a:endParaRPr lang="en-GB" dirty="0"/>
          </a:p>
        </p:txBody>
      </p:sp>
    </p:spTree>
    <p:extLst>
      <p:ext uri="{BB962C8B-B14F-4D97-AF65-F5344CB8AC3E}">
        <p14:creationId xmlns:p14="http://schemas.microsoft.com/office/powerpoint/2010/main" val="2515976160"/>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sp>
        <p:nvSpPr>
          <p:cNvPr id="3" name="Content Placeholder 2"/>
          <p:cNvSpPr>
            <a:spLocks noGrp="1"/>
          </p:cNvSpPr>
          <p:nvPr>
            <p:ph idx="1"/>
          </p:nvPr>
        </p:nvSpPr>
        <p:spPr/>
        <p:txBody>
          <a:bodyPr>
            <a:normAutofit fontScale="92500" lnSpcReduction="10000"/>
          </a:bodyPr>
          <a:lstStyle/>
          <a:p>
            <a:r>
              <a:rPr lang="en-GB" dirty="0"/>
              <a:t>Tardive dyskinesia can be difficult, sometimes impossible, to eliminate (Combs et al., 2008). </a:t>
            </a:r>
            <a:endParaRPr lang="en-GB" dirty="0" smtClean="0"/>
          </a:p>
          <a:p>
            <a:r>
              <a:rPr lang="en-GB" dirty="0" smtClean="0"/>
              <a:t>If </a:t>
            </a:r>
            <a:r>
              <a:rPr lang="en-GB" dirty="0"/>
              <a:t>it is discovered early and the conventional drugs are stopped immediately, it eventually disappears in most cases. Early detection, however, is elusive because some of the symptoms are similar to psychotic symptoms</a:t>
            </a:r>
            <a:r>
              <a:rPr lang="en-GB" dirty="0" smtClean="0"/>
              <a:t>.</a:t>
            </a:r>
          </a:p>
          <a:p>
            <a:r>
              <a:rPr lang="en-GB" dirty="0" smtClean="0"/>
              <a:t> </a:t>
            </a:r>
            <a:r>
              <a:rPr lang="en-GB" dirty="0"/>
              <a:t>Clinicians may easily overlook them, continue to administer the drugs, and unintentionally create a more serious case of tardive dyskinesia. </a:t>
            </a:r>
            <a:endParaRPr lang="en-GB" dirty="0" smtClean="0"/>
          </a:p>
          <a:p>
            <a:r>
              <a:rPr lang="en-GB" dirty="0" smtClean="0"/>
              <a:t>Researchers </a:t>
            </a:r>
            <a:r>
              <a:rPr lang="en-GB" dirty="0"/>
              <a:t>do not fully understand why conventional antipsychotic drugs cause tardive dyskinesia; however, they suspect that, once again, the problem is related to the drugs’ effect on dopamine receptors in the basal ganglia and substantia </a:t>
            </a:r>
            <a:r>
              <a:rPr lang="en-GB" dirty="0" err="1"/>
              <a:t>nigra</a:t>
            </a:r>
            <a:r>
              <a:rPr lang="en-GB" dirty="0"/>
              <a:t> </a:t>
            </a:r>
            <a:r>
              <a:rPr lang="en-GB" dirty="0" smtClean="0"/>
              <a:t>.</a:t>
            </a:r>
            <a:endParaRPr lang="en-GB" dirty="0"/>
          </a:p>
        </p:txBody>
      </p:sp>
    </p:spTree>
    <p:extLst>
      <p:ext uri="{BB962C8B-B14F-4D97-AF65-F5344CB8AC3E}">
        <p14:creationId xmlns:p14="http://schemas.microsoft.com/office/powerpoint/2010/main" val="343454839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565</TotalTime>
  <Words>11243</Words>
  <Application>Microsoft Office PowerPoint</Application>
  <PresentationFormat>Widescreen</PresentationFormat>
  <Paragraphs>416</Paragraphs>
  <Slides>109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109</vt:i4>
      </vt:variant>
    </vt:vector>
  </HeadingPairs>
  <TitlesOfParts>
    <vt:vector size="113" baseType="lpstr">
      <vt:lpstr>Arial</vt:lpstr>
      <vt:lpstr>Calibri</vt:lpstr>
      <vt:lpstr>Calibri Light</vt:lpstr>
      <vt:lpstr>Office Theme</vt:lpstr>
      <vt:lpstr>schizophrenia</vt:lpstr>
      <vt:lpstr>PowerPoint Presentation</vt:lpstr>
      <vt:lpstr>PowerPoint Presentation</vt:lpstr>
      <vt:lpstr>PowerPoint Presentation</vt:lpstr>
      <vt:lpstr>Actually, there are a number of schizophrenia-like disorders listed in DSM-5, each distinguished by particular durations and sets of symptoms.</vt:lpstr>
      <vt:lpstr>PowerPoint Presentation</vt:lpstr>
      <vt:lpstr>PowerPoint Presentation</vt:lpstr>
      <vt:lpstr>PowerPoint Presentation</vt:lpstr>
      <vt:lpstr>What Are the Symptoms of Schizophrenia?</vt:lpstr>
      <vt:lpstr>Positive Symptoms</vt:lpstr>
      <vt:lpstr>Delusions</vt:lpstr>
      <vt:lpstr>PowerPoint Presentation</vt:lpstr>
      <vt:lpstr>DisorganizeD Thinking anD speech</vt:lpstr>
      <vt:lpstr>PowerPoint Presentation</vt:lpstr>
      <vt:lpstr>heighTeneD percepTions anD hallucinaTions</vt:lpstr>
      <vt:lpstr>hallucinations</vt:lpstr>
      <vt:lpstr>PowerPoint Presentation</vt:lpstr>
      <vt:lpstr>PowerPoint Presentation</vt:lpstr>
      <vt:lpstr>PowerPoint Presentation</vt:lpstr>
      <vt:lpstr>inappropriaTe affecT</vt:lpstr>
      <vt:lpstr>Negative Symptoms</vt:lpstr>
      <vt:lpstr>ResTricTeD affecT</vt:lpstr>
      <vt:lpstr>loss of voliTion</vt:lpstr>
      <vt:lpstr>social WiThDraWal</vt:lpstr>
      <vt:lpstr>Psychomotor Symptoms</vt:lpstr>
      <vt:lpstr>PowerPoint Presentation</vt:lpstr>
      <vt:lpstr>What Is the Course of Schizophrenia?</vt:lpstr>
      <vt:lpstr>PowerPoint Presentation</vt:lpstr>
      <vt:lpstr>PowerPoint Presentation</vt:lpstr>
      <vt:lpstr>Diagnosing Schizophrenia</vt:lpstr>
      <vt:lpstr>How do theorists explain schizophrenia </vt:lpstr>
      <vt:lpstr>Biological Views</vt:lpstr>
      <vt:lpstr>Genetic Factors</vt:lpstr>
      <vt:lpstr>Are relatives vulnerable?</vt:lpstr>
      <vt:lpstr>Is an identical Twin More vulnerable Than a fraternal Twin?</vt:lpstr>
      <vt:lpstr>Are The biological relatives of an adoptee vulnerable?</vt:lpstr>
      <vt:lpstr>WhaT Do geneTic linkage anD Molecular biology sTuDies suggesT?</vt:lpstr>
      <vt:lpstr>PowerPoint Presentation</vt:lpstr>
      <vt:lpstr>How might genetic factors lead to the development of schizophrenia?</vt:lpstr>
      <vt:lpstr>Biochemical Abnormalities</vt:lpstr>
      <vt:lpstr>dopamine hypothesis</vt:lpstr>
      <vt:lpstr>PowerPoint Presentation</vt:lpstr>
      <vt:lpstr>hoW sTrong is The DopaMine-schizophrenia link?</vt:lpstr>
      <vt:lpstr>PowerPoint Presentation</vt:lpstr>
      <vt:lpstr>PowerPoint Presentation</vt:lpstr>
      <vt:lpstr>WhaT is DopaMine’s precise role?</vt:lpstr>
      <vt:lpstr>Why might dopamine be overactive in people with schizophrenia?</vt:lpstr>
      <vt:lpstr>PowerPoint Presentation</vt:lpstr>
      <vt:lpstr>PowerPoint Presentation</vt:lpstr>
      <vt:lpstr>Abnormal Brain Structure</vt:lpstr>
      <vt:lpstr>PowerPoint Presentation</vt:lpstr>
      <vt:lpstr>Viral Problems</vt:lpstr>
      <vt:lpstr>Viral theory</vt:lpstr>
      <vt:lpstr>PowerPoint Presentation</vt:lpstr>
      <vt:lpstr>Psychological Views</vt:lpstr>
      <vt:lpstr>The Psychodynamic Explanation</vt:lpstr>
      <vt:lpstr>PowerPoint Presentation</vt:lpstr>
      <vt:lpstr>PowerPoint Presentation</vt:lpstr>
      <vt:lpstr>PowerPoint Presentation</vt:lpstr>
      <vt:lpstr>The Behavioral View</vt:lpstr>
      <vt:lpstr>PowerPoint Presentation</vt:lpstr>
      <vt:lpstr>The Cognitive View</vt:lpstr>
      <vt:lpstr>PowerPoint Presentation</vt:lpstr>
      <vt:lpstr>Sociocultural Views</vt:lpstr>
      <vt:lpstr>Social Labeling</vt:lpstr>
      <vt:lpstr>PowerPoint Presentation</vt:lpstr>
      <vt:lpstr>PowerPoint Presentation</vt:lpstr>
      <vt:lpstr>PowerPoint Presentation</vt:lpstr>
      <vt:lpstr>Do Double-binD coMMunicaTions cause schizophrenia?</vt:lpstr>
      <vt:lpstr>PowerPoint Presentation</vt:lpstr>
      <vt:lpstr>PowerPoint Presentation</vt:lpstr>
      <vt:lpstr>The role of family sTress</vt:lpstr>
      <vt:lpstr>Treatment </vt:lpstr>
      <vt:lpstr>PowerPoint Presentation</vt:lpstr>
      <vt:lpstr>PowerPoint Presentation</vt:lpstr>
      <vt:lpstr>PowerPoint Presentation</vt:lpstr>
      <vt:lpstr>PowerPoint Presentation</vt:lpstr>
      <vt:lpstr>Institutional Care in the Past</vt:lpstr>
      <vt:lpstr>PowerPoint Presentation</vt:lpstr>
      <vt:lpstr>PowerPoint Presentation</vt:lpstr>
      <vt:lpstr>PowerPoint Presentation</vt:lpstr>
      <vt:lpstr>PowerPoint Presentation</vt:lpstr>
      <vt:lpstr>PowerPoint Presentation</vt:lpstr>
      <vt:lpstr>PowerPoint Presentation</vt:lpstr>
      <vt:lpstr>Institutional Care Takes a Turn  for the Better</vt:lpstr>
      <vt:lpstr>Milieu Therapy</vt:lpstr>
      <vt:lpstr>PowerPoint Presentation</vt:lpstr>
      <vt:lpstr>PowerPoint Presentation</vt:lpstr>
      <vt:lpstr>The Token Economy</vt:lpstr>
      <vt:lpstr>PowerPoint Presentation</vt:lpstr>
      <vt:lpstr>Antipsychotic Drugs</vt:lpstr>
      <vt:lpstr>PowerPoint Presentation</vt:lpstr>
      <vt:lpstr>PowerPoint Presentation</vt:lpstr>
      <vt:lpstr>PowerPoint Presentation</vt:lpstr>
      <vt:lpstr>The Unwanted Effects of Conventional  Antipsychotic Drugs</vt:lpstr>
      <vt:lpstr>Parkinsonian and Related Symptoms</vt:lpstr>
      <vt:lpstr>Neuroleptic Malignant Syndrome</vt:lpstr>
      <vt:lpstr>Tardive Dyskinesia</vt:lpstr>
      <vt:lpstr>PowerPoint Presentation</vt:lpstr>
      <vt:lpstr>Psychotherapy</vt:lpstr>
      <vt:lpstr>Cognitive-Behavioral Therapy</vt:lpstr>
      <vt:lpstr>PowerPoint Presentation</vt:lpstr>
      <vt:lpstr>PowerPoint Presentation</vt:lpstr>
      <vt:lpstr>PowerPoint Presentation</vt:lpstr>
      <vt:lpstr>PowerPoint Presentation</vt:lpstr>
      <vt:lpstr>PowerPoint Presentation</vt:lpstr>
      <vt:lpstr>Family Therapy</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Sadia Niazi</dc:creator>
  <cp:lastModifiedBy>Sadia Niazi</cp:lastModifiedBy>
  <cp:revision>22</cp:revision>
  <dcterms:created xsi:type="dcterms:W3CDTF">2020-01-27T12:05:42Z</dcterms:created>
  <dcterms:modified xsi:type="dcterms:W3CDTF">2020-02-18T08:48:19Z</dcterms:modified>
</cp:coreProperties>
</file>