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handoutMasterIdLst>
    <p:handoutMasterId r:id="rId42"/>
  </p:handoutMasterIdLst>
  <p:sldIdLst>
    <p:sldId id="258" r:id="rId2"/>
    <p:sldId id="259" r:id="rId3"/>
    <p:sldId id="260" r:id="rId4"/>
    <p:sldId id="261" r:id="rId5"/>
    <p:sldId id="262" r:id="rId6"/>
    <p:sldId id="288" r:id="rId7"/>
    <p:sldId id="263" r:id="rId8"/>
    <p:sldId id="264" r:id="rId9"/>
    <p:sldId id="290" r:id="rId10"/>
    <p:sldId id="265" r:id="rId11"/>
    <p:sldId id="266" r:id="rId12"/>
    <p:sldId id="267" r:id="rId13"/>
    <p:sldId id="289" r:id="rId14"/>
    <p:sldId id="268" r:id="rId15"/>
    <p:sldId id="269" r:id="rId16"/>
    <p:sldId id="270" r:id="rId17"/>
    <p:sldId id="271" r:id="rId18"/>
    <p:sldId id="292" r:id="rId19"/>
    <p:sldId id="272" r:id="rId20"/>
    <p:sldId id="273" r:id="rId21"/>
    <p:sldId id="274" r:id="rId22"/>
    <p:sldId id="287" r:id="rId23"/>
    <p:sldId id="275" r:id="rId24"/>
    <p:sldId id="291" r:id="rId25"/>
    <p:sldId id="276" r:id="rId26"/>
    <p:sldId id="277" r:id="rId27"/>
    <p:sldId id="278" r:id="rId28"/>
    <p:sldId id="293" r:id="rId29"/>
    <p:sldId id="279" r:id="rId30"/>
    <p:sldId id="280" r:id="rId31"/>
    <p:sldId id="281" r:id="rId32"/>
    <p:sldId id="295" r:id="rId33"/>
    <p:sldId id="296" r:id="rId34"/>
    <p:sldId id="286" r:id="rId35"/>
    <p:sldId id="282" r:id="rId36"/>
    <p:sldId id="294" r:id="rId37"/>
    <p:sldId id="283" r:id="rId38"/>
    <p:sldId id="284" r:id="rId39"/>
    <p:sldId id="28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showGuides="1">
      <p:cViewPr varScale="1">
        <p:scale>
          <a:sx n="73" d="100"/>
          <a:sy n="73" d="100"/>
        </p:scale>
        <p:origin x="-624" y="-102"/>
      </p:cViewPr>
      <p:guideLst>
        <p:guide orient="horz" pos="2160"/>
        <p:guide pos="3840"/>
      </p:guideLst>
    </p:cSldViewPr>
  </p:slideViewPr>
  <p:notesTextViewPr>
    <p:cViewPr>
      <p:scale>
        <a:sx n="3" d="2"/>
        <a:sy n="3" d="2"/>
      </p:scale>
      <p:origin x="0" y="0"/>
    </p:cViewPr>
  </p:notesTextViewPr>
  <p:notesViewPr>
    <p:cSldViewPr snapToGrid="0" showGuides="1">
      <p:cViewPr varScale="1">
        <p:scale>
          <a:sx n="79" d="100"/>
          <a:sy n="79" d="100"/>
        </p:scale>
        <p:origin x="2496"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E5D08-B8BA-4F9A-A0E8-392DF018D8D8}" type="doc">
      <dgm:prSet loTypeId="urn:microsoft.com/office/officeart/2005/8/layout/radial6" loCatId="cycle" qsTypeId="urn:microsoft.com/office/officeart/2005/8/quickstyle/simple3" qsCatId="simple" csTypeId="urn:microsoft.com/office/officeart/2005/8/colors/accent1_2" csCatId="accent1" phldr="1"/>
      <dgm:spPr/>
      <dgm:t>
        <a:bodyPr/>
        <a:lstStyle/>
        <a:p>
          <a:endParaRPr lang="en-US"/>
        </a:p>
      </dgm:t>
    </dgm:pt>
    <dgm:pt modelId="{70F8845F-A2E6-4D6F-B245-D08B4797E638}">
      <dgm:prSet phldrT="[Text]" custT="1"/>
      <dgm:spPr/>
      <dgm:t>
        <a:bodyPr/>
        <a:lstStyle/>
        <a:p>
          <a:r>
            <a:rPr lang="en-US" sz="3600" b="0" dirty="0" smtClean="0"/>
            <a:t>Types of Pollution</a:t>
          </a:r>
          <a:endParaRPr lang="en-US" sz="3600" b="0" dirty="0"/>
        </a:p>
      </dgm:t>
    </dgm:pt>
    <dgm:pt modelId="{624818BB-E5C9-420D-8EDE-E9C294FD8860}" type="parTrans" cxnId="{CFC2A2CF-9EAB-4B5C-B94D-B5ABDF97F9D1}">
      <dgm:prSet/>
      <dgm:spPr/>
      <dgm:t>
        <a:bodyPr/>
        <a:lstStyle/>
        <a:p>
          <a:endParaRPr lang="en-US"/>
        </a:p>
      </dgm:t>
    </dgm:pt>
    <dgm:pt modelId="{1D881CB3-320D-4971-9F2C-34E1F061003C}" type="sibTrans" cxnId="{CFC2A2CF-9EAB-4B5C-B94D-B5ABDF97F9D1}">
      <dgm:prSet/>
      <dgm:spPr/>
      <dgm:t>
        <a:bodyPr/>
        <a:lstStyle/>
        <a:p>
          <a:endParaRPr lang="en-US"/>
        </a:p>
      </dgm:t>
    </dgm:pt>
    <dgm:pt modelId="{63C4A4FC-6D4D-4B44-93E4-F6BCFFDC4034}">
      <dgm:prSet phldrT="[Text]"/>
      <dgm:spPr/>
      <dgm:t>
        <a:bodyPr/>
        <a:lstStyle/>
        <a:p>
          <a:r>
            <a:rPr lang="en-US" dirty="0" smtClean="0"/>
            <a:t>Air</a:t>
          </a:r>
          <a:endParaRPr lang="en-US" dirty="0"/>
        </a:p>
      </dgm:t>
    </dgm:pt>
    <dgm:pt modelId="{AD623C23-0D1B-42CA-850E-2A5DE64E4288}" type="parTrans" cxnId="{D6964AF4-764F-426E-BFEB-8DF2CFB1DA79}">
      <dgm:prSet/>
      <dgm:spPr/>
      <dgm:t>
        <a:bodyPr/>
        <a:lstStyle/>
        <a:p>
          <a:endParaRPr lang="en-US"/>
        </a:p>
      </dgm:t>
    </dgm:pt>
    <dgm:pt modelId="{40331945-9DB1-4648-8B6A-41F9F7DC074F}" type="sibTrans" cxnId="{D6964AF4-764F-426E-BFEB-8DF2CFB1DA79}">
      <dgm:prSet/>
      <dgm:spPr/>
      <dgm:t>
        <a:bodyPr/>
        <a:lstStyle/>
        <a:p>
          <a:endParaRPr lang="en-US"/>
        </a:p>
      </dgm:t>
    </dgm:pt>
    <dgm:pt modelId="{C682D250-1F7E-40AA-9475-2163CA9612CF}">
      <dgm:prSet phldrT="[Text]"/>
      <dgm:spPr/>
      <dgm:t>
        <a:bodyPr/>
        <a:lstStyle/>
        <a:p>
          <a:r>
            <a:rPr lang="en-US" dirty="0" smtClean="0"/>
            <a:t>Water</a:t>
          </a:r>
          <a:endParaRPr lang="en-US" dirty="0"/>
        </a:p>
      </dgm:t>
    </dgm:pt>
    <dgm:pt modelId="{5FB1B9AE-4EB9-4BF2-B554-A8A59F8A10DF}" type="parTrans" cxnId="{FC0AB475-0EEE-4081-BFFE-BBF55EADFC47}">
      <dgm:prSet/>
      <dgm:spPr/>
      <dgm:t>
        <a:bodyPr/>
        <a:lstStyle/>
        <a:p>
          <a:endParaRPr lang="en-US"/>
        </a:p>
      </dgm:t>
    </dgm:pt>
    <dgm:pt modelId="{86A7E5E9-434E-4294-BAB5-67A2DBE47E46}" type="sibTrans" cxnId="{FC0AB475-0EEE-4081-BFFE-BBF55EADFC47}">
      <dgm:prSet/>
      <dgm:spPr/>
      <dgm:t>
        <a:bodyPr/>
        <a:lstStyle/>
        <a:p>
          <a:endParaRPr lang="en-US"/>
        </a:p>
      </dgm:t>
    </dgm:pt>
    <dgm:pt modelId="{D58CAB0A-8FB9-45EB-B24B-4771F2F70DA9}">
      <dgm:prSet phldrT="[Text]"/>
      <dgm:spPr/>
      <dgm:t>
        <a:bodyPr/>
        <a:lstStyle/>
        <a:p>
          <a:r>
            <a:rPr lang="en-US" dirty="0" smtClean="0"/>
            <a:t>Land</a:t>
          </a:r>
          <a:endParaRPr lang="en-US" dirty="0"/>
        </a:p>
      </dgm:t>
    </dgm:pt>
    <dgm:pt modelId="{C82326F9-8710-44EE-B228-75F1FF721D78}" type="parTrans" cxnId="{BDC88A65-68F5-44F7-A4F8-4F374EB9DF7B}">
      <dgm:prSet/>
      <dgm:spPr/>
      <dgm:t>
        <a:bodyPr/>
        <a:lstStyle/>
        <a:p>
          <a:endParaRPr lang="en-US"/>
        </a:p>
      </dgm:t>
    </dgm:pt>
    <dgm:pt modelId="{262938FC-8368-485E-8DE5-92AB0A91BFB9}" type="sibTrans" cxnId="{BDC88A65-68F5-44F7-A4F8-4F374EB9DF7B}">
      <dgm:prSet/>
      <dgm:spPr/>
      <dgm:t>
        <a:bodyPr/>
        <a:lstStyle/>
        <a:p>
          <a:endParaRPr lang="en-US"/>
        </a:p>
      </dgm:t>
    </dgm:pt>
    <dgm:pt modelId="{9CE3B9E2-E627-46C2-8B4D-307905DA7920}">
      <dgm:prSet phldrT="[Text]"/>
      <dgm:spPr/>
      <dgm:t>
        <a:bodyPr/>
        <a:lstStyle/>
        <a:p>
          <a:r>
            <a:rPr lang="en-US" dirty="0" smtClean="0"/>
            <a:t>Noise</a:t>
          </a:r>
          <a:endParaRPr lang="en-US" dirty="0"/>
        </a:p>
      </dgm:t>
    </dgm:pt>
    <dgm:pt modelId="{3C9EA09B-E778-463F-9DB4-29F0F5CF86CD}" type="parTrans" cxnId="{E5B1039D-60AC-4D55-BCF4-781A40D0FB1B}">
      <dgm:prSet/>
      <dgm:spPr/>
      <dgm:t>
        <a:bodyPr/>
        <a:lstStyle/>
        <a:p>
          <a:endParaRPr lang="en-US"/>
        </a:p>
      </dgm:t>
    </dgm:pt>
    <dgm:pt modelId="{641ABD33-798C-44CC-991B-730119009F91}" type="sibTrans" cxnId="{E5B1039D-60AC-4D55-BCF4-781A40D0FB1B}">
      <dgm:prSet/>
      <dgm:spPr/>
      <dgm:t>
        <a:bodyPr/>
        <a:lstStyle/>
        <a:p>
          <a:endParaRPr lang="en-US"/>
        </a:p>
      </dgm:t>
    </dgm:pt>
    <dgm:pt modelId="{7129B7C3-27D0-4206-B426-EA72F2A0953C}" type="pres">
      <dgm:prSet presAssocID="{336E5D08-B8BA-4F9A-A0E8-392DF018D8D8}" presName="Name0" presStyleCnt="0">
        <dgm:presLayoutVars>
          <dgm:chMax val="1"/>
          <dgm:dir/>
          <dgm:animLvl val="ctr"/>
          <dgm:resizeHandles val="exact"/>
        </dgm:presLayoutVars>
      </dgm:prSet>
      <dgm:spPr/>
      <dgm:t>
        <a:bodyPr/>
        <a:lstStyle/>
        <a:p>
          <a:endParaRPr lang="en-US"/>
        </a:p>
      </dgm:t>
    </dgm:pt>
    <dgm:pt modelId="{1372444A-2910-4A0B-99EA-55B1C2A1DCDC}" type="pres">
      <dgm:prSet presAssocID="{70F8845F-A2E6-4D6F-B245-D08B4797E638}" presName="centerShape" presStyleLbl="node0" presStyleIdx="0" presStyleCnt="1" custScaleX="134301" custScaleY="109490"/>
      <dgm:spPr/>
      <dgm:t>
        <a:bodyPr/>
        <a:lstStyle/>
        <a:p>
          <a:endParaRPr lang="en-US"/>
        </a:p>
      </dgm:t>
    </dgm:pt>
    <dgm:pt modelId="{B2E48143-D1B3-425D-926E-E65F299D1915}" type="pres">
      <dgm:prSet presAssocID="{63C4A4FC-6D4D-4B44-93E4-F6BCFFDC4034}" presName="node" presStyleLbl="node1" presStyleIdx="0" presStyleCnt="4" custScaleX="125780" custScaleY="116440" custRadScaleRad="102549" custRadScaleInc="12023">
        <dgm:presLayoutVars>
          <dgm:bulletEnabled val="1"/>
        </dgm:presLayoutVars>
      </dgm:prSet>
      <dgm:spPr/>
      <dgm:t>
        <a:bodyPr/>
        <a:lstStyle/>
        <a:p>
          <a:endParaRPr lang="en-US"/>
        </a:p>
      </dgm:t>
    </dgm:pt>
    <dgm:pt modelId="{51D31854-5D16-4CEA-96B0-C692E99DB0B0}" type="pres">
      <dgm:prSet presAssocID="{63C4A4FC-6D4D-4B44-93E4-F6BCFFDC4034}" presName="dummy" presStyleCnt="0"/>
      <dgm:spPr/>
    </dgm:pt>
    <dgm:pt modelId="{09600B5A-10E3-4065-AAD8-DB95FF3F510E}" type="pres">
      <dgm:prSet presAssocID="{40331945-9DB1-4648-8B6A-41F9F7DC074F}" presName="sibTrans" presStyleLbl="sibTrans2D1" presStyleIdx="0" presStyleCnt="4" custScaleX="116985" custLinFactNeighborX="2578" custLinFactNeighborY="-2578"/>
      <dgm:spPr/>
      <dgm:t>
        <a:bodyPr/>
        <a:lstStyle/>
        <a:p>
          <a:endParaRPr lang="en-US"/>
        </a:p>
      </dgm:t>
    </dgm:pt>
    <dgm:pt modelId="{9105A4C0-71CF-4919-9685-F568491C8843}" type="pres">
      <dgm:prSet presAssocID="{C682D250-1F7E-40AA-9475-2163CA9612CF}" presName="node" presStyleLbl="node1" presStyleIdx="1" presStyleCnt="4" custScaleX="143013" custScaleY="116217" custRadScaleRad="118782" custRadScaleInc="-2829">
        <dgm:presLayoutVars>
          <dgm:bulletEnabled val="1"/>
        </dgm:presLayoutVars>
      </dgm:prSet>
      <dgm:spPr/>
      <dgm:t>
        <a:bodyPr/>
        <a:lstStyle/>
        <a:p>
          <a:endParaRPr lang="en-US"/>
        </a:p>
      </dgm:t>
    </dgm:pt>
    <dgm:pt modelId="{F6731B35-A735-46B1-8549-5F35ED9EE79A}" type="pres">
      <dgm:prSet presAssocID="{C682D250-1F7E-40AA-9475-2163CA9612CF}" presName="dummy" presStyleCnt="0"/>
      <dgm:spPr/>
    </dgm:pt>
    <dgm:pt modelId="{54854B50-A949-4BCD-8A9D-1B3D58C1E3D2}" type="pres">
      <dgm:prSet presAssocID="{86A7E5E9-434E-4294-BAB5-67A2DBE47E46}" presName="sibTrans" presStyleLbl="sibTrans2D1" presStyleIdx="1" presStyleCnt="4" custLinFactNeighborX="5729" custLinFactNeighborY="6875"/>
      <dgm:spPr/>
      <dgm:t>
        <a:bodyPr/>
        <a:lstStyle/>
        <a:p>
          <a:endParaRPr lang="en-US"/>
        </a:p>
      </dgm:t>
    </dgm:pt>
    <dgm:pt modelId="{D8373576-AA0D-4AA3-87F9-5EB3F164E37E}" type="pres">
      <dgm:prSet presAssocID="{D58CAB0A-8FB9-45EB-B24B-4771F2F70DA9}" presName="node" presStyleLbl="node1" presStyleIdx="2" presStyleCnt="4" custScaleX="129681" custScaleY="115144" custRadScaleRad="104825" custRadScaleInc="-9621">
        <dgm:presLayoutVars>
          <dgm:bulletEnabled val="1"/>
        </dgm:presLayoutVars>
      </dgm:prSet>
      <dgm:spPr/>
      <dgm:t>
        <a:bodyPr/>
        <a:lstStyle/>
        <a:p>
          <a:endParaRPr lang="en-US"/>
        </a:p>
      </dgm:t>
    </dgm:pt>
    <dgm:pt modelId="{A81C99B8-38FA-474E-94D0-E6F042D66C3C}" type="pres">
      <dgm:prSet presAssocID="{D58CAB0A-8FB9-45EB-B24B-4771F2F70DA9}" presName="dummy" presStyleCnt="0"/>
      <dgm:spPr/>
    </dgm:pt>
    <dgm:pt modelId="{CD8E80EE-F890-4A47-9B81-107BFDE665AA}" type="pres">
      <dgm:prSet presAssocID="{262938FC-8368-485E-8DE5-92AB0A91BFB9}" presName="sibTrans" presStyleLbl="sibTrans2D1" presStyleIdx="2" presStyleCnt="4" custLinFactNeighborX="1146" custLinFactNeighborY="4297"/>
      <dgm:spPr/>
      <dgm:t>
        <a:bodyPr/>
        <a:lstStyle/>
        <a:p>
          <a:endParaRPr lang="en-US"/>
        </a:p>
      </dgm:t>
    </dgm:pt>
    <dgm:pt modelId="{D7198FCD-1ED7-40D1-89EE-70783FD325CD}" type="pres">
      <dgm:prSet presAssocID="{9CE3B9E2-E627-46C2-8B4D-307905DA7920}" presName="node" presStyleLbl="node1" presStyleIdx="3" presStyleCnt="4" custScaleX="139810" custScaleY="110061" custRadScaleRad="129326">
        <dgm:presLayoutVars>
          <dgm:bulletEnabled val="1"/>
        </dgm:presLayoutVars>
      </dgm:prSet>
      <dgm:spPr/>
      <dgm:t>
        <a:bodyPr/>
        <a:lstStyle/>
        <a:p>
          <a:endParaRPr lang="en-US"/>
        </a:p>
      </dgm:t>
    </dgm:pt>
    <dgm:pt modelId="{A11C46F0-15F9-4894-9751-27D6008A152B}" type="pres">
      <dgm:prSet presAssocID="{9CE3B9E2-E627-46C2-8B4D-307905DA7920}" presName="dummy" presStyleCnt="0"/>
      <dgm:spPr/>
    </dgm:pt>
    <dgm:pt modelId="{9479193E-A682-427D-8E7E-C4F880E6B51B}" type="pres">
      <dgm:prSet presAssocID="{641ABD33-798C-44CC-991B-730119009F91}" presName="sibTrans" presStyleLbl="sibTrans2D1" presStyleIdx="3" presStyleCnt="4"/>
      <dgm:spPr/>
      <dgm:t>
        <a:bodyPr/>
        <a:lstStyle/>
        <a:p>
          <a:endParaRPr lang="en-US"/>
        </a:p>
      </dgm:t>
    </dgm:pt>
  </dgm:ptLst>
  <dgm:cxnLst>
    <dgm:cxn modelId="{E131BDEA-69F9-48C4-83BA-0364F43A76E5}" type="presOf" srcId="{70F8845F-A2E6-4D6F-B245-D08B4797E638}" destId="{1372444A-2910-4A0B-99EA-55B1C2A1DCDC}" srcOrd="0" destOrd="0" presId="urn:microsoft.com/office/officeart/2005/8/layout/radial6"/>
    <dgm:cxn modelId="{5F769AC1-145A-46D4-B318-DEF1C4033373}" type="presOf" srcId="{40331945-9DB1-4648-8B6A-41F9F7DC074F}" destId="{09600B5A-10E3-4065-AAD8-DB95FF3F510E}" srcOrd="0" destOrd="0" presId="urn:microsoft.com/office/officeart/2005/8/layout/radial6"/>
    <dgm:cxn modelId="{8FC04C91-FDA2-4FB2-BF43-93F9FBFF138D}" type="presOf" srcId="{63C4A4FC-6D4D-4B44-93E4-F6BCFFDC4034}" destId="{B2E48143-D1B3-425D-926E-E65F299D1915}" srcOrd="0" destOrd="0" presId="urn:microsoft.com/office/officeart/2005/8/layout/radial6"/>
    <dgm:cxn modelId="{D3D6BE97-05CC-41DA-BC42-E492D624809F}" type="presOf" srcId="{9CE3B9E2-E627-46C2-8B4D-307905DA7920}" destId="{D7198FCD-1ED7-40D1-89EE-70783FD325CD}" srcOrd="0" destOrd="0" presId="urn:microsoft.com/office/officeart/2005/8/layout/radial6"/>
    <dgm:cxn modelId="{5605CF04-3F2B-4E7A-B178-9DA0D1753773}" type="presOf" srcId="{641ABD33-798C-44CC-991B-730119009F91}" destId="{9479193E-A682-427D-8E7E-C4F880E6B51B}" srcOrd="0" destOrd="0" presId="urn:microsoft.com/office/officeart/2005/8/layout/radial6"/>
    <dgm:cxn modelId="{D6964AF4-764F-426E-BFEB-8DF2CFB1DA79}" srcId="{70F8845F-A2E6-4D6F-B245-D08B4797E638}" destId="{63C4A4FC-6D4D-4B44-93E4-F6BCFFDC4034}" srcOrd="0" destOrd="0" parTransId="{AD623C23-0D1B-42CA-850E-2A5DE64E4288}" sibTransId="{40331945-9DB1-4648-8B6A-41F9F7DC074F}"/>
    <dgm:cxn modelId="{19702C1E-06F6-4E31-B564-69EDB65DC2DC}" type="presOf" srcId="{262938FC-8368-485E-8DE5-92AB0A91BFB9}" destId="{CD8E80EE-F890-4A47-9B81-107BFDE665AA}" srcOrd="0" destOrd="0" presId="urn:microsoft.com/office/officeart/2005/8/layout/radial6"/>
    <dgm:cxn modelId="{FC0AB475-0EEE-4081-BFFE-BBF55EADFC47}" srcId="{70F8845F-A2E6-4D6F-B245-D08B4797E638}" destId="{C682D250-1F7E-40AA-9475-2163CA9612CF}" srcOrd="1" destOrd="0" parTransId="{5FB1B9AE-4EB9-4BF2-B554-A8A59F8A10DF}" sibTransId="{86A7E5E9-434E-4294-BAB5-67A2DBE47E46}"/>
    <dgm:cxn modelId="{CFC2A2CF-9EAB-4B5C-B94D-B5ABDF97F9D1}" srcId="{336E5D08-B8BA-4F9A-A0E8-392DF018D8D8}" destId="{70F8845F-A2E6-4D6F-B245-D08B4797E638}" srcOrd="0" destOrd="0" parTransId="{624818BB-E5C9-420D-8EDE-E9C294FD8860}" sibTransId="{1D881CB3-320D-4971-9F2C-34E1F061003C}"/>
    <dgm:cxn modelId="{F1D37537-022D-4411-9399-B0E8E8D0EB42}" type="presOf" srcId="{86A7E5E9-434E-4294-BAB5-67A2DBE47E46}" destId="{54854B50-A949-4BCD-8A9D-1B3D58C1E3D2}" srcOrd="0" destOrd="0" presId="urn:microsoft.com/office/officeart/2005/8/layout/radial6"/>
    <dgm:cxn modelId="{E5B1039D-60AC-4D55-BCF4-781A40D0FB1B}" srcId="{70F8845F-A2E6-4D6F-B245-D08B4797E638}" destId="{9CE3B9E2-E627-46C2-8B4D-307905DA7920}" srcOrd="3" destOrd="0" parTransId="{3C9EA09B-E778-463F-9DB4-29F0F5CF86CD}" sibTransId="{641ABD33-798C-44CC-991B-730119009F91}"/>
    <dgm:cxn modelId="{BDC88A65-68F5-44F7-A4F8-4F374EB9DF7B}" srcId="{70F8845F-A2E6-4D6F-B245-D08B4797E638}" destId="{D58CAB0A-8FB9-45EB-B24B-4771F2F70DA9}" srcOrd="2" destOrd="0" parTransId="{C82326F9-8710-44EE-B228-75F1FF721D78}" sibTransId="{262938FC-8368-485E-8DE5-92AB0A91BFB9}"/>
    <dgm:cxn modelId="{F68D4CDA-C51C-4E42-AB6E-E60249DED4DD}" type="presOf" srcId="{336E5D08-B8BA-4F9A-A0E8-392DF018D8D8}" destId="{7129B7C3-27D0-4206-B426-EA72F2A0953C}" srcOrd="0" destOrd="0" presId="urn:microsoft.com/office/officeart/2005/8/layout/radial6"/>
    <dgm:cxn modelId="{6676BC13-6683-46D0-816A-072098475D08}" type="presOf" srcId="{C682D250-1F7E-40AA-9475-2163CA9612CF}" destId="{9105A4C0-71CF-4919-9685-F568491C8843}" srcOrd="0" destOrd="0" presId="urn:microsoft.com/office/officeart/2005/8/layout/radial6"/>
    <dgm:cxn modelId="{020D74D4-BBA9-47EF-8BAE-F234102A41D0}" type="presOf" srcId="{D58CAB0A-8FB9-45EB-B24B-4771F2F70DA9}" destId="{D8373576-AA0D-4AA3-87F9-5EB3F164E37E}" srcOrd="0" destOrd="0" presId="urn:microsoft.com/office/officeart/2005/8/layout/radial6"/>
    <dgm:cxn modelId="{4C8ED7EE-FC8F-4AE4-9FEE-95D1D2CD1D93}" type="presParOf" srcId="{7129B7C3-27D0-4206-B426-EA72F2A0953C}" destId="{1372444A-2910-4A0B-99EA-55B1C2A1DCDC}" srcOrd="0" destOrd="0" presId="urn:microsoft.com/office/officeart/2005/8/layout/radial6"/>
    <dgm:cxn modelId="{ECE6C504-E62C-4622-B45C-D22962A92ACB}" type="presParOf" srcId="{7129B7C3-27D0-4206-B426-EA72F2A0953C}" destId="{B2E48143-D1B3-425D-926E-E65F299D1915}" srcOrd="1" destOrd="0" presId="urn:microsoft.com/office/officeart/2005/8/layout/radial6"/>
    <dgm:cxn modelId="{8C69235D-C0F0-4AEB-ACA2-300F3EDFDB61}" type="presParOf" srcId="{7129B7C3-27D0-4206-B426-EA72F2A0953C}" destId="{51D31854-5D16-4CEA-96B0-C692E99DB0B0}" srcOrd="2" destOrd="0" presId="urn:microsoft.com/office/officeart/2005/8/layout/radial6"/>
    <dgm:cxn modelId="{2827D06A-21DC-4BBC-AE9E-9142DFC803E1}" type="presParOf" srcId="{7129B7C3-27D0-4206-B426-EA72F2A0953C}" destId="{09600B5A-10E3-4065-AAD8-DB95FF3F510E}" srcOrd="3" destOrd="0" presId="urn:microsoft.com/office/officeart/2005/8/layout/radial6"/>
    <dgm:cxn modelId="{9BB6640A-10B7-4186-9BF3-71F0C7EBC36F}" type="presParOf" srcId="{7129B7C3-27D0-4206-B426-EA72F2A0953C}" destId="{9105A4C0-71CF-4919-9685-F568491C8843}" srcOrd="4" destOrd="0" presId="urn:microsoft.com/office/officeart/2005/8/layout/radial6"/>
    <dgm:cxn modelId="{C9A0AC4A-7027-413F-B8A4-0B64EFF4E1A1}" type="presParOf" srcId="{7129B7C3-27D0-4206-B426-EA72F2A0953C}" destId="{F6731B35-A735-46B1-8549-5F35ED9EE79A}" srcOrd="5" destOrd="0" presId="urn:microsoft.com/office/officeart/2005/8/layout/radial6"/>
    <dgm:cxn modelId="{7BD573D9-D2E1-4F26-B7B8-E3CFA930D7B6}" type="presParOf" srcId="{7129B7C3-27D0-4206-B426-EA72F2A0953C}" destId="{54854B50-A949-4BCD-8A9D-1B3D58C1E3D2}" srcOrd="6" destOrd="0" presId="urn:microsoft.com/office/officeart/2005/8/layout/radial6"/>
    <dgm:cxn modelId="{1BCBD436-409D-4B68-864E-63D058FA0BC8}" type="presParOf" srcId="{7129B7C3-27D0-4206-B426-EA72F2A0953C}" destId="{D8373576-AA0D-4AA3-87F9-5EB3F164E37E}" srcOrd="7" destOrd="0" presId="urn:microsoft.com/office/officeart/2005/8/layout/radial6"/>
    <dgm:cxn modelId="{EAD82D82-5F5A-45D7-9AED-63CCCAB1244C}" type="presParOf" srcId="{7129B7C3-27D0-4206-B426-EA72F2A0953C}" destId="{A81C99B8-38FA-474E-94D0-E6F042D66C3C}" srcOrd="8" destOrd="0" presId="urn:microsoft.com/office/officeart/2005/8/layout/radial6"/>
    <dgm:cxn modelId="{B32305D0-31F5-4BAC-A262-B215D720A476}" type="presParOf" srcId="{7129B7C3-27D0-4206-B426-EA72F2A0953C}" destId="{CD8E80EE-F890-4A47-9B81-107BFDE665AA}" srcOrd="9" destOrd="0" presId="urn:microsoft.com/office/officeart/2005/8/layout/radial6"/>
    <dgm:cxn modelId="{8F9DFEEA-A136-4459-B633-BF9E93EAA216}" type="presParOf" srcId="{7129B7C3-27D0-4206-B426-EA72F2A0953C}" destId="{D7198FCD-1ED7-40D1-89EE-70783FD325CD}" srcOrd="10" destOrd="0" presId="urn:microsoft.com/office/officeart/2005/8/layout/radial6"/>
    <dgm:cxn modelId="{FE6B556E-78C9-4B70-B355-F02EA386B5A4}" type="presParOf" srcId="{7129B7C3-27D0-4206-B426-EA72F2A0953C}" destId="{A11C46F0-15F9-4894-9751-27D6008A152B}" srcOrd="11" destOrd="0" presId="urn:microsoft.com/office/officeart/2005/8/layout/radial6"/>
    <dgm:cxn modelId="{07F0FC2E-5979-49A2-9C52-EDAC1A7C2C26}" type="presParOf" srcId="{7129B7C3-27D0-4206-B426-EA72F2A0953C}" destId="{9479193E-A682-427D-8E7E-C4F880E6B51B}" srcOrd="12"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pPr/>
              <a:t>10/28/2020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pPr/>
              <a:t>‹#›</a:t>
            </a:fld>
            <a:endParaRPr lang="en-US"/>
          </a:p>
        </p:txBody>
      </p:sp>
    </p:spTree>
    <p:extLst>
      <p:ext uri="{BB962C8B-B14F-4D97-AF65-F5344CB8AC3E}">
        <p14:creationId xmlns=""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pPr/>
              <a:t>10/28/2020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pPr/>
              <a:t>‹#›</a:t>
            </a:fld>
            <a:endParaRPr lang="en-US"/>
          </a:p>
        </p:txBody>
      </p:sp>
    </p:spTree>
    <p:extLst>
      <p:ext uri="{BB962C8B-B14F-4D97-AF65-F5344CB8AC3E}">
        <p14:creationId xmlns=""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pPr/>
              <a:t>1</a:t>
            </a:fld>
            <a:endParaRPr lang="en-US"/>
          </a:p>
        </p:txBody>
      </p:sp>
    </p:spTree>
    <p:extLst>
      <p:ext uri="{BB962C8B-B14F-4D97-AF65-F5344CB8AC3E}">
        <p14:creationId xmlns="" xmlns:p14="http://schemas.microsoft.com/office/powerpoint/2010/main" val="45684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smtClean="0"/>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7" name="Footer Placeholder 16"/>
          <p:cNvSpPr>
            <a:spLocks noGrp="1"/>
          </p:cNvSpPr>
          <p:nvPr>
            <p:ph type="ftr" sz="quarter" idx="11"/>
          </p:nvPr>
        </p:nvSpPr>
        <p:spPr/>
        <p:txBody>
          <a:bodyPr/>
          <a:lstStyle/>
          <a:p>
            <a:r>
              <a:rPr lang="en-US" dirty="0"/>
              <a:t>Add a footer</a:t>
            </a:r>
          </a:p>
        </p:txBody>
      </p:sp>
      <p:sp>
        <p:nvSpPr>
          <p:cNvPr id="28" name="Date Placeholder 27"/>
          <p:cNvSpPr>
            <a:spLocks noGrp="1"/>
          </p:cNvSpPr>
          <p:nvPr>
            <p:ph type="dt" sz="half" idx="10"/>
          </p:nvPr>
        </p:nvSpPr>
        <p:spPr/>
        <p:txBody>
          <a:bodyPr/>
          <a:lstStyle/>
          <a:p>
            <a:fld id="{33024136-D290-48F3-A182-4C46BEB5146B}" type="datetime1">
              <a:rPr lang="en-US" smtClean="0"/>
              <a:pPr/>
              <a:t>10/28/2020</a:t>
            </a:fld>
            <a:endParaRPr lang="en-US" dirty="0"/>
          </a:p>
        </p:txBody>
      </p:sp>
      <p:sp>
        <p:nvSpPr>
          <p:cNvPr id="29" name="Slide Number Placeholder 2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36674743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CC7D44C-38B1-4D0F-9006-D5774F331095}" type="datetime1">
              <a:rPr lang="en-US" smtClean="0"/>
              <a:pPr/>
              <a:t>10/28/2020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11734447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98D518A-FD4F-4358-B95B-9DB5A17160FB}" type="datetime1">
              <a:rPr lang="en-US" smtClean="0"/>
              <a:pPr/>
              <a:t>10/28/2020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37055690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E2A9F4F-03AD-4497-A65D-076601BD41D2}" type="datetime1">
              <a:rPr lang="en-US" smtClean="0"/>
              <a:pPr/>
              <a:t>10/28/2020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28777877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BF3AC-A781-43AA-8BD5-B12F49168B94}" type="datetime1">
              <a:rPr lang="en-US" smtClean="0"/>
              <a:pPr/>
              <a:t>10/28/2020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17960618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5256A41-C91B-43FF-9881-F5DA9878418F}" type="datetime1">
              <a:rPr lang="en-US" smtClean="0"/>
              <a:pPr/>
              <a:t>10/28/2020</a:t>
            </a:fld>
            <a:endParaRPr lang="en-US"/>
          </a:p>
        </p:txBody>
      </p:sp>
      <p:sp>
        <p:nvSpPr>
          <p:cNvPr id="7" name="Slide Number Placeholder 6"/>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24495034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Edit Master text styles</a:t>
            </a:r>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FD7AA76-41EE-4C13-950E-E611B8B8FC52}" type="datetime1">
              <a:rPr lang="en-US" smtClean="0"/>
              <a:pPr/>
              <a:t>10/28/2020</a:t>
            </a:fld>
            <a:endParaRPr lang="en-US"/>
          </a:p>
        </p:txBody>
      </p:sp>
      <p:sp>
        <p:nvSpPr>
          <p:cNvPr id="9" name="Slide Number Placeholder 8"/>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41334665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9407A26-E7BC-4498-97E4-87AF12377CA9}" type="datetime1">
              <a:rPr lang="en-US" smtClean="0"/>
              <a:pPr/>
              <a:t>10/28/2020</a:t>
            </a:fld>
            <a:endParaRPr lang="en-US"/>
          </a:p>
        </p:txBody>
      </p:sp>
      <p:sp>
        <p:nvSpPr>
          <p:cNvPr id="5" name="Slide Number Placeholder 4"/>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34207119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3EA4171-1117-4486-993C-35A7470D8847}" type="datetime1">
              <a:rPr lang="en-US" smtClean="0"/>
              <a:pPr/>
              <a:t>10/28/2020</a:t>
            </a:fld>
            <a:endParaRPr lang="en-US"/>
          </a:p>
        </p:txBody>
      </p:sp>
      <p:sp>
        <p:nvSpPr>
          <p:cNvPr id="4" name="Slide Number Placeholder 3"/>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39935933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72A4CB8-1563-4663-81DB-74EB416C19BE}" type="datetime1">
              <a:rPr lang="en-US" smtClean="0"/>
              <a:pPr/>
              <a:t>10/28/2020</a:t>
            </a:fld>
            <a:endParaRPr lang="en-US"/>
          </a:p>
        </p:txBody>
      </p:sp>
      <p:sp>
        <p:nvSpPr>
          <p:cNvPr id="7" name="Slide Number Placeholder 6"/>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12112877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descr="An empty placeholder to add an image. Click on the placeholder and select the image that you wish to add"/>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Edit Master text styles</a:t>
            </a:r>
          </a:p>
        </p:txBody>
      </p:sp>
      <p:sp>
        <p:nvSpPr>
          <p:cNvPr id="6" name="Footer Placeholder 5"/>
          <p:cNvSpPr>
            <a:spLocks noGrp="1"/>
          </p:cNvSpPr>
          <p:nvPr>
            <p:ph type="ftr" sz="quarter" idx="11"/>
          </p:nvPr>
        </p:nvSpPr>
        <p:spPr>
          <a:xfrm>
            <a:off x="1219200" y="55499"/>
            <a:ext cx="7416800" cy="365125"/>
          </a:xfrm>
        </p:spPr>
        <p:txBody>
          <a:bodyPr/>
          <a:lstStyle/>
          <a:p>
            <a:r>
              <a:rPr lang="en-US" dirty="0"/>
              <a:t>Add a footer</a:t>
            </a:r>
          </a:p>
        </p:txBody>
      </p:sp>
      <p:sp>
        <p:nvSpPr>
          <p:cNvPr id="5" name="Date Placeholder 4"/>
          <p:cNvSpPr>
            <a:spLocks noGrp="1"/>
          </p:cNvSpPr>
          <p:nvPr>
            <p:ph type="dt" sz="half" idx="10"/>
          </p:nvPr>
        </p:nvSpPr>
        <p:spPr>
          <a:xfrm>
            <a:off x="8636000" y="55499"/>
            <a:ext cx="2844800" cy="365125"/>
          </a:xfrm>
        </p:spPr>
        <p:txBody>
          <a:bodyPr/>
          <a:lstStyle/>
          <a:p>
            <a:fld id="{0C6724CE-2468-448B-87C1-A92EDD78369B}" type="datetime1">
              <a:rPr lang="en-US" smtClean="0"/>
              <a:pPr/>
              <a:t>10/28/2020</a:t>
            </a:fld>
            <a:endParaRPr lang="en-US"/>
          </a:p>
        </p:txBody>
      </p:sp>
      <p:sp>
        <p:nvSpPr>
          <p:cNvPr id="7" name="Slide Number Placeholder 6"/>
          <p:cNvSpPr>
            <a:spLocks noGrp="1"/>
          </p:cNvSpPr>
          <p:nvPr>
            <p:ph type="sldNum" sz="quarter" idx="12"/>
          </p:nvPr>
        </p:nvSpPr>
        <p:spPr>
          <a:xfrm>
            <a:off x="11480800" y="55499"/>
            <a:ext cx="609600" cy="365125"/>
          </a:xfrm>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18439242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r>
              <a:rPr lang="en-US" dirty="0"/>
              <a:t>Add a footer</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4CD11720-76E7-46E6-B0AA-057287C42052}" type="datetime1">
              <a:rPr lang="en-US" smtClean="0"/>
              <a:pPr/>
              <a:t>10/28/2020</a:t>
            </a:fld>
            <a:endParaRPr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100">
                <a:solidFill>
                  <a:schemeClr val="tx2"/>
                </a:solidFill>
              </a:defRPr>
            </a:lvl1pPr>
            <a:extLst/>
          </a:lstStyle>
          <a:p>
            <a:fld id="{401CF334-2D5C-4859-84A6-CA7E6E43FAEB}" type="slidenum">
              <a:rPr lang="en-US" smtClean="0"/>
              <a:pPr/>
              <a:t>‹#›</a:t>
            </a:fld>
            <a:endParaRPr lang="en-US" dirty="0"/>
          </a:p>
        </p:txBody>
      </p:sp>
    </p:spTree>
    <p:extLst>
      <p:ext uri="{BB962C8B-B14F-4D97-AF65-F5344CB8AC3E}">
        <p14:creationId xmlns="" xmlns:p14="http://schemas.microsoft.com/office/powerpoint/2010/main" val="133806545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0377" y="2168434"/>
            <a:ext cx="10363200" cy="2664823"/>
          </a:xfrm>
        </p:spPr>
        <p:txBody>
          <a:bodyPr/>
          <a:lstStyle/>
          <a:p>
            <a:pPr algn="ctr"/>
            <a:r>
              <a:rPr lang="en-US" sz="7200" dirty="0" smtClean="0">
                <a:solidFill>
                  <a:schemeClr val="tx1">
                    <a:lumMod val="85000"/>
                  </a:schemeClr>
                </a:solidFill>
              </a:rPr>
              <a:t>Rural and urban pollution</a:t>
            </a:r>
            <a:endParaRPr lang="en-US" sz="7200" dirty="0">
              <a:solidFill>
                <a:schemeClr val="tx1">
                  <a:lumMod val="85000"/>
                </a:schemeClr>
              </a:solidFill>
            </a:endParaRPr>
          </a:p>
        </p:txBody>
      </p:sp>
    </p:spTree>
    <p:extLst>
      <p:ext uri="{BB962C8B-B14F-4D97-AF65-F5344CB8AC3E}">
        <p14:creationId xmlns="" xmlns:p14="http://schemas.microsoft.com/office/powerpoint/2010/main" val="17669482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72430"/>
            <a:ext cx="10363200" cy="859536"/>
          </a:xfrm>
        </p:spPr>
        <p:txBody>
          <a:bodyPr/>
          <a:lstStyle/>
          <a:p>
            <a:r>
              <a:rPr lang="en-US" sz="5400" b="1" dirty="0" smtClean="0">
                <a:solidFill>
                  <a:schemeClr val="accent6"/>
                </a:solidFill>
              </a:rPr>
              <a:t>Effects:</a:t>
            </a:r>
            <a:endParaRPr lang="en-US" sz="5400" b="1" dirty="0">
              <a:solidFill>
                <a:schemeClr val="accent6"/>
              </a:solidFill>
            </a:endParaRPr>
          </a:p>
        </p:txBody>
      </p:sp>
      <p:sp>
        <p:nvSpPr>
          <p:cNvPr id="3" name="Content Placeholder 2"/>
          <p:cNvSpPr>
            <a:spLocks noGrp="1"/>
          </p:cNvSpPr>
          <p:nvPr>
            <p:ph idx="1"/>
          </p:nvPr>
        </p:nvSpPr>
        <p:spPr>
          <a:xfrm>
            <a:off x="1219200" y="1201783"/>
            <a:ext cx="10363200" cy="5153777"/>
          </a:xfrm>
        </p:spPr>
        <p:txBody>
          <a:bodyPr/>
          <a:lstStyle/>
          <a:p>
            <a:r>
              <a:rPr lang="en-US" dirty="0"/>
              <a:t> This can then lead to further problems if too much algae decomposes it may use all the oxygen. </a:t>
            </a:r>
            <a:endParaRPr lang="en-US" dirty="0" smtClean="0"/>
          </a:p>
          <a:p>
            <a:endParaRPr lang="en-US" dirty="0"/>
          </a:p>
          <a:p>
            <a:r>
              <a:rPr lang="en-US" dirty="0" smtClean="0"/>
              <a:t>This </a:t>
            </a:r>
            <a:r>
              <a:rPr lang="en-US" dirty="0"/>
              <a:t>will mean all the oxygen has gone and because the water near the surface of the water is warmer its oxygen doesn’t mix with water from the bottom as it’s colder and has a higher density</a:t>
            </a:r>
          </a:p>
        </p:txBody>
      </p:sp>
    </p:spTree>
    <p:extLst>
      <p:ext uri="{BB962C8B-B14F-4D97-AF65-F5344CB8AC3E}">
        <p14:creationId xmlns="" xmlns:p14="http://schemas.microsoft.com/office/powerpoint/2010/main" val="32502165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37744"/>
            <a:ext cx="10363200" cy="914400"/>
          </a:xfrm>
        </p:spPr>
        <p:txBody>
          <a:bodyPr/>
          <a:lstStyle/>
          <a:p>
            <a:r>
              <a:rPr lang="en-US" sz="4800" b="1" dirty="0" smtClean="0">
                <a:solidFill>
                  <a:schemeClr val="accent6"/>
                </a:solidFill>
              </a:rPr>
              <a:t>Runoff Problem:</a:t>
            </a:r>
            <a:endParaRPr lang="en-US" sz="4800" b="1" dirty="0">
              <a:solidFill>
                <a:schemeClr val="accent6"/>
              </a:solidFill>
            </a:endParaRPr>
          </a:p>
        </p:txBody>
      </p:sp>
      <p:sp>
        <p:nvSpPr>
          <p:cNvPr id="3" name="Content Placeholder 2"/>
          <p:cNvSpPr>
            <a:spLocks noGrp="1"/>
          </p:cNvSpPr>
          <p:nvPr>
            <p:ph idx="1"/>
          </p:nvPr>
        </p:nvSpPr>
        <p:spPr>
          <a:xfrm>
            <a:off x="1219200" y="1152144"/>
            <a:ext cx="10363200" cy="5203416"/>
          </a:xfrm>
        </p:spPr>
        <p:txBody>
          <a:bodyPr/>
          <a:lstStyle/>
          <a:p>
            <a:r>
              <a:rPr lang="en-US" dirty="0" smtClean="0"/>
              <a:t>Runoff </a:t>
            </a:r>
            <a:r>
              <a:rPr lang="en-US" dirty="0"/>
              <a:t>is </a:t>
            </a:r>
            <a:r>
              <a:rPr lang="en-US" dirty="0" smtClean="0"/>
              <a:t>a </a:t>
            </a:r>
            <a:r>
              <a:rPr lang="en-US" dirty="0"/>
              <a:t>major cause for concern in more rural areas and areas of intense agriculture</a:t>
            </a:r>
            <a:r>
              <a:rPr lang="en-US" dirty="0" smtClean="0"/>
              <a:t>.</a:t>
            </a:r>
          </a:p>
          <a:p>
            <a:endParaRPr lang="en-US" dirty="0"/>
          </a:p>
          <a:p>
            <a:r>
              <a:rPr lang="en-US" dirty="0"/>
              <a:t> These pollutants are both organic and inorganic and can also be perversely complex, this leads to little knowledge of how these pollutants will interact once they combine and enter a water body.</a:t>
            </a:r>
          </a:p>
        </p:txBody>
      </p:sp>
    </p:spTree>
    <p:extLst>
      <p:ext uri="{BB962C8B-B14F-4D97-AF65-F5344CB8AC3E}">
        <p14:creationId xmlns="" xmlns:p14="http://schemas.microsoft.com/office/powerpoint/2010/main" val="28762060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508" y="185493"/>
            <a:ext cx="10363200" cy="914400"/>
          </a:xfrm>
        </p:spPr>
        <p:txBody>
          <a:bodyPr/>
          <a:lstStyle/>
          <a:p>
            <a:r>
              <a:rPr lang="en-US" dirty="0" smtClean="0"/>
              <a:t>Continue:</a:t>
            </a:r>
            <a:endParaRPr lang="en-US" dirty="0"/>
          </a:p>
        </p:txBody>
      </p:sp>
      <p:sp>
        <p:nvSpPr>
          <p:cNvPr id="3" name="Content Placeholder 2"/>
          <p:cNvSpPr>
            <a:spLocks noGrp="1"/>
          </p:cNvSpPr>
          <p:nvPr>
            <p:ph idx="1"/>
          </p:nvPr>
        </p:nvSpPr>
        <p:spPr>
          <a:xfrm>
            <a:off x="1219200" y="1099893"/>
            <a:ext cx="10363200" cy="5255667"/>
          </a:xfrm>
        </p:spPr>
        <p:txBody>
          <a:bodyPr>
            <a:normAutofit/>
          </a:bodyPr>
          <a:lstStyle/>
          <a:p>
            <a:r>
              <a:rPr lang="en-US" dirty="0"/>
              <a:t>One of the mains sources of which is agriculture as previously mentioned, the main pollutants involved in diffuse water pollution in agriculture are nitrogen and phosphorus</a:t>
            </a:r>
            <a:r>
              <a:rPr lang="en-US" dirty="0" smtClean="0"/>
              <a:t>.</a:t>
            </a:r>
          </a:p>
          <a:p>
            <a:endParaRPr lang="en-US" dirty="0"/>
          </a:p>
          <a:p>
            <a:r>
              <a:rPr lang="en-US" dirty="0"/>
              <a:t>Animal waste as found in areas of agriculture, also the use of phosphorus and nitrogen in fertilizers contributes to water pollution. </a:t>
            </a:r>
          </a:p>
        </p:txBody>
      </p:sp>
    </p:spTree>
    <p:extLst>
      <p:ext uri="{BB962C8B-B14F-4D97-AF65-F5344CB8AC3E}">
        <p14:creationId xmlns="" xmlns:p14="http://schemas.microsoft.com/office/powerpoint/2010/main" val="36496095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814" t="25544" r="5147" b="6910"/>
          <a:stretch/>
        </p:blipFill>
        <p:spPr>
          <a:xfrm>
            <a:off x="757646" y="705394"/>
            <a:ext cx="10123714" cy="5486400"/>
          </a:xfrm>
          <a:prstGeom prst="rect">
            <a:avLst/>
          </a:prstGeom>
        </p:spPr>
      </p:pic>
    </p:spTree>
    <p:extLst>
      <p:ext uri="{BB962C8B-B14F-4D97-AF65-F5344CB8AC3E}">
        <p14:creationId xmlns="" xmlns:p14="http://schemas.microsoft.com/office/powerpoint/2010/main" val="1997540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63870"/>
            <a:ext cx="10363200" cy="914400"/>
          </a:xfrm>
        </p:spPr>
        <p:txBody>
          <a:bodyPr/>
          <a:lstStyle/>
          <a:p>
            <a:r>
              <a:rPr lang="en-US" b="1" dirty="0" smtClean="0"/>
              <a:t>Phosphorous:</a:t>
            </a:r>
            <a:endParaRPr lang="en-US" b="1" dirty="0"/>
          </a:p>
        </p:txBody>
      </p:sp>
      <p:sp>
        <p:nvSpPr>
          <p:cNvPr id="3" name="Content Placeholder 2"/>
          <p:cNvSpPr>
            <a:spLocks noGrp="1"/>
          </p:cNvSpPr>
          <p:nvPr>
            <p:ph idx="1"/>
          </p:nvPr>
        </p:nvSpPr>
        <p:spPr>
          <a:xfrm>
            <a:off x="1219200" y="1178270"/>
            <a:ext cx="10363200" cy="5177290"/>
          </a:xfrm>
        </p:spPr>
        <p:txBody>
          <a:bodyPr/>
          <a:lstStyle/>
          <a:p>
            <a:r>
              <a:rPr lang="en-US" dirty="0"/>
              <a:t>The adding of fertilizers to crops also returns the essential phosphorus back to the soil, which gets taken from the soil to help grow the crops to start with</a:t>
            </a:r>
            <a:r>
              <a:rPr lang="en-US" dirty="0" smtClean="0"/>
              <a:t>.</a:t>
            </a:r>
          </a:p>
          <a:p>
            <a:r>
              <a:rPr lang="en-US" dirty="0"/>
              <a:t>Phosphorus can also be found in soils in both the organic and inorganic form. In terms of organic phosphorus it exists in plant residues, organic soil and microbes</a:t>
            </a:r>
            <a:r>
              <a:rPr lang="en-US" dirty="0" smtClean="0"/>
              <a:t>.</a:t>
            </a:r>
          </a:p>
          <a:p>
            <a:r>
              <a:rPr lang="en-US" dirty="0"/>
              <a:t>Phosphorus can also be in an insoluble form within soil meaning that plants cannot take in this phosphorus.</a:t>
            </a:r>
          </a:p>
          <a:p>
            <a:endParaRPr lang="en-US" dirty="0"/>
          </a:p>
        </p:txBody>
      </p:sp>
    </p:spTree>
    <p:extLst>
      <p:ext uri="{BB962C8B-B14F-4D97-AF65-F5344CB8AC3E}">
        <p14:creationId xmlns="" xmlns:p14="http://schemas.microsoft.com/office/powerpoint/2010/main" val="11374053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159367"/>
            <a:ext cx="10363200" cy="914400"/>
          </a:xfrm>
        </p:spPr>
        <p:txBody>
          <a:bodyPr/>
          <a:lstStyle/>
          <a:p>
            <a:r>
              <a:rPr lang="en-US" sz="5400" b="1" dirty="0" smtClean="0"/>
              <a:t>Nitrogen:</a:t>
            </a:r>
            <a:endParaRPr lang="en-US" sz="5400" b="1" dirty="0"/>
          </a:p>
        </p:txBody>
      </p:sp>
      <p:sp>
        <p:nvSpPr>
          <p:cNvPr id="3" name="Content Placeholder 2"/>
          <p:cNvSpPr>
            <a:spLocks noGrp="1"/>
          </p:cNvSpPr>
          <p:nvPr>
            <p:ph idx="1"/>
          </p:nvPr>
        </p:nvSpPr>
        <p:spPr>
          <a:xfrm>
            <a:off x="1036320" y="1227909"/>
            <a:ext cx="10546080" cy="5127651"/>
          </a:xfrm>
        </p:spPr>
        <p:txBody>
          <a:bodyPr/>
          <a:lstStyle/>
          <a:p>
            <a:r>
              <a:rPr lang="en-US" dirty="0"/>
              <a:t> Nitrogen is essential nutrient for plant growth and part of a natural cycle that occurs which if perturbed can have serious effects on organisms that rely on the cycle</a:t>
            </a:r>
            <a:r>
              <a:rPr lang="en-US" dirty="0" smtClean="0"/>
              <a:t>.</a:t>
            </a:r>
          </a:p>
          <a:p>
            <a:endParaRPr lang="en-US" dirty="0"/>
          </a:p>
          <a:p>
            <a:r>
              <a:rPr lang="en-US" dirty="0"/>
              <a:t>T</a:t>
            </a:r>
            <a:r>
              <a:rPr lang="en-US" dirty="0" smtClean="0"/>
              <a:t>he </a:t>
            </a:r>
            <a:r>
              <a:rPr lang="en-US" dirty="0"/>
              <a:t>addition of extra nitrogen from farming practices and the use of fertilizers will lead to the potential eutrophication of water bodies. </a:t>
            </a:r>
          </a:p>
        </p:txBody>
      </p:sp>
    </p:spTree>
    <p:extLst>
      <p:ext uri="{BB962C8B-B14F-4D97-AF65-F5344CB8AC3E}">
        <p14:creationId xmlns="" xmlns:p14="http://schemas.microsoft.com/office/powerpoint/2010/main" val="1236736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3241"/>
            <a:ext cx="10363200" cy="914400"/>
          </a:xfrm>
        </p:spPr>
        <p:txBody>
          <a:bodyPr/>
          <a:lstStyle/>
          <a:p>
            <a:r>
              <a:rPr lang="en-US" sz="5400" b="1" dirty="0" smtClean="0"/>
              <a:t>Continue:</a:t>
            </a:r>
            <a:endParaRPr lang="en-US" sz="5400" b="1" dirty="0"/>
          </a:p>
        </p:txBody>
      </p:sp>
      <p:sp>
        <p:nvSpPr>
          <p:cNvPr id="3" name="Content Placeholder 2"/>
          <p:cNvSpPr>
            <a:spLocks noGrp="1"/>
          </p:cNvSpPr>
          <p:nvPr>
            <p:ph idx="1"/>
          </p:nvPr>
        </p:nvSpPr>
        <p:spPr>
          <a:xfrm>
            <a:off x="1018903" y="1149531"/>
            <a:ext cx="10563497" cy="5206029"/>
          </a:xfrm>
        </p:spPr>
        <p:txBody>
          <a:bodyPr/>
          <a:lstStyle/>
          <a:p>
            <a:r>
              <a:rPr lang="en-US" dirty="0"/>
              <a:t>This is due to the when the balance of the nitrogen cycle is interrupted with the addition of nitrogen from fertilizers.</a:t>
            </a:r>
            <a:endParaRPr lang="en-US" dirty="0" smtClean="0"/>
          </a:p>
          <a:p>
            <a:endParaRPr lang="en-US" dirty="0"/>
          </a:p>
          <a:p>
            <a:r>
              <a:rPr lang="en-US" dirty="0" smtClean="0"/>
              <a:t>As </a:t>
            </a:r>
            <a:r>
              <a:rPr lang="en-US" dirty="0"/>
              <a:t>a result of this the natural nitrogen cycle expels the surplus nitrogen which can be washed away into a water body</a:t>
            </a:r>
            <a:r>
              <a:rPr lang="en-US" dirty="0" smtClean="0"/>
              <a:t>.</a:t>
            </a:r>
            <a:r>
              <a:rPr lang="en-US" dirty="0"/>
              <a:t/>
            </a:r>
            <a:br>
              <a:rPr lang="en-US" dirty="0"/>
            </a:br>
            <a:endParaRPr lang="en-US" dirty="0"/>
          </a:p>
        </p:txBody>
      </p:sp>
    </p:spTree>
    <p:extLst>
      <p:ext uri="{BB962C8B-B14F-4D97-AF65-F5344CB8AC3E}">
        <p14:creationId xmlns="" xmlns:p14="http://schemas.microsoft.com/office/powerpoint/2010/main" val="28614781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4682"/>
            <a:ext cx="10363200" cy="914400"/>
          </a:xfrm>
        </p:spPr>
        <p:txBody>
          <a:bodyPr/>
          <a:lstStyle/>
          <a:p>
            <a:r>
              <a:rPr lang="en-US" sz="4800" b="1" dirty="0" smtClean="0"/>
              <a:t>LAND POLLUTION:</a:t>
            </a:r>
            <a:endParaRPr lang="en-US" sz="4800" b="1" dirty="0"/>
          </a:p>
        </p:txBody>
      </p:sp>
      <p:sp>
        <p:nvSpPr>
          <p:cNvPr id="3" name="Content Placeholder 2"/>
          <p:cNvSpPr>
            <a:spLocks noGrp="1"/>
          </p:cNvSpPr>
          <p:nvPr>
            <p:ph idx="1"/>
          </p:nvPr>
        </p:nvSpPr>
        <p:spPr>
          <a:xfrm>
            <a:off x="1219200" y="1139082"/>
            <a:ext cx="10363200" cy="5216478"/>
          </a:xfrm>
        </p:spPr>
        <p:txBody>
          <a:bodyPr/>
          <a:lstStyle/>
          <a:p>
            <a:r>
              <a:rPr lang="en-US" dirty="0"/>
              <a:t>Land pollution is the demolition of Earth's land surfaces often caused by human activities and their misuse of land resources. </a:t>
            </a:r>
            <a:endParaRPr lang="en-US" dirty="0" smtClean="0"/>
          </a:p>
          <a:p>
            <a:endParaRPr lang="en-US" dirty="0"/>
          </a:p>
          <a:p>
            <a:r>
              <a:rPr lang="en-US" dirty="0" smtClean="0"/>
              <a:t>It </a:t>
            </a:r>
            <a:r>
              <a:rPr lang="en-US" dirty="0"/>
              <a:t>occurs when waste is not disposed properly</a:t>
            </a:r>
            <a:r>
              <a:rPr lang="en-US" dirty="0" smtClean="0"/>
              <a:t>.</a:t>
            </a:r>
          </a:p>
          <a:p>
            <a:endParaRPr lang="en-US" dirty="0" smtClean="0"/>
          </a:p>
          <a:p>
            <a:r>
              <a:rPr lang="en-US" dirty="0" smtClean="0"/>
              <a:t>Urbanization </a:t>
            </a:r>
            <a:r>
              <a:rPr lang="en-US" dirty="0"/>
              <a:t>and industrialization are major causes of land pollution</a:t>
            </a:r>
          </a:p>
        </p:txBody>
      </p:sp>
    </p:spTree>
    <p:extLst>
      <p:ext uri="{BB962C8B-B14F-4D97-AF65-F5344CB8AC3E}">
        <p14:creationId xmlns="" xmlns:p14="http://schemas.microsoft.com/office/powerpoint/2010/main" val="14667805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8458" y="1349692"/>
            <a:ext cx="5590901" cy="3888105"/>
          </a:xfrm>
          <a:prstGeom prst="rect">
            <a:avLst/>
          </a:prstGeom>
        </p:spPr>
      </p:pic>
      <p:pic>
        <p:nvPicPr>
          <p:cNvPr id="3" name="Picture 2"/>
          <p:cNvPicPr>
            <a:picLocks noChangeAspect="1"/>
          </p:cNvPicPr>
          <p:nvPr/>
        </p:nvPicPr>
        <p:blipFill>
          <a:blip r:embed="rId3"/>
          <a:stretch>
            <a:fillRect/>
          </a:stretch>
        </p:blipFill>
        <p:spPr>
          <a:xfrm>
            <a:off x="6557554" y="1410789"/>
            <a:ext cx="5068387" cy="3827008"/>
          </a:xfrm>
          <a:prstGeom prst="rect">
            <a:avLst/>
          </a:prstGeom>
        </p:spPr>
      </p:pic>
    </p:spTree>
    <p:extLst>
      <p:ext uri="{BB962C8B-B14F-4D97-AF65-F5344CB8AC3E}">
        <p14:creationId xmlns="" xmlns:p14="http://schemas.microsoft.com/office/powerpoint/2010/main" val="17194246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4680"/>
            <a:ext cx="10363200" cy="914400"/>
          </a:xfrm>
        </p:spPr>
        <p:txBody>
          <a:bodyPr/>
          <a:lstStyle/>
          <a:p>
            <a:r>
              <a:rPr lang="en-US" sz="4800" b="1" dirty="0" smtClean="0"/>
              <a:t>Causes:</a:t>
            </a:r>
            <a:endParaRPr lang="en-US" sz="4800" b="1" dirty="0"/>
          </a:p>
        </p:txBody>
      </p:sp>
      <p:sp>
        <p:nvSpPr>
          <p:cNvPr id="3" name="Content Placeholder 2"/>
          <p:cNvSpPr>
            <a:spLocks noGrp="1"/>
          </p:cNvSpPr>
          <p:nvPr>
            <p:ph idx="1"/>
          </p:nvPr>
        </p:nvSpPr>
        <p:spPr>
          <a:xfrm>
            <a:off x="1219200" y="1280160"/>
            <a:ext cx="10363200" cy="5075400"/>
          </a:xfrm>
        </p:spPr>
        <p:txBody>
          <a:bodyPr/>
          <a:lstStyle/>
          <a:p>
            <a:r>
              <a:rPr lang="en-US" dirty="0" smtClean="0"/>
              <a:t>Agriculture</a:t>
            </a:r>
          </a:p>
          <a:p>
            <a:r>
              <a:rPr lang="en-US" dirty="0" smtClean="0"/>
              <a:t>Domestic wastes.</a:t>
            </a:r>
          </a:p>
          <a:p>
            <a:endParaRPr lang="en-US" dirty="0"/>
          </a:p>
          <a:p>
            <a:r>
              <a:rPr lang="en-US" dirty="0" smtClean="0"/>
              <a:t>These are the two main causes of land pollution in rural areas.</a:t>
            </a:r>
            <a:endParaRPr lang="en-US" dirty="0"/>
          </a:p>
        </p:txBody>
      </p:sp>
      <p:pic>
        <p:nvPicPr>
          <p:cNvPr id="4" name="Picture 3"/>
          <p:cNvPicPr>
            <a:picLocks noChangeAspect="1"/>
          </p:cNvPicPr>
          <p:nvPr/>
        </p:nvPicPr>
        <p:blipFill>
          <a:blip r:embed="rId2"/>
          <a:stretch>
            <a:fillRect/>
          </a:stretch>
        </p:blipFill>
        <p:spPr>
          <a:xfrm>
            <a:off x="5956663" y="3941988"/>
            <a:ext cx="5094514" cy="2413571"/>
          </a:xfrm>
          <a:prstGeom prst="rect">
            <a:avLst/>
          </a:prstGeom>
        </p:spPr>
      </p:pic>
    </p:spTree>
    <p:extLst>
      <p:ext uri="{BB962C8B-B14F-4D97-AF65-F5344CB8AC3E}">
        <p14:creationId xmlns="" xmlns:p14="http://schemas.microsoft.com/office/powerpoint/2010/main" val="37728435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566" y="0"/>
            <a:ext cx="10363200" cy="914400"/>
          </a:xfrm>
        </p:spPr>
        <p:txBody>
          <a:bodyPr/>
          <a:lstStyle/>
          <a:p>
            <a:pPr algn="ctr"/>
            <a:r>
              <a:rPr lang="en-US" sz="6000" b="1" dirty="0" smtClean="0">
                <a:solidFill>
                  <a:schemeClr val="accent6"/>
                </a:solidFill>
              </a:rPr>
              <a:t>Pollution</a:t>
            </a:r>
            <a:endParaRPr lang="en-US" sz="6000" b="1" dirty="0">
              <a:solidFill>
                <a:schemeClr val="accent6"/>
              </a:solidFill>
            </a:endParaRPr>
          </a:p>
        </p:txBody>
      </p:sp>
      <p:sp>
        <p:nvSpPr>
          <p:cNvPr id="3" name="Content Placeholder 2"/>
          <p:cNvSpPr>
            <a:spLocks noGrp="1"/>
          </p:cNvSpPr>
          <p:nvPr>
            <p:ph idx="1"/>
          </p:nvPr>
        </p:nvSpPr>
        <p:spPr>
          <a:xfrm>
            <a:off x="1219200" y="1021516"/>
            <a:ext cx="10363200" cy="5334044"/>
          </a:xfrm>
        </p:spPr>
        <p:txBody>
          <a:bodyPr/>
          <a:lstStyle/>
          <a:p>
            <a:r>
              <a:rPr lang="en-US" dirty="0"/>
              <a:t>Pollution can be defined as any undesirable change in physical, chemical, or biological characteristics of any component of the environment i.e. air, water, soil which can cause harmful effects on various forms of life or property</a:t>
            </a:r>
            <a:r>
              <a:rPr lang="en-US" dirty="0" smtClean="0"/>
              <a:t>.</a:t>
            </a:r>
            <a:endParaRPr lang="en-US" b="1" dirty="0" smtClean="0"/>
          </a:p>
          <a:p>
            <a:endParaRPr lang="en-US" dirty="0" smtClean="0"/>
          </a:p>
          <a:p>
            <a:r>
              <a:rPr lang="en-US" dirty="0" smtClean="0"/>
              <a:t>The </a:t>
            </a:r>
            <a:r>
              <a:rPr lang="en-US" dirty="0"/>
              <a:t>term pollution can be defined as influence of any substance causing nuisance, harmful effects, and uneasiness to the </a:t>
            </a:r>
            <a:r>
              <a:rPr lang="en-US" dirty="0" smtClean="0"/>
              <a:t>organisms.</a:t>
            </a:r>
            <a:endParaRPr lang="en-US" dirty="0"/>
          </a:p>
        </p:txBody>
      </p:sp>
    </p:spTree>
    <p:extLst>
      <p:ext uri="{BB962C8B-B14F-4D97-AF65-F5344CB8AC3E}">
        <p14:creationId xmlns="" xmlns:p14="http://schemas.microsoft.com/office/powerpoint/2010/main" val="40003216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83" y="146304"/>
            <a:ext cx="10363200" cy="914400"/>
          </a:xfrm>
        </p:spPr>
        <p:txBody>
          <a:bodyPr/>
          <a:lstStyle/>
          <a:p>
            <a:r>
              <a:rPr lang="en-US" sz="4800" b="1" dirty="0" smtClean="0"/>
              <a:t>Agriculture:</a:t>
            </a:r>
            <a:endParaRPr lang="en-US" sz="4800" b="1" dirty="0"/>
          </a:p>
        </p:txBody>
      </p:sp>
      <p:sp>
        <p:nvSpPr>
          <p:cNvPr id="3" name="Content Placeholder 2"/>
          <p:cNvSpPr>
            <a:spLocks noGrp="1"/>
          </p:cNvSpPr>
          <p:nvPr>
            <p:ph idx="1"/>
          </p:nvPr>
        </p:nvSpPr>
        <p:spPr>
          <a:xfrm>
            <a:off x="1049383" y="1060704"/>
            <a:ext cx="10533017" cy="5294856"/>
          </a:xfrm>
        </p:spPr>
        <p:txBody>
          <a:bodyPr/>
          <a:lstStyle/>
          <a:p>
            <a:r>
              <a:rPr lang="en-US" dirty="0"/>
              <a:t>As there are more and more people inhabiting the earth, food is in higher demand and so forests are chopped down and turned into </a:t>
            </a:r>
            <a:r>
              <a:rPr lang="en-US" dirty="0" smtClean="0"/>
              <a:t>farmland.</a:t>
            </a:r>
          </a:p>
          <a:p>
            <a:endParaRPr lang="en-US" dirty="0"/>
          </a:p>
          <a:p>
            <a:r>
              <a:rPr lang="en-US" dirty="0"/>
              <a:t>In addition, herbicides, pesticides, artificial fertilizers, animal manure are washed into the soil and pollute it.</a:t>
            </a:r>
            <a:endParaRPr lang="en-US" dirty="0" smtClean="0"/>
          </a:p>
          <a:p>
            <a:endParaRPr lang="en-US" dirty="0"/>
          </a:p>
        </p:txBody>
      </p:sp>
    </p:spTree>
    <p:extLst>
      <p:ext uri="{BB962C8B-B14F-4D97-AF65-F5344CB8AC3E}">
        <p14:creationId xmlns="" xmlns:p14="http://schemas.microsoft.com/office/powerpoint/2010/main" val="13169140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35" y="146304"/>
            <a:ext cx="10363200" cy="914400"/>
          </a:xfrm>
        </p:spPr>
        <p:txBody>
          <a:bodyPr/>
          <a:lstStyle/>
          <a:p>
            <a:r>
              <a:rPr lang="en-US" sz="4800" b="1" dirty="0"/>
              <a:t>DOMESTIC WASTE</a:t>
            </a:r>
          </a:p>
        </p:txBody>
      </p:sp>
      <p:sp>
        <p:nvSpPr>
          <p:cNvPr id="3" name="Content Placeholder 2"/>
          <p:cNvSpPr>
            <a:spLocks noGrp="1"/>
          </p:cNvSpPr>
          <p:nvPr>
            <p:ph idx="1"/>
          </p:nvPr>
        </p:nvSpPr>
        <p:spPr>
          <a:xfrm>
            <a:off x="1101635" y="1188720"/>
            <a:ext cx="10480765" cy="5166840"/>
          </a:xfrm>
        </p:spPr>
        <p:txBody>
          <a:bodyPr/>
          <a:lstStyle/>
          <a:p>
            <a:r>
              <a:rPr lang="en-US" dirty="0"/>
              <a:t>Tons of domestic waste is dumped every day. Some waste from homes, offices and industries can be recycled or burnt in </a:t>
            </a:r>
            <a:r>
              <a:rPr lang="en-US" dirty="0" smtClean="0"/>
              <a:t>incinerators.</a:t>
            </a:r>
          </a:p>
          <a:p>
            <a:endParaRPr lang="en-US" dirty="0"/>
          </a:p>
          <a:p>
            <a:r>
              <a:rPr lang="en-US" dirty="0"/>
              <a:t>There is still a lot of garbage, such as refrigerators and washing machines that are dumped in landfills simply because they cannot be reused in anyway, nor </a:t>
            </a:r>
            <a:r>
              <a:rPr lang="en-US" dirty="0" smtClean="0"/>
              <a:t>recycled.</a:t>
            </a:r>
            <a:endParaRPr lang="en-US" dirty="0"/>
          </a:p>
        </p:txBody>
      </p:sp>
    </p:spTree>
    <p:extLst>
      <p:ext uri="{BB962C8B-B14F-4D97-AF65-F5344CB8AC3E}">
        <p14:creationId xmlns="" xmlns:p14="http://schemas.microsoft.com/office/powerpoint/2010/main" val="14397172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34" y="211618"/>
            <a:ext cx="10363200" cy="914400"/>
          </a:xfrm>
        </p:spPr>
        <p:txBody>
          <a:bodyPr/>
          <a:lstStyle/>
          <a:p>
            <a:r>
              <a:rPr lang="en-US" sz="4400" b="1" dirty="0" smtClean="0"/>
              <a:t>Solutions:</a:t>
            </a:r>
            <a:endParaRPr lang="en-US" sz="4400" b="1" dirty="0"/>
          </a:p>
        </p:txBody>
      </p:sp>
      <p:sp>
        <p:nvSpPr>
          <p:cNvPr id="3" name="Content Placeholder 2"/>
          <p:cNvSpPr>
            <a:spLocks noGrp="1"/>
          </p:cNvSpPr>
          <p:nvPr>
            <p:ph idx="1"/>
          </p:nvPr>
        </p:nvSpPr>
        <p:spPr>
          <a:xfrm>
            <a:off x="1101634" y="1126018"/>
            <a:ext cx="10363200" cy="4572000"/>
          </a:xfrm>
        </p:spPr>
        <p:txBody>
          <a:bodyPr/>
          <a:lstStyle/>
          <a:p>
            <a:r>
              <a:rPr lang="en-US" dirty="0"/>
              <a:t> More and more land should be brought under </a:t>
            </a:r>
            <a:r>
              <a:rPr lang="en-US" dirty="0" smtClean="0"/>
              <a:t>farming. Trees </a:t>
            </a:r>
            <a:r>
              <a:rPr lang="en-US" dirty="0"/>
              <a:t>should be planted everywhere. </a:t>
            </a:r>
          </a:p>
          <a:p>
            <a:endParaRPr lang="en-US" dirty="0" smtClean="0"/>
          </a:p>
          <a:p>
            <a:r>
              <a:rPr lang="en-US" dirty="0" smtClean="0"/>
              <a:t>Waste </a:t>
            </a:r>
            <a:r>
              <a:rPr lang="en-US" dirty="0"/>
              <a:t>matter should be disposed </a:t>
            </a:r>
            <a:r>
              <a:rPr lang="en-US" dirty="0" smtClean="0"/>
              <a:t>immediately. Avoid </a:t>
            </a:r>
            <a:r>
              <a:rPr lang="en-US" dirty="0"/>
              <a:t>drilling the Land for more underground water. </a:t>
            </a:r>
          </a:p>
          <a:p>
            <a:endParaRPr lang="en-US" dirty="0" smtClean="0"/>
          </a:p>
          <a:p>
            <a:r>
              <a:rPr lang="en-US" dirty="0" smtClean="0"/>
              <a:t>Avoid </a:t>
            </a:r>
            <a:r>
              <a:rPr lang="en-US" dirty="0"/>
              <a:t>using more fertilizers and Pesticides.</a:t>
            </a:r>
          </a:p>
        </p:txBody>
      </p:sp>
    </p:spTree>
    <p:extLst>
      <p:ext uri="{BB962C8B-B14F-4D97-AF65-F5344CB8AC3E}">
        <p14:creationId xmlns="" xmlns:p14="http://schemas.microsoft.com/office/powerpoint/2010/main" val="29096292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005" y="172429"/>
            <a:ext cx="10363200" cy="914400"/>
          </a:xfrm>
        </p:spPr>
        <p:txBody>
          <a:bodyPr/>
          <a:lstStyle/>
          <a:p>
            <a:r>
              <a:rPr lang="en-US" sz="4800" b="1" dirty="0" smtClean="0">
                <a:solidFill>
                  <a:schemeClr val="accent6"/>
                </a:solidFill>
              </a:rPr>
              <a:t>Urban Pollution:</a:t>
            </a:r>
            <a:endParaRPr lang="en-US" sz="4800" b="1" dirty="0">
              <a:solidFill>
                <a:schemeClr val="accent6"/>
              </a:solidFill>
            </a:endParaRPr>
          </a:p>
        </p:txBody>
      </p:sp>
      <p:sp>
        <p:nvSpPr>
          <p:cNvPr id="3" name="Content Placeholder 2"/>
          <p:cNvSpPr>
            <a:spLocks noGrp="1"/>
          </p:cNvSpPr>
          <p:nvPr>
            <p:ph idx="1"/>
          </p:nvPr>
        </p:nvSpPr>
        <p:spPr>
          <a:xfrm>
            <a:off x="971005" y="1086829"/>
            <a:ext cx="10611395" cy="5268731"/>
          </a:xfrm>
        </p:spPr>
        <p:txBody>
          <a:bodyPr>
            <a:normAutofit/>
          </a:bodyPr>
          <a:lstStyle/>
          <a:p>
            <a:r>
              <a:rPr lang="en-US" sz="3600" b="1" u="sng" dirty="0" smtClean="0"/>
              <a:t>AIR POLLUTION:</a:t>
            </a:r>
          </a:p>
          <a:p>
            <a:r>
              <a:rPr lang="en-US" dirty="0"/>
              <a:t>Air pollution is the introduction of chemicals, particulate matter, or biological materials that cause harm or discomfort to humans or other living organisms, or cause damage to the natural environment or built environment, into the </a:t>
            </a:r>
            <a:r>
              <a:rPr lang="en-US" dirty="0" smtClean="0"/>
              <a:t>atmosphere.</a:t>
            </a:r>
          </a:p>
          <a:p>
            <a:r>
              <a:rPr lang="en-US" dirty="0"/>
              <a:t>A substance in the air that can cause harm to humans and the environment is known as an air pollutant.</a:t>
            </a:r>
            <a:endParaRPr lang="en-US" sz="3600" b="1" u="sng" dirty="0"/>
          </a:p>
        </p:txBody>
      </p:sp>
    </p:spTree>
    <p:extLst>
      <p:ext uri="{BB962C8B-B14F-4D97-AF65-F5344CB8AC3E}">
        <p14:creationId xmlns="" xmlns:p14="http://schemas.microsoft.com/office/powerpoint/2010/main" val="37094693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9635" y="627017"/>
            <a:ext cx="11508376" cy="5577840"/>
          </a:xfrm>
          <a:prstGeom prst="rect">
            <a:avLst/>
          </a:prstGeom>
        </p:spPr>
      </p:pic>
    </p:spTree>
    <p:extLst>
      <p:ext uri="{BB962C8B-B14F-4D97-AF65-F5344CB8AC3E}">
        <p14:creationId xmlns="" xmlns:p14="http://schemas.microsoft.com/office/powerpoint/2010/main" val="27877592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194" y="185493"/>
            <a:ext cx="10363200" cy="914400"/>
          </a:xfrm>
        </p:spPr>
        <p:txBody>
          <a:bodyPr/>
          <a:lstStyle/>
          <a:p>
            <a:r>
              <a:rPr lang="en-US" sz="4800" b="1" dirty="0" smtClean="0"/>
              <a:t>Causes:</a:t>
            </a:r>
            <a:endParaRPr lang="en-US" sz="4800" b="1" dirty="0"/>
          </a:p>
        </p:txBody>
      </p:sp>
      <p:sp>
        <p:nvSpPr>
          <p:cNvPr id="3" name="Content Placeholder 2"/>
          <p:cNvSpPr>
            <a:spLocks noGrp="1"/>
          </p:cNvSpPr>
          <p:nvPr>
            <p:ph idx="1"/>
          </p:nvPr>
        </p:nvSpPr>
        <p:spPr>
          <a:xfrm>
            <a:off x="1010194" y="1099893"/>
            <a:ext cx="10572206" cy="5255667"/>
          </a:xfrm>
        </p:spPr>
        <p:txBody>
          <a:bodyPr/>
          <a:lstStyle/>
          <a:p>
            <a:r>
              <a:rPr lang="en-US" dirty="0"/>
              <a:t>Carbon dioxide-this happens because of Deforestation and fossil fuel burning</a:t>
            </a:r>
            <a:r>
              <a:rPr lang="en-US" dirty="0" smtClean="0"/>
              <a:t>.</a:t>
            </a:r>
          </a:p>
          <a:p>
            <a:endParaRPr lang="en-US" dirty="0"/>
          </a:p>
          <a:p>
            <a:r>
              <a:rPr lang="en-US" dirty="0"/>
              <a:t>Sulfur dioxide –Due to the burning of sulfur containing compounds of fossil fuels</a:t>
            </a:r>
            <a:r>
              <a:rPr lang="en-US" dirty="0" smtClean="0"/>
              <a:t>.</a:t>
            </a:r>
          </a:p>
          <a:p>
            <a:endParaRPr lang="en-US" dirty="0"/>
          </a:p>
          <a:p>
            <a:r>
              <a:rPr lang="en-US" dirty="0"/>
              <a:t>Sulfur oxides- very dangerous to humans at a high concentration. Sulfur in the atmosphere is responsible for acid rain.</a:t>
            </a:r>
          </a:p>
        </p:txBody>
      </p:sp>
    </p:spTree>
    <p:extLst>
      <p:ext uri="{BB962C8B-B14F-4D97-AF65-F5344CB8AC3E}">
        <p14:creationId xmlns="" xmlns:p14="http://schemas.microsoft.com/office/powerpoint/2010/main" val="19764172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069" y="198556"/>
            <a:ext cx="10363200" cy="914400"/>
          </a:xfrm>
        </p:spPr>
        <p:txBody>
          <a:bodyPr/>
          <a:lstStyle/>
          <a:p>
            <a:r>
              <a:rPr lang="en-US" sz="4800" b="1" dirty="0" smtClean="0"/>
              <a:t>Effects:</a:t>
            </a:r>
            <a:endParaRPr lang="en-US" sz="4800" b="1" dirty="0"/>
          </a:p>
        </p:txBody>
      </p:sp>
      <p:sp>
        <p:nvSpPr>
          <p:cNvPr id="3" name="Content Placeholder 2"/>
          <p:cNvSpPr>
            <a:spLocks noGrp="1"/>
          </p:cNvSpPr>
          <p:nvPr>
            <p:ph idx="1"/>
          </p:nvPr>
        </p:nvSpPr>
        <p:spPr>
          <a:xfrm>
            <a:off x="984069" y="796834"/>
            <a:ext cx="10598331" cy="5558726"/>
          </a:xfrm>
        </p:spPr>
        <p:txBody>
          <a:bodyPr/>
          <a:lstStyle/>
          <a:p>
            <a:endParaRPr lang="en-US" dirty="0" smtClean="0"/>
          </a:p>
          <a:p>
            <a:r>
              <a:rPr lang="en-US" dirty="0" smtClean="0"/>
              <a:t>CO2 </a:t>
            </a:r>
            <a:r>
              <a:rPr lang="en-US" dirty="0"/>
              <a:t>is a good transmitter of sunlight, but it also partially restricts infrared radiation going back from the earth into space, which produces the </a:t>
            </a:r>
            <a:r>
              <a:rPr lang="en-US" dirty="0" smtClean="0"/>
              <a:t>so called </a:t>
            </a:r>
            <a:r>
              <a:rPr lang="en-US" dirty="0"/>
              <a:t>greenhouse effect that prevents a drastic cooling of the Earth during the night.</a:t>
            </a:r>
          </a:p>
        </p:txBody>
      </p:sp>
      <p:pic>
        <p:nvPicPr>
          <p:cNvPr id="5" name="Picture 4"/>
          <p:cNvPicPr>
            <a:picLocks noChangeAspect="1"/>
          </p:cNvPicPr>
          <p:nvPr/>
        </p:nvPicPr>
        <p:blipFill>
          <a:blip r:embed="rId2"/>
          <a:stretch>
            <a:fillRect/>
          </a:stretch>
        </p:blipFill>
        <p:spPr>
          <a:xfrm>
            <a:off x="1634353" y="3448593"/>
            <a:ext cx="9297761" cy="3030583"/>
          </a:xfrm>
          <a:prstGeom prst="rect">
            <a:avLst/>
          </a:prstGeom>
        </p:spPr>
      </p:pic>
    </p:spTree>
    <p:extLst>
      <p:ext uri="{BB962C8B-B14F-4D97-AF65-F5344CB8AC3E}">
        <p14:creationId xmlns="" xmlns:p14="http://schemas.microsoft.com/office/powerpoint/2010/main" val="28952145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83" y="172429"/>
            <a:ext cx="10363200" cy="914400"/>
          </a:xfrm>
        </p:spPr>
        <p:txBody>
          <a:bodyPr/>
          <a:lstStyle/>
          <a:p>
            <a:r>
              <a:rPr lang="en-US" sz="4800" b="1" dirty="0" smtClean="0"/>
              <a:t>WATER POLLUTION:</a:t>
            </a:r>
            <a:endParaRPr lang="en-US" sz="4800" b="1" dirty="0"/>
          </a:p>
        </p:txBody>
      </p:sp>
      <p:sp>
        <p:nvSpPr>
          <p:cNvPr id="3" name="Content Placeholder 2"/>
          <p:cNvSpPr>
            <a:spLocks noGrp="1"/>
          </p:cNvSpPr>
          <p:nvPr>
            <p:ph idx="1"/>
          </p:nvPr>
        </p:nvSpPr>
        <p:spPr>
          <a:xfrm>
            <a:off x="1049383" y="1086829"/>
            <a:ext cx="10533017" cy="5268731"/>
          </a:xfrm>
        </p:spPr>
        <p:txBody>
          <a:bodyPr/>
          <a:lstStyle/>
          <a:p>
            <a:r>
              <a:rPr lang="en-US" dirty="0" smtClean="0"/>
              <a:t>Water Pollution can be defined as alteration in physical, chemical, or biological characteristics of water through natural or human activities and making it unsuitable for its designated use.</a:t>
            </a:r>
          </a:p>
          <a:p>
            <a:endParaRPr lang="en-US" dirty="0" smtClean="0"/>
          </a:p>
          <a:p>
            <a:r>
              <a:rPr lang="en-US" dirty="0" smtClean="0"/>
              <a:t>The used water becomes contaminated and is called waste water.</a:t>
            </a:r>
            <a:endParaRPr lang="en-US" dirty="0"/>
          </a:p>
        </p:txBody>
      </p:sp>
    </p:spTree>
    <p:extLst>
      <p:ext uri="{BB962C8B-B14F-4D97-AF65-F5344CB8AC3E}">
        <p14:creationId xmlns="" xmlns:p14="http://schemas.microsoft.com/office/powerpoint/2010/main" val="7344344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Lst>
          </a:blip>
          <a:stretch>
            <a:fillRect/>
          </a:stretch>
        </p:blipFill>
        <p:spPr>
          <a:xfrm>
            <a:off x="1110343" y="522513"/>
            <a:ext cx="9313817" cy="5525589"/>
          </a:xfrm>
          <a:prstGeom prst="rect">
            <a:avLst/>
          </a:prstGeom>
        </p:spPr>
      </p:pic>
    </p:spTree>
    <p:extLst>
      <p:ext uri="{BB962C8B-B14F-4D97-AF65-F5344CB8AC3E}">
        <p14:creationId xmlns="" xmlns:p14="http://schemas.microsoft.com/office/powerpoint/2010/main" val="40276495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185493"/>
            <a:ext cx="10363200" cy="914400"/>
          </a:xfrm>
        </p:spPr>
        <p:txBody>
          <a:bodyPr/>
          <a:lstStyle/>
          <a:p>
            <a:r>
              <a:rPr lang="en-US" sz="4800" b="1" dirty="0" smtClean="0"/>
              <a:t>Sources:</a:t>
            </a:r>
            <a:endParaRPr lang="en-US" sz="4800" b="1" dirty="0"/>
          </a:p>
        </p:txBody>
      </p:sp>
      <p:sp>
        <p:nvSpPr>
          <p:cNvPr id="3" name="Content Placeholder 2"/>
          <p:cNvSpPr>
            <a:spLocks noGrp="1"/>
          </p:cNvSpPr>
          <p:nvPr>
            <p:ph idx="1"/>
          </p:nvPr>
        </p:nvSpPr>
        <p:spPr>
          <a:xfrm>
            <a:off x="971006" y="1099892"/>
            <a:ext cx="10363200" cy="4817581"/>
          </a:xfrm>
        </p:spPr>
        <p:txBody>
          <a:bodyPr/>
          <a:lstStyle/>
          <a:p>
            <a:r>
              <a:rPr lang="en-US" dirty="0"/>
              <a:t>The sources of water pollution can be classified </a:t>
            </a:r>
            <a:r>
              <a:rPr lang="en-US" dirty="0" smtClean="0"/>
              <a:t>as:</a:t>
            </a:r>
          </a:p>
          <a:p>
            <a:endParaRPr lang="en-US" dirty="0" smtClean="0"/>
          </a:p>
          <a:p>
            <a:r>
              <a:rPr lang="en-US" dirty="0" smtClean="0"/>
              <a:t>Municipal </a:t>
            </a:r>
            <a:r>
              <a:rPr lang="en-US" dirty="0"/>
              <a:t>Waste </a:t>
            </a:r>
            <a:r>
              <a:rPr lang="en-US" dirty="0" smtClean="0"/>
              <a:t>Water</a:t>
            </a:r>
          </a:p>
          <a:p>
            <a:r>
              <a:rPr lang="en-US" dirty="0"/>
              <a:t>Industrial Waste Inorganic Pollutants </a:t>
            </a:r>
            <a:endParaRPr lang="en-US" dirty="0" smtClean="0"/>
          </a:p>
          <a:p>
            <a:r>
              <a:rPr lang="en-US" dirty="0" smtClean="0"/>
              <a:t>Organic Pollutants</a:t>
            </a:r>
          </a:p>
          <a:p>
            <a:r>
              <a:rPr lang="en-US" dirty="0"/>
              <a:t>Thermal pollution</a:t>
            </a:r>
          </a:p>
        </p:txBody>
      </p:sp>
      <p:pic>
        <p:nvPicPr>
          <p:cNvPr id="4" name="Picture 3"/>
          <p:cNvPicPr>
            <a:picLocks noChangeAspect="1"/>
          </p:cNvPicPr>
          <p:nvPr/>
        </p:nvPicPr>
        <p:blipFill>
          <a:blip r:embed="rId2"/>
          <a:stretch>
            <a:fillRect/>
          </a:stretch>
        </p:blipFill>
        <p:spPr>
          <a:xfrm>
            <a:off x="5786846" y="3508682"/>
            <a:ext cx="5376182" cy="2594065"/>
          </a:xfrm>
          <a:prstGeom prst="rect">
            <a:avLst/>
          </a:prstGeom>
        </p:spPr>
      </p:pic>
    </p:spTree>
    <p:extLst>
      <p:ext uri="{BB962C8B-B14F-4D97-AF65-F5344CB8AC3E}">
        <p14:creationId xmlns="" xmlns:p14="http://schemas.microsoft.com/office/powerpoint/2010/main" val="17606771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72430"/>
            <a:ext cx="10363200" cy="914400"/>
          </a:xfrm>
        </p:spPr>
        <p:txBody>
          <a:bodyPr/>
          <a:lstStyle/>
          <a:p>
            <a:r>
              <a:rPr lang="en-US" sz="4800" b="1" dirty="0" smtClean="0">
                <a:solidFill>
                  <a:schemeClr val="accent6"/>
                </a:solidFill>
              </a:rPr>
              <a:t>Pollutants:</a:t>
            </a:r>
            <a:endParaRPr lang="en-US" sz="4800" b="1" dirty="0">
              <a:solidFill>
                <a:schemeClr val="accent6"/>
              </a:solidFill>
            </a:endParaRPr>
          </a:p>
        </p:txBody>
      </p:sp>
      <p:sp>
        <p:nvSpPr>
          <p:cNvPr id="3" name="Content Placeholder 2"/>
          <p:cNvSpPr>
            <a:spLocks noGrp="1"/>
          </p:cNvSpPr>
          <p:nvPr>
            <p:ph idx="1"/>
          </p:nvPr>
        </p:nvSpPr>
        <p:spPr>
          <a:xfrm>
            <a:off x="1127760" y="1208795"/>
            <a:ext cx="10363200" cy="4572000"/>
          </a:xfrm>
        </p:spPr>
        <p:txBody>
          <a:bodyPr/>
          <a:lstStyle/>
          <a:p>
            <a:endParaRPr lang="en-US" dirty="0" smtClean="0"/>
          </a:p>
          <a:p>
            <a:r>
              <a:rPr lang="en-US" dirty="0" smtClean="0"/>
              <a:t>Any </a:t>
            </a:r>
            <a:r>
              <a:rPr lang="en-US" dirty="0"/>
              <a:t>substance causing Nuisance or harmful effects or uneasiness to the organisms, then that particular substance may be called as the pollutant</a:t>
            </a:r>
            <a:r>
              <a:rPr lang="en-US" dirty="0" smtClean="0"/>
              <a:t>.</a:t>
            </a:r>
          </a:p>
          <a:p>
            <a:endParaRPr lang="en-US" dirty="0" smtClean="0"/>
          </a:p>
          <a:p>
            <a:r>
              <a:rPr lang="en-US" dirty="0" smtClean="0"/>
              <a:t>For example: </a:t>
            </a:r>
            <a:r>
              <a:rPr lang="en-US" dirty="0"/>
              <a:t>different metals, chlorides, </a:t>
            </a:r>
            <a:r>
              <a:rPr lang="en-US" dirty="0" err="1"/>
              <a:t>sulphates</a:t>
            </a:r>
            <a:r>
              <a:rPr lang="en-US" dirty="0"/>
              <a:t>, oxides of iron, cadmium, acids and </a:t>
            </a:r>
            <a:r>
              <a:rPr lang="en-US" dirty="0" smtClean="0"/>
              <a:t>alkalis.</a:t>
            </a:r>
            <a:endParaRPr lang="en-US" dirty="0"/>
          </a:p>
        </p:txBody>
      </p:sp>
    </p:spTree>
    <p:extLst>
      <p:ext uri="{BB962C8B-B14F-4D97-AF65-F5344CB8AC3E}">
        <p14:creationId xmlns="" xmlns:p14="http://schemas.microsoft.com/office/powerpoint/2010/main" val="26120797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185493"/>
            <a:ext cx="10363200" cy="914400"/>
          </a:xfrm>
        </p:spPr>
        <p:txBody>
          <a:bodyPr/>
          <a:lstStyle/>
          <a:p>
            <a:r>
              <a:rPr lang="en-US" sz="4400" b="1" dirty="0"/>
              <a:t>INDUSTRIAL WASTE</a:t>
            </a:r>
          </a:p>
        </p:txBody>
      </p:sp>
      <p:sp>
        <p:nvSpPr>
          <p:cNvPr id="3" name="Content Placeholder 2"/>
          <p:cNvSpPr>
            <a:spLocks noGrp="1"/>
          </p:cNvSpPr>
          <p:nvPr>
            <p:ph idx="1"/>
          </p:nvPr>
        </p:nvSpPr>
        <p:spPr>
          <a:xfrm>
            <a:off x="1036320" y="1099892"/>
            <a:ext cx="10546080" cy="5255667"/>
          </a:xfrm>
        </p:spPr>
        <p:txBody>
          <a:bodyPr/>
          <a:lstStyle/>
          <a:p>
            <a:r>
              <a:rPr lang="en-US" dirty="0"/>
              <a:t>The major source of water pollution is the waste water discharged from industries and commercial bodies, these industries are chemical, metallurgical, food processing industries, textile, paper industries</a:t>
            </a:r>
            <a:r>
              <a:rPr lang="en-US" dirty="0" smtClean="0"/>
              <a:t>.</a:t>
            </a:r>
          </a:p>
          <a:p>
            <a:endParaRPr lang="en-US" dirty="0" smtClean="0"/>
          </a:p>
          <a:p>
            <a:r>
              <a:rPr lang="en-US" dirty="0" smtClean="0"/>
              <a:t>They </a:t>
            </a:r>
            <a:r>
              <a:rPr lang="en-US" dirty="0"/>
              <a:t>discharge several organic and inorganic </a:t>
            </a:r>
            <a:r>
              <a:rPr lang="en-US" dirty="0" smtClean="0"/>
              <a:t>pollutants that </a:t>
            </a:r>
            <a:r>
              <a:rPr lang="en-US" dirty="0"/>
              <a:t>prove highly toxic to living beings.</a:t>
            </a:r>
          </a:p>
        </p:txBody>
      </p:sp>
    </p:spTree>
    <p:extLst>
      <p:ext uri="{BB962C8B-B14F-4D97-AF65-F5344CB8AC3E}">
        <p14:creationId xmlns="" xmlns:p14="http://schemas.microsoft.com/office/powerpoint/2010/main" val="15103463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3" y="198556"/>
            <a:ext cx="10363200" cy="914400"/>
          </a:xfrm>
        </p:spPr>
        <p:txBody>
          <a:bodyPr/>
          <a:lstStyle/>
          <a:p>
            <a:r>
              <a:rPr lang="en-US" sz="4400" b="1" dirty="0" smtClean="0"/>
              <a:t>THERMAL </a:t>
            </a:r>
            <a:r>
              <a:rPr lang="en-US" sz="4400" b="1" dirty="0"/>
              <a:t>POLLUTION</a:t>
            </a:r>
          </a:p>
        </p:txBody>
      </p:sp>
      <p:sp>
        <p:nvSpPr>
          <p:cNvPr id="3" name="Content Placeholder 2"/>
          <p:cNvSpPr>
            <a:spLocks noGrp="1"/>
          </p:cNvSpPr>
          <p:nvPr>
            <p:ph idx="1"/>
          </p:nvPr>
        </p:nvSpPr>
        <p:spPr>
          <a:xfrm>
            <a:off x="957943" y="1112956"/>
            <a:ext cx="10624457" cy="5242604"/>
          </a:xfrm>
        </p:spPr>
        <p:txBody>
          <a:bodyPr/>
          <a:lstStyle/>
          <a:p>
            <a:r>
              <a:rPr lang="en-US" dirty="0"/>
              <a:t>Thermal Pollution of water is caused by the rise in temperature of water. The main source of thermal pollution are the thermal and nuclear power plants. </a:t>
            </a:r>
            <a:endParaRPr lang="en-US" dirty="0" smtClean="0"/>
          </a:p>
          <a:p>
            <a:endParaRPr lang="en-US" dirty="0"/>
          </a:p>
          <a:p>
            <a:r>
              <a:rPr lang="en-US" dirty="0" smtClean="0"/>
              <a:t>The </a:t>
            </a:r>
            <a:r>
              <a:rPr lang="en-US" dirty="0"/>
              <a:t>power generating plants use water as coolants and release hot water into the original source. Sudden rise in temperature kills fish and other aquatic animals.</a:t>
            </a:r>
          </a:p>
        </p:txBody>
      </p:sp>
    </p:spTree>
    <p:extLst>
      <p:ext uri="{BB962C8B-B14F-4D97-AF65-F5344CB8AC3E}">
        <p14:creationId xmlns="" xmlns:p14="http://schemas.microsoft.com/office/powerpoint/2010/main" val="8284979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1618"/>
            <a:ext cx="10363200" cy="914400"/>
          </a:xfrm>
        </p:spPr>
        <p:txBody>
          <a:bodyPr/>
          <a:lstStyle/>
          <a:p>
            <a:r>
              <a:rPr lang="en-US" dirty="0" smtClean="0"/>
              <a:t>Effects:</a:t>
            </a:r>
            <a:r>
              <a:rPr lang="en-US" dirty="0"/>
              <a:t/>
            </a:r>
            <a:br>
              <a:rPr lang="en-US" dirty="0"/>
            </a:br>
            <a:endParaRPr lang="en-US" dirty="0"/>
          </a:p>
        </p:txBody>
      </p:sp>
      <p:sp>
        <p:nvSpPr>
          <p:cNvPr id="3" name="Content Placeholder 2"/>
          <p:cNvSpPr>
            <a:spLocks noGrp="1"/>
          </p:cNvSpPr>
          <p:nvPr>
            <p:ph idx="1"/>
          </p:nvPr>
        </p:nvSpPr>
        <p:spPr>
          <a:xfrm>
            <a:off x="1219200" y="1126017"/>
            <a:ext cx="10363200" cy="5575229"/>
          </a:xfrm>
        </p:spPr>
        <p:txBody>
          <a:bodyPr>
            <a:normAutofit/>
          </a:bodyPr>
          <a:lstStyle/>
          <a:p>
            <a:r>
              <a:rPr lang="en-US" b="1" u="sng" dirty="0"/>
              <a:t>On human </a:t>
            </a:r>
            <a:r>
              <a:rPr lang="en-US" b="1" u="sng" dirty="0" smtClean="0"/>
              <a:t>health:</a:t>
            </a:r>
            <a:endParaRPr lang="en-US" b="1" u="sng" dirty="0"/>
          </a:p>
          <a:p>
            <a:r>
              <a:rPr lang="en-US" dirty="0"/>
              <a:t>Waterborne pathogens, in the form of disease-causing bacteria and viruses from human and animal waste, are a </a:t>
            </a:r>
            <a:r>
              <a:rPr lang="en-US" dirty="0" smtClean="0"/>
              <a:t>major cause of illness from drinking contaminated water.</a:t>
            </a:r>
          </a:p>
          <a:p>
            <a:r>
              <a:rPr lang="en-US" dirty="0" smtClean="0"/>
              <a:t>Diseases </a:t>
            </a:r>
            <a:r>
              <a:rPr lang="en-US" dirty="0"/>
              <a:t>spread by unsafe water include cholera, giardia, and typhoid. Even in wealthy nations, accidental or illegal releases from sewage treatment facilities, as well as runoff from farms and urban areas, contribute harmful pathogens to waterways.</a:t>
            </a:r>
            <a:br>
              <a:rPr lang="en-US" dirty="0"/>
            </a:br>
            <a:endParaRPr lang="en-US" dirty="0"/>
          </a:p>
        </p:txBody>
      </p:sp>
    </p:spTree>
    <p:extLst>
      <p:ext uri="{BB962C8B-B14F-4D97-AF65-F5344CB8AC3E}">
        <p14:creationId xmlns="" xmlns:p14="http://schemas.microsoft.com/office/powerpoint/2010/main" val="35963931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85493"/>
            <a:ext cx="10363200" cy="914400"/>
          </a:xfrm>
        </p:spPr>
        <p:txBody>
          <a:bodyPr/>
          <a:lstStyle/>
          <a:p>
            <a:r>
              <a:rPr lang="en-US" sz="4400" b="1" dirty="0"/>
              <a:t>On the environment</a:t>
            </a:r>
            <a:r>
              <a:rPr lang="en-US" dirty="0"/>
              <a:t/>
            </a:r>
            <a:br>
              <a:rPr lang="en-US" dirty="0"/>
            </a:br>
            <a:endParaRPr lang="en-US" dirty="0"/>
          </a:p>
        </p:txBody>
      </p:sp>
      <p:sp>
        <p:nvSpPr>
          <p:cNvPr id="3" name="Content Placeholder 2"/>
          <p:cNvSpPr>
            <a:spLocks noGrp="1"/>
          </p:cNvSpPr>
          <p:nvPr>
            <p:ph idx="1"/>
          </p:nvPr>
        </p:nvSpPr>
        <p:spPr>
          <a:xfrm>
            <a:off x="1219200" y="1293223"/>
            <a:ext cx="10363200" cy="5062337"/>
          </a:xfrm>
        </p:spPr>
        <p:txBody>
          <a:bodyPr/>
          <a:lstStyle/>
          <a:p>
            <a:r>
              <a:rPr lang="en-US" dirty="0" smtClean="0"/>
              <a:t>In </a:t>
            </a:r>
            <a:r>
              <a:rPr lang="en-US" dirty="0"/>
              <a:t>order to thrive, healthy ecosystems rely on a complex web of animals, plants, bacteria, and fungi—all of which interact, directly or indirectly, with each other. </a:t>
            </a:r>
            <a:endParaRPr lang="en-US" dirty="0" smtClean="0"/>
          </a:p>
          <a:p>
            <a:endParaRPr lang="en-US" dirty="0"/>
          </a:p>
          <a:p>
            <a:r>
              <a:rPr lang="en-US" dirty="0" smtClean="0"/>
              <a:t>Harm </a:t>
            </a:r>
            <a:r>
              <a:rPr lang="en-US" dirty="0"/>
              <a:t>to any of these organisms can create a chain effect, imperiling entire aquatic environments. </a:t>
            </a:r>
          </a:p>
        </p:txBody>
      </p:sp>
    </p:spTree>
    <p:extLst>
      <p:ext uri="{BB962C8B-B14F-4D97-AF65-F5344CB8AC3E}">
        <p14:creationId xmlns="" xmlns:p14="http://schemas.microsoft.com/office/powerpoint/2010/main" val="1515025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37744"/>
            <a:ext cx="10363200" cy="914400"/>
          </a:xfrm>
        </p:spPr>
        <p:txBody>
          <a:bodyPr/>
          <a:lstStyle/>
          <a:p>
            <a:r>
              <a:rPr lang="en-US" sz="4400" b="1" dirty="0" smtClean="0"/>
              <a:t>Solutions:</a:t>
            </a:r>
            <a:endParaRPr lang="en-US" sz="4400" b="1" dirty="0"/>
          </a:p>
        </p:txBody>
      </p:sp>
      <p:sp>
        <p:nvSpPr>
          <p:cNvPr id="3" name="Content Placeholder 2"/>
          <p:cNvSpPr>
            <a:spLocks noGrp="1"/>
          </p:cNvSpPr>
          <p:nvPr>
            <p:ph idx="1"/>
          </p:nvPr>
        </p:nvSpPr>
        <p:spPr>
          <a:xfrm>
            <a:off x="1219200" y="1152144"/>
            <a:ext cx="10363200" cy="5203416"/>
          </a:xfrm>
        </p:spPr>
        <p:txBody>
          <a:bodyPr>
            <a:normAutofit/>
          </a:bodyPr>
          <a:lstStyle/>
          <a:p>
            <a:r>
              <a:rPr lang="en-US" dirty="0"/>
              <a:t>Rivers should not be used for washing clothes or bathing animals in. </a:t>
            </a:r>
            <a:r>
              <a:rPr lang="en-US" dirty="0" smtClean="0"/>
              <a:t>Harvesting </a:t>
            </a:r>
            <a:r>
              <a:rPr lang="en-US" dirty="0"/>
              <a:t>of Rainwater to meet water requirements</a:t>
            </a:r>
            <a:r>
              <a:rPr lang="en-US" dirty="0" smtClean="0"/>
              <a:t>.</a:t>
            </a:r>
          </a:p>
          <a:p>
            <a:endParaRPr lang="en-US" dirty="0" smtClean="0"/>
          </a:p>
          <a:p>
            <a:r>
              <a:rPr lang="en-US" dirty="0" smtClean="0"/>
              <a:t>Dams and embankments </a:t>
            </a:r>
            <a:r>
              <a:rPr lang="en-US" dirty="0"/>
              <a:t>must be created. </a:t>
            </a:r>
            <a:r>
              <a:rPr lang="en-US" dirty="0" smtClean="0"/>
              <a:t>The </a:t>
            </a:r>
            <a:r>
              <a:rPr lang="en-US" dirty="0"/>
              <a:t>rivers must not be </a:t>
            </a:r>
            <a:r>
              <a:rPr lang="en-US" dirty="0" smtClean="0"/>
              <a:t>contaminated.</a:t>
            </a:r>
          </a:p>
          <a:p>
            <a:endParaRPr lang="en-US" dirty="0" smtClean="0"/>
          </a:p>
          <a:p>
            <a:r>
              <a:rPr lang="en-US" dirty="0" smtClean="0"/>
              <a:t>Reduce your plastic consumption</a:t>
            </a:r>
            <a:r>
              <a:rPr lang="en-US" dirty="0"/>
              <a:t> and reuse or recycle plastic when you can.</a:t>
            </a:r>
          </a:p>
          <a:p>
            <a:pPr marL="68580" indent="0">
              <a:buNone/>
            </a:pPr>
            <a:endParaRPr lang="en-US" dirty="0"/>
          </a:p>
        </p:txBody>
      </p:sp>
    </p:spTree>
    <p:extLst>
      <p:ext uri="{BB962C8B-B14F-4D97-AF65-F5344CB8AC3E}">
        <p14:creationId xmlns="" xmlns:p14="http://schemas.microsoft.com/office/powerpoint/2010/main" val="655216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9" y="211618"/>
            <a:ext cx="10363200" cy="914400"/>
          </a:xfrm>
        </p:spPr>
        <p:txBody>
          <a:bodyPr/>
          <a:lstStyle/>
          <a:p>
            <a:r>
              <a:rPr lang="en-US" sz="4400" b="1" dirty="0"/>
              <a:t>NOISE POLLUTION</a:t>
            </a:r>
          </a:p>
        </p:txBody>
      </p:sp>
      <p:sp>
        <p:nvSpPr>
          <p:cNvPr id="3" name="Content Placeholder 2"/>
          <p:cNvSpPr>
            <a:spLocks noGrp="1"/>
          </p:cNvSpPr>
          <p:nvPr>
            <p:ph idx="1"/>
          </p:nvPr>
        </p:nvSpPr>
        <p:spPr>
          <a:xfrm>
            <a:off x="892629" y="1126018"/>
            <a:ext cx="10689771" cy="5229542"/>
          </a:xfrm>
        </p:spPr>
        <p:txBody>
          <a:bodyPr/>
          <a:lstStyle/>
          <a:p>
            <a:r>
              <a:rPr lang="en-US" dirty="0"/>
              <a:t>Noise pollution is excessive, displeasing human, animal, or machine-created environmental noise that disrupts the activity or balance of human or animal life</a:t>
            </a:r>
            <a:r>
              <a:rPr lang="en-US" dirty="0" smtClean="0"/>
              <a:t>.</a:t>
            </a:r>
          </a:p>
          <a:p>
            <a:endParaRPr lang="en-US" dirty="0" smtClean="0"/>
          </a:p>
          <a:p>
            <a:r>
              <a:rPr lang="en-US" dirty="0" smtClean="0"/>
              <a:t>Sound </a:t>
            </a:r>
            <a:r>
              <a:rPr lang="en-US" dirty="0"/>
              <a:t>becomes undesirable when it disturbs the normal activities such as working, sleeping, and during conversations.</a:t>
            </a:r>
          </a:p>
        </p:txBody>
      </p:sp>
    </p:spTree>
    <p:extLst>
      <p:ext uri="{BB962C8B-B14F-4D97-AF65-F5344CB8AC3E}">
        <p14:creationId xmlns="" xmlns:p14="http://schemas.microsoft.com/office/powerpoint/2010/main" val="39716341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6834" y="731520"/>
            <a:ext cx="10019211" cy="5368834"/>
          </a:xfrm>
          <a:prstGeom prst="rect">
            <a:avLst/>
          </a:prstGeom>
        </p:spPr>
      </p:pic>
    </p:spTree>
    <p:extLst>
      <p:ext uri="{BB962C8B-B14F-4D97-AF65-F5344CB8AC3E}">
        <p14:creationId xmlns="" xmlns:p14="http://schemas.microsoft.com/office/powerpoint/2010/main" val="6034941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83" y="198556"/>
            <a:ext cx="10363200" cy="914400"/>
          </a:xfrm>
        </p:spPr>
        <p:txBody>
          <a:bodyPr/>
          <a:lstStyle/>
          <a:p>
            <a:r>
              <a:rPr lang="en-US" sz="4400" b="1" dirty="0" smtClean="0"/>
              <a:t>SOURCES</a:t>
            </a:r>
            <a:endParaRPr lang="en-US" sz="4400" b="1" dirty="0"/>
          </a:p>
        </p:txBody>
      </p:sp>
      <p:sp>
        <p:nvSpPr>
          <p:cNvPr id="3" name="Content Placeholder 2"/>
          <p:cNvSpPr>
            <a:spLocks noGrp="1"/>
          </p:cNvSpPr>
          <p:nvPr>
            <p:ph idx="1"/>
          </p:nvPr>
        </p:nvSpPr>
        <p:spPr>
          <a:xfrm>
            <a:off x="1049383" y="992777"/>
            <a:ext cx="10533017" cy="5362783"/>
          </a:xfrm>
        </p:spPr>
        <p:txBody>
          <a:bodyPr/>
          <a:lstStyle/>
          <a:p>
            <a:r>
              <a:rPr lang="en-US" dirty="0"/>
              <a:t>Transportation systems are the main source of noise pollution in urban areas. </a:t>
            </a:r>
            <a:endParaRPr lang="en-US" dirty="0" smtClean="0"/>
          </a:p>
          <a:p>
            <a:pPr marL="68580" indent="0">
              <a:buNone/>
            </a:pPr>
            <a:endParaRPr lang="en-US" dirty="0" smtClean="0"/>
          </a:p>
          <a:p>
            <a:r>
              <a:rPr lang="en-US" dirty="0" smtClean="0"/>
              <a:t>Construction </a:t>
            </a:r>
            <a:r>
              <a:rPr lang="en-US" dirty="0"/>
              <a:t>of buildings, highways, and streets cause a lot of noise, due to the usage of air compressors, bulldozers, loaders, dump trucks, and pavement breakers</a:t>
            </a:r>
            <a:r>
              <a:rPr lang="en-US" dirty="0" smtClean="0"/>
              <a:t>.</a:t>
            </a:r>
          </a:p>
          <a:p>
            <a:endParaRPr lang="en-US" dirty="0" smtClean="0"/>
          </a:p>
          <a:p>
            <a:r>
              <a:rPr lang="en-US" dirty="0" smtClean="0"/>
              <a:t>Industrial </a:t>
            </a:r>
            <a:r>
              <a:rPr lang="en-US" dirty="0"/>
              <a:t>noise also adds to the already unfavorable state of noise pollution.</a:t>
            </a:r>
          </a:p>
        </p:txBody>
      </p:sp>
    </p:spTree>
    <p:extLst>
      <p:ext uri="{BB962C8B-B14F-4D97-AF65-F5344CB8AC3E}">
        <p14:creationId xmlns="" xmlns:p14="http://schemas.microsoft.com/office/powerpoint/2010/main" val="2053531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565" y="198555"/>
            <a:ext cx="10363200" cy="914400"/>
          </a:xfrm>
        </p:spPr>
        <p:txBody>
          <a:bodyPr/>
          <a:lstStyle/>
          <a:p>
            <a:r>
              <a:rPr lang="en-US" sz="4400" b="1" dirty="0" smtClean="0"/>
              <a:t>EFFECTS:</a:t>
            </a:r>
            <a:endParaRPr lang="en-US" sz="4400" b="1" dirty="0"/>
          </a:p>
        </p:txBody>
      </p:sp>
      <p:sp>
        <p:nvSpPr>
          <p:cNvPr id="3" name="Content Placeholder 2"/>
          <p:cNvSpPr>
            <a:spLocks noGrp="1"/>
          </p:cNvSpPr>
          <p:nvPr>
            <p:ph idx="1"/>
          </p:nvPr>
        </p:nvSpPr>
        <p:spPr>
          <a:xfrm>
            <a:off x="879565" y="1112955"/>
            <a:ext cx="10702835" cy="5242605"/>
          </a:xfrm>
        </p:spPr>
        <p:txBody>
          <a:bodyPr/>
          <a:lstStyle/>
          <a:p>
            <a:r>
              <a:rPr lang="en-US" dirty="0"/>
              <a:t>Noise pollution can damage physiological and psychological health</a:t>
            </a:r>
            <a:r>
              <a:rPr lang="en-US" dirty="0" smtClean="0"/>
              <a:t>.</a:t>
            </a:r>
          </a:p>
          <a:p>
            <a:r>
              <a:rPr lang="en-US" dirty="0"/>
              <a:t>High blood pressure, stress related illness, sleep disruption, hearing loss, and productivity loss are the problems related to noise pollution</a:t>
            </a:r>
            <a:r>
              <a:rPr lang="en-US" dirty="0" smtClean="0"/>
              <a:t>.</a:t>
            </a:r>
          </a:p>
          <a:p>
            <a:r>
              <a:rPr lang="en-US" dirty="0"/>
              <a:t>It can also cause memory loss, severe depression, and panic attacks.</a:t>
            </a:r>
          </a:p>
        </p:txBody>
      </p:sp>
    </p:spTree>
    <p:extLst>
      <p:ext uri="{BB962C8B-B14F-4D97-AF65-F5344CB8AC3E}">
        <p14:creationId xmlns="" xmlns:p14="http://schemas.microsoft.com/office/powerpoint/2010/main" val="22641324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34" y="146304"/>
            <a:ext cx="10363200" cy="914400"/>
          </a:xfrm>
        </p:spPr>
        <p:txBody>
          <a:bodyPr/>
          <a:lstStyle/>
          <a:p>
            <a:r>
              <a:rPr lang="en-US" sz="4400" b="1" dirty="0" smtClean="0"/>
              <a:t>Solutions:</a:t>
            </a:r>
            <a:endParaRPr lang="en-US" sz="4400" b="1" dirty="0"/>
          </a:p>
        </p:txBody>
      </p:sp>
      <p:sp>
        <p:nvSpPr>
          <p:cNvPr id="3" name="Content Placeholder 2"/>
          <p:cNvSpPr>
            <a:spLocks noGrp="1"/>
          </p:cNvSpPr>
          <p:nvPr>
            <p:ph idx="1"/>
          </p:nvPr>
        </p:nvSpPr>
        <p:spPr>
          <a:xfrm>
            <a:off x="1101634" y="1060704"/>
            <a:ext cx="10480766" cy="5294856"/>
          </a:xfrm>
        </p:spPr>
        <p:txBody>
          <a:bodyPr/>
          <a:lstStyle/>
          <a:p>
            <a:r>
              <a:rPr lang="en-US" dirty="0"/>
              <a:t>Planting bushes and trees in and around sound generating sources is an effective solution for noise pollution. </a:t>
            </a:r>
          </a:p>
          <a:p>
            <a:r>
              <a:rPr lang="en-US" dirty="0" smtClean="0"/>
              <a:t>Regular </a:t>
            </a:r>
            <a:r>
              <a:rPr lang="en-US" dirty="0"/>
              <a:t>servicing and tuning of automobiles can effectively reduce the noise </a:t>
            </a:r>
            <a:r>
              <a:rPr lang="en-US" dirty="0" smtClean="0"/>
              <a:t>pollution. </a:t>
            </a:r>
            <a:endParaRPr lang="en-US" dirty="0"/>
          </a:p>
          <a:p>
            <a:r>
              <a:rPr lang="en-US" dirty="0" smtClean="0"/>
              <a:t>Social </a:t>
            </a:r>
            <a:r>
              <a:rPr lang="en-US" dirty="0"/>
              <a:t>awareness programs should be taken up to educate the public about the causes and effects of noise pollution. </a:t>
            </a:r>
          </a:p>
          <a:p>
            <a:r>
              <a:rPr lang="en-US" dirty="0" smtClean="0"/>
              <a:t>Workers </a:t>
            </a:r>
            <a:r>
              <a:rPr lang="en-US" dirty="0"/>
              <a:t>should be provided with </a:t>
            </a:r>
            <a:r>
              <a:rPr lang="en-US" dirty="0" smtClean="0"/>
              <a:t>equipment </a:t>
            </a:r>
            <a:r>
              <a:rPr lang="en-US" dirty="0"/>
              <a:t>such as ear plugs and earmuffs for hearing protection.</a:t>
            </a:r>
          </a:p>
        </p:txBody>
      </p:sp>
    </p:spTree>
    <p:extLst>
      <p:ext uri="{BB962C8B-B14F-4D97-AF65-F5344CB8AC3E}">
        <p14:creationId xmlns="" xmlns:p14="http://schemas.microsoft.com/office/powerpoint/2010/main" val="34904468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3774485074"/>
              </p:ext>
            </p:extLst>
          </p:nvPr>
        </p:nvGraphicFramePr>
        <p:xfrm>
          <a:off x="640079" y="365761"/>
          <a:ext cx="10006149" cy="5929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891611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104503"/>
            <a:ext cx="10363200" cy="875211"/>
          </a:xfrm>
        </p:spPr>
        <p:txBody>
          <a:bodyPr/>
          <a:lstStyle/>
          <a:p>
            <a:pPr algn="ctr"/>
            <a:r>
              <a:rPr lang="en-US" sz="5400" b="1" dirty="0" smtClean="0">
                <a:solidFill>
                  <a:schemeClr val="accent6"/>
                </a:solidFill>
              </a:rPr>
              <a:t>Rural Pollution</a:t>
            </a:r>
            <a:endParaRPr lang="en-US" sz="5400" b="1" dirty="0">
              <a:solidFill>
                <a:schemeClr val="accent6"/>
              </a:solidFill>
            </a:endParaRPr>
          </a:p>
        </p:txBody>
      </p:sp>
      <p:sp>
        <p:nvSpPr>
          <p:cNvPr id="3" name="Content Placeholder 2"/>
          <p:cNvSpPr>
            <a:spLocks noGrp="1"/>
          </p:cNvSpPr>
          <p:nvPr>
            <p:ph idx="1"/>
          </p:nvPr>
        </p:nvSpPr>
        <p:spPr>
          <a:xfrm>
            <a:off x="1219200" y="1071154"/>
            <a:ext cx="10363200" cy="5284406"/>
          </a:xfrm>
        </p:spPr>
        <p:txBody>
          <a:bodyPr/>
          <a:lstStyle/>
          <a:p>
            <a:r>
              <a:rPr lang="en-US" sz="4000" b="1" u="sng" dirty="0" smtClean="0"/>
              <a:t>WATER POLLUTION:</a:t>
            </a:r>
          </a:p>
          <a:p>
            <a:r>
              <a:rPr lang="en-US" dirty="0" smtClean="0"/>
              <a:t>Water </a:t>
            </a:r>
            <a:r>
              <a:rPr lang="en-US" dirty="0"/>
              <a:t>is a vital commodity and is essential to the natural environment. </a:t>
            </a:r>
            <a:endParaRPr lang="en-US" dirty="0" smtClean="0"/>
          </a:p>
          <a:p>
            <a:endParaRPr lang="en-US" dirty="0"/>
          </a:p>
          <a:p>
            <a:r>
              <a:rPr lang="en-US" dirty="0" smtClean="0"/>
              <a:t>We </a:t>
            </a:r>
            <a:r>
              <a:rPr lang="en-US" dirty="0"/>
              <a:t>not only rely on it for drinking but also for its use in industrial processes, cooking, cleaning and the growing of our food. There are many sources of water </a:t>
            </a:r>
            <a:r>
              <a:rPr lang="en-US" dirty="0" smtClean="0"/>
              <a:t>pollution.</a:t>
            </a:r>
            <a:endParaRPr lang="en-US" dirty="0"/>
          </a:p>
        </p:txBody>
      </p:sp>
    </p:spTree>
    <p:extLst>
      <p:ext uri="{BB962C8B-B14F-4D97-AF65-F5344CB8AC3E}">
        <p14:creationId xmlns="" xmlns:p14="http://schemas.microsoft.com/office/powerpoint/2010/main" val="15110433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697" y="237744"/>
            <a:ext cx="10363200" cy="914400"/>
          </a:xfrm>
        </p:spPr>
        <p:txBody>
          <a:bodyPr/>
          <a:lstStyle/>
          <a:p>
            <a:r>
              <a:rPr lang="en-US" b="1" dirty="0"/>
              <a:t>WATER POLLUTION:</a:t>
            </a:r>
            <a:r>
              <a:rPr lang="en-US" b="1" u="sng" dirty="0"/>
              <a:t/>
            </a:r>
            <a:br>
              <a:rPr lang="en-US" b="1" u="sng" dirty="0"/>
            </a:br>
            <a:endParaRPr lang="en-US" dirty="0"/>
          </a:p>
        </p:txBody>
      </p:sp>
      <p:pic>
        <p:nvPicPr>
          <p:cNvPr id="3" name="Picture 2"/>
          <p:cNvPicPr>
            <a:picLocks noChangeAspect="1"/>
          </p:cNvPicPr>
          <p:nvPr/>
        </p:nvPicPr>
        <p:blipFill rotWithShape="1">
          <a:blip r:embed="rId2"/>
          <a:srcRect l="10088" t="27160" r="9506" b="6102"/>
          <a:stretch/>
        </p:blipFill>
        <p:spPr>
          <a:xfrm>
            <a:off x="1332411" y="1280160"/>
            <a:ext cx="8712926" cy="4885509"/>
          </a:xfrm>
          <a:prstGeom prst="rect">
            <a:avLst/>
          </a:prstGeom>
        </p:spPr>
      </p:pic>
    </p:spTree>
    <p:extLst>
      <p:ext uri="{BB962C8B-B14F-4D97-AF65-F5344CB8AC3E}">
        <p14:creationId xmlns="" xmlns:p14="http://schemas.microsoft.com/office/powerpoint/2010/main" val="41936095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3058"/>
            <a:ext cx="10363200" cy="914400"/>
          </a:xfrm>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major sources of water pollution being; runoff, agricultural pollution, </a:t>
            </a:r>
            <a:r>
              <a:rPr lang="en-US" dirty="0" smtClean="0"/>
              <a:t>organic </a:t>
            </a:r>
            <a:r>
              <a:rPr lang="en-US" dirty="0"/>
              <a:t>matter, toxic waste, and thermal </a:t>
            </a:r>
            <a:r>
              <a:rPr lang="en-US" dirty="0" smtClean="0"/>
              <a:t>pollution.</a:t>
            </a:r>
          </a:p>
          <a:p>
            <a:endParaRPr lang="en-US" dirty="0"/>
          </a:p>
          <a:p>
            <a:r>
              <a:rPr lang="en-US" dirty="0"/>
              <a:t>One example of this is eutrophication</a:t>
            </a:r>
          </a:p>
        </p:txBody>
      </p:sp>
    </p:spTree>
    <p:extLst>
      <p:ext uri="{BB962C8B-B14F-4D97-AF65-F5344CB8AC3E}">
        <p14:creationId xmlns="" xmlns:p14="http://schemas.microsoft.com/office/powerpoint/2010/main" val="31884913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chemeClr val="accent6"/>
                </a:solidFill>
              </a:rPr>
              <a:t>Eutrophication:</a:t>
            </a:r>
            <a:endParaRPr lang="en-US" sz="4800" b="1" dirty="0">
              <a:solidFill>
                <a:schemeClr val="accent6"/>
              </a:solidFill>
            </a:endParaRPr>
          </a:p>
        </p:txBody>
      </p:sp>
      <p:sp>
        <p:nvSpPr>
          <p:cNvPr id="3" name="Content Placeholder 2"/>
          <p:cNvSpPr>
            <a:spLocks noGrp="1"/>
          </p:cNvSpPr>
          <p:nvPr>
            <p:ph idx="1"/>
          </p:nvPr>
        </p:nvSpPr>
        <p:spPr>
          <a:xfrm>
            <a:off x="1219200" y="1426464"/>
            <a:ext cx="10363200" cy="4929096"/>
          </a:xfrm>
        </p:spPr>
        <p:txBody>
          <a:bodyPr/>
          <a:lstStyle/>
          <a:p>
            <a:r>
              <a:rPr lang="en-US" dirty="0"/>
              <a:t>Eutrophication is a situation when foreign bodies such as fertilizers of sewage enter a river or stream and act as a nutrient for algae causing rapid growth and algal </a:t>
            </a:r>
            <a:r>
              <a:rPr lang="en-US" dirty="0" smtClean="0"/>
              <a:t>blooms.</a:t>
            </a:r>
          </a:p>
          <a:p>
            <a:endParaRPr lang="en-US" dirty="0" smtClean="0"/>
          </a:p>
          <a:p>
            <a:r>
              <a:rPr lang="en-US" dirty="0" smtClean="0"/>
              <a:t>These </a:t>
            </a:r>
            <a:r>
              <a:rPr lang="en-US" dirty="0"/>
              <a:t>algae grow out of control and thus the water becomes depleted in oxygen. The water becomes depleted in oxygen because dead algae sink to the river bed the retrieve the oxygen so it can decompose.</a:t>
            </a:r>
          </a:p>
        </p:txBody>
      </p:sp>
    </p:spTree>
    <p:extLst>
      <p:ext uri="{BB962C8B-B14F-4D97-AF65-F5344CB8AC3E}">
        <p14:creationId xmlns="" xmlns:p14="http://schemas.microsoft.com/office/powerpoint/2010/main" val="11423267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6834" y="809897"/>
            <a:ext cx="9875519" cy="5016137"/>
          </a:xfrm>
          <a:prstGeom prst="rect">
            <a:avLst/>
          </a:prstGeom>
        </p:spPr>
      </p:pic>
    </p:spTree>
    <p:extLst>
      <p:ext uri="{BB962C8B-B14F-4D97-AF65-F5344CB8AC3E}">
        <p14:creationId xmlns="" xmlns:p14="http://schemas.microsoft.com/office/powerpoint/2010/main" val="35107523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 xmlns:thm15="http://schemas.microsoft.com/office/thememl/2012/main" name="Nightfall design slides.potx" id="{1F21CAEF-9FBE-490C-A0F8-816FBEE90D46}" vid="{85D2A922-5EE5-4375-8B4A-B39999B15898}"/>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Nightfall design slides</Template>
  <TotalTime>215</TotalTime>
  <Words>1296</Words>
  <Application>Microsoft Office PowerPoint</Application>
  <PresentationFormat>Custom</PresentationFormat>
  <Paragraphs>144</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Nightfall design template</vt:lpstr>
      <vt:lpstr>Rural and urban pollution</vt:lpstr>
      <vt:lpstr>Pollution</vt:lpstr>
      <vt:lpstr>Pollutants:</vt:lpstr>
      <vt:lpstr>Slide 4</vt:lpstr>
      <vt:lpstr>Rural Pollution</vt:lpstr>
      <vt:lpstr>WATER POLLUTION: </vt:lpstr>
      <vt:lpstr>Continue:</vt:lpstr>
      <vt:lpstr>Eutrophication:</vt:lpstr>
      <vt:lpstr>Slide 9</vt:lpstr>
      <vt:lpstr>Effects:</vt:lpstr>
      <vt:lpstr>Runoff Problem:</vt:lpstr>
      <vt:lpstr>Continue:</vt:lpstr>
      <vt:lpstr>Slide 13</vt:lpstr>
      <vt:lpstr>Phosphorous:</vt:lpstr>
      <vt:lpstr>Nitrogen:</vt:lpstr>
      <vt:lpstr>Continue:</vt:lpstr>
      <vt:lpstr>LAND POLLUTION:</vt:lpstr>
      <vt:lpstr>Slide 18</vt:lpstr>
      <vt:lpstr>Causes:</vt:lpstr>
      <vt:lpstr>Agriculture:</vt:lpstr>
      <vt:lpstr>DOMESTIC WASTE</vt:lpstr>
      <vt:lpstr>Solutions:</vt:lpstr>
      <vt:lpstr>Urban Pollution:</vt:lpstr>
      <vt:lpstr>Slide 24</vt:lpstr>
      <vt:lpstr>Causes:</vt:lpstr>
      <vt:lpstr>Effects:</vt:lpstr>
      <vt:lpstr>WATER POLLUTION:</vt:lpstr>
      <vt:lpstr>Slide 28</vt:lpstr>
      <vt:lpstr>Sources:</vt:lpstr>
      <vt:lpstr>INDUSTRIAL WASTE</vt:lpstr>
      <vt:lpstr>THERMAL POLLUTION</vt:lpstr>
      <vt:lpstr>Effects: </vt:lpstr>
      <vt:lpstr>On the environment </vt:lpstr>
      <vt:lpstr>Solutions:</vt:lpstr>
      <vt:lpstr>NOISE POLLUTION</vt:lpstr>
      <vt:lpstr>Slide 36</vt:lpstr>
      <vt:lpstr>SOURCES</vt:lpstr>
      <vt:lpstr>EFFECTS:</vt:lpstr>
      <vt:lpstr>Solutions: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and urban pollution</dc:title>
  <dc:creator>CortanA</dc:creator>
  <cp:lastModifiedBy>Chemistry</cp:lastModifiedBy>
  <cp:revision>48</cp:revision>
  <dcterms:created xsi:type="dcterms:W3CDTF">2020-04-19T07:51:36Z</dcterms:created>
  <dcterms:modified xsi:type="dcterms:W3CDTF">2020-10-28T10:53:16Z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