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  <p:sldMasterId id="2147483888" r:id="rId2"/>
  </p:sldMasterIdLst>
  <p:sldIdLst>
    <p:sldId id="27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6" r:id="rId15"/>
    <p:sldId id="267" r:id="rId16"/>
    <p:sldId id="269" r:id="rId17"/>
    <p:sldId id="270" r:id="rId18"/>
    <p:sldId id="273" r:id="rId19"/>
    <p:sldId id="274" r:id="rId20"/>
    <p:sldId id="272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16C0-BEB9-4311-AC81-E30BEADA46FB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7F59ADC-06D4-4807-8A54-111263814ED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16C0-BEB9-4311-AC81-E30BEADA46FB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9ADC-06D4-4807-8A54-111263814E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16C0-BEB9-4311-AC81-E30BEADA46FB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9ADC-06D4-4807-8A54-111263814E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10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588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421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1783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46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4057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3154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62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16C0-BEB9-4311-AC81-E30BEADA46FB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9ADC-06D4-4807-8A54-111263814ED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786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8027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37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16C0-BEB9-4311-AC81-E30BEADA46FB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7F59ADC-06D4-4807-8A54-111263814ED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16C0-BEB9-4311-AC81-E30BEADA46FB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9ADC-06D4-4807-8A54-111263814ED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16C0-BEB9-4311-AC81-E30BEADA46FB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9ADC-06D4-4807-8A54-111263814ED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16C0-BEB9-4311-AC81-E30BEADA46FB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9ADC-06D4-4807-8A54-111263814E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16C0-BEB9-4311-AC81-E30BEADA46FB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9ADC-06D4-4807-8A54-111263814E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16C0-BEB9-4311-AC81-E30BEADA46FB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9ADC-06D4-4807-8A54-111263814ED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16C0-BEB9-4311-AC81-E30BEADA46FB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7F59ADC-06D4-4807-8A54-111263814ED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1DE16C0-BEB9-4311-AC81-E30BEADA46FB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7F59ADC-06D4-4807-8A54-111263814ED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496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tes31/number-theory-33604776?fbclid=IwAR0_LvtEnYPsLOxjlcSdajQfIchrFITWqyc-m4MJpnu8xHQMnQPROWZ8Rl8" TargetMode="External"/><Relationship Id="rId2" Type="http://schemas.openxmlformats.org/officeDocument/2006/relationships/hyperlink" Target="https://byjus.com/maths/properties-of-integers/?fbclid=IwAR1D4mkybbU1EzjC-7MK1SKFl59dEvh7ZJR2dIsJY2AE8kkQU22A1BN4cc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yjus.com/maths/lc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91275"/>
            <a:ext cx="9144001" cy="1790700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Number Theory and Integers</a:t>
            </a:r>
            <a:br>
              <a:rPr lang="en-US" sz="3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Education-V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 (EDU-511)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5065567"/>
            <a:ext cx="6858000" cy="701387"/>
          </a:xfrm>
        </p:spPr>
        <p:txBody>
          <a:bodyPr>
            <a:normAutofit/>
          </a:bodyPr>
          <a:lstStyle/>
          <a:p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</a:t>
            </a:r>
            <a:b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Sargodha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875" y="3143194"/>
            <a:ext cx="1774247" cy="176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296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Integers and Its Properties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458200" cy="5029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Definition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number with no fractional part (no decimals).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Includes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the counting numbers {1, 2, 3, ...},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zero {0},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and the negative of the counting numbers {-1, -2, -3, ...}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it represented as:  Z={...,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-3, -2, -1, 0, 1, 2, 3, ...}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Integers have 5 main properties of operation which are: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Closure Property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Associative Property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Commutative Property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Distributive Property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Identity Property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66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10570949"/>
              </p:ext>
            </p:extLst>
          </p:nvPr>
        </p:nvGraphicFramePr>
        <p:xfrm>
          <a:off x="152400" y="228600"/>
          <a:ext cx="8839200" cy="6477000"/>
        </p:xfrm>
        <a:graphic>
          <a:graphicData uri="http://schemas.openxmlformats.org/drawingml/2006/table">
            <a:tbl>
              <a:tblPr/>
              <a:tblGrid>
                <a:gridCol w="1950720"/>
                <a:gridCol w="1645920"/>
                <a:gridCol w="1645920"/>
                <a:gridCol w="1645920"/>
                <a:gridCol w="1950720"/>
              </a:tblGrid>
              <a:tr h="1143000">
                <a:tc>
                  <a:txBody>
                    <a:bodyPr/>
                    <a:lstStyle/>
                    <a:p>
                      <a:r>
                        <a:rPr lang="en-US"/>
                        <a:t>Integer Property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Addition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Multiplication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Subtraction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Division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/>
                        <a:t>Commutative Property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x + y = y+ 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x × y = y × 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x – y ≠ y – 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x ÷ y ≠ y ÷ 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90600">
                <a:tc>
                  <a:txBody>
                    <a:bodyPr/>
                    <a:lstStyle/>
                    <a:p>
                      <a:r>
                        <a:rPr lang="en-US"/>
                        <a:t>Associative Property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x + (y + z) = (x + y) +z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x × (y × z) = (x × y) × z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/>
                        <a:t>(x – y) – z ≠ x – (y – z)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/>
                        <a:t>(x ÷ y) ÷ z ≠ x ÷ (y ÷ z)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/>
                        <a:t>Identity Property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x + 0 = x =0 + 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x × 1 = x = 1 × 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effectLst/>
                        </a:rPr>
                        <a:t>x – 0 = x ≠ 0 – x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effectLst/>
                        </a:rPr>
                        <a:t>x ÷ 1 = x ≠ 1 ÷ x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/>
                        <a:t>Closure Property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x + y ∈ Z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x × y ∈ Z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x – y ∈ Z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x ÷ y ∉ Z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0200">
                <a:tc>
                  <a:txBody>
                    <a:bodyPr/>
                    <a:lstStyle/>
                    <a:p>
                      <a:r>
                        <a:rPr lang="en-US"/>
                        <a:t>Distributive Property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x × (y + z) = x × y + x × z</a:t>
                      </a:r>
                    </a:p>
                    <a:p>
                      <a:pPr algn="ctr"/>
                      <a:r>
                        <a:rPr lang="en-US" b="0" dirty="0">
                          <a:effectLst/>
                        </a:rPr>
                        <a:t> x × (y − z) = x × y − x × z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75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Closure Property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686800" cy="51816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losure property under addition and subtraction states that the sum or difference of any two integers will always be an integer.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 – 4 = 3 + (−4) = −1;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(–5) + 8 = 3,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results are integers.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multiplication states that the product of any two integers will be an integer: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6 × 9 = 54.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Division of integers doesn’t follow the closure property, i.e. the quotient of any two integers x and y, may or may not be an integer.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(−3) ÷ (−6) = ½, is not an integer.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8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Commutative Property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5029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commutative property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addition and multiplication states that the order of terms doesn’t matter, the result will be the same. Suppose, x and y are any two integers, then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⇒ x + y = y + x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⇒ x × y = y × x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 + (−6) = −2 = (−6) + 4;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10 × (−3) = −30 = (−3) × 10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But, subtraction (x − y ≠ y − x) and division (x ÷ y ≠ y ÷ x) are not commutative for integers and whole numbers.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4 − (−6) = 10 ; (−6) – 4 = −10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⇒ 4 − (−6) ≠ (−6) – 4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Ex: 10 ÷ 2 = 5 ; 2 ÷ 10 = 1/5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⇒ 10 ÷ 2 ≠ 2 ÷ 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01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Associative Property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87630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associative property of addition and multiplication states that the way of grouping of numbers doesn’t matter; the result will be the same. Let x, y and z be any three integers, then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⇒ x + (y + z) = (x + y) +z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⇒ x × (y × z) = (x × y) × z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+ </a:t>
            </a:r>
            <a:r>
              <a:rPr lang="en-US" b="0" dirty="0" smtClean="0">
                <a:effectLst/>
                <a:latin typeface="Times New Roman" pitchFamily="18" charset="0"/>
                <a:cs typeface="Times New Roman" pitchFamily="18" charset="0"/>
              </a:rPr>
              <a:t>(2 + (-3))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0 = (1 + 2) + (−3);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1 × (2 × (−3)) =−6 = (1 × 2) × (−3)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Subtraction of integers is not associative in nature i.e. x − (y − z) ≠ (x − y) − z.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1 − (2 − (−3)) = −4; (1 – 2) – (−3) = −2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1 – (2 – (−3)) ≠ (1 − 2) − (−3)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72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Distributive Property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9154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distributive property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explains the distributing ability of operation over another mathematical operation within a bracket. It can be either distributive property of multiplication over addition or distributive property of multiplication over subtraction.</a:t>
            </a:r>
          </a:p>
          <a:p>
            <a:pPr marL="0" indent="0">
              <a:buNone/>
            </a:pP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⇒ x × (y + z) = x × y + x × z</a:t>
            </a:r>
          </a:p>
          <a:p>
            <a:pPr marL="0" indent="0">
              <a:buNone/>
            </a:pP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⇒ x × (y − z) = x × y − x × z</a:t>
            </a:r>
          </a:p>
          <a:p>
            <a:pPr>
              <a:buFont typeface="Wingdings" pitchFamily="2" charset="2"/>
              <a:buChar char="Ø"/>
            </a:pP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Example :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−5 (2 + 1) = −15 = (−5 × 2) + (−5 × 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02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Identity Property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5029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dditive identity property states that when any integer is added to zero it will give the same number. Zero is called additive identity. For any integer x,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+ 0 = x = 0 + x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multiplicative identity property for integers says that whenever a number is multiplied by 1 it will give the integer itself as the product. Therefore, 1 is called the multiplicative identity for a number. For any integer x,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× 1 = x = 1 × x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any integer multiplied by 0, the product will be zero: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× 0 = 0 =0 × x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any integer multiplied by -1, the product will be opposite of the number: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× (−1) = −x = (−1) × x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70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924800" cy="838200"/>
          </a:xfrm>
        </p:spPr>
        <p:txBody>
          <a:bodyPr/>
          <a:lstStyle/>
          <a:p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763000" cy="56388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According to Distributive Law of Multiplication over Addition, the a x ( b + c ) must be equal to</a:t>
            </a:r>
          </a:p>
          <a:p>
            <a:pPr marL="0" indent="0">
              <a:buNone/>
            </a:pPr>
            <a:r>
              <a:rPr lang="en-US" dirty="0" smtClean="0"/>
              <a:t>a)   a </a:t>
            </a:r>
            <a:r>
              <a:rPr lang="en-US" dirty="0"/>
              <a:t>x c − b x </a:t>
            </a:r>
            <a:r>
              <a:rPr lang="en-US" dirty="0" smtClean="0"/>
              <a:t>c    b)   a </a:t>
            </a:r>
            <a:r>
              <a:rPr lang="en-US" dirty="0"/>
              <a:t>− b x c − b</a:t>
            </a:r>
          </a:p>
          <a:p>
            <a:pPr marL="0" indent="0">
              <a:buNone/>
            </a:pPr>
            <a:r>
              <a:rPr lang="en-US" dirty="0" smtClean="0"/>
              <a:t>c)   a </a:t>
            </a:r>
            <a:r>
              <a:rPr lang="en-US" dirty="0"/>
              <a:t>x b + a x </a:t>
            </a:r>
            <a:r>
              <a:rPr lang="en-US" dirty="0" smtClean="0"/>
              <a:t>c    d)   a </a:t>
            </a:r>
            <a:r>
              <a:rPr lang="en-US" dirty="0"/>
              <a:t>x b − a x 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 If </a:t>
            </a:r>
            <a:r>
              <a:rPr lang="en-US" dirty="0"/>
              <a:t>a, b and c are integers, then according to associative law of multiplication the ( a x b ) x c must be equal to</a:t>
            </a:r>
          </a:p>
          <a:p>
            <a:pPr marL="0" indent="0">
              <a:buNone/>
            </a:pPr>
            <a:r>
              <a:rPr lang="en-US" dirty="0" smtClean="0"/>
              <a:t>a)   a </a:t>
            </a:r>
            <a:r>
              <a:rPr lang="en-US" dirty="0"/>
              <a:t>x ( b + c </a:t>
            </a:r>
            <a:r>
              <a:rPr lang="en-US" dirty="0" smtClean="0"/>
              <a:t>)      b)  ( </a:t>
            </a:r>
            <a:r>
              <a:rPr lang="en-US" dirty="0"/>
              <a:t>a − b ) x c</a:t>
            </a:r>
          </a:p>
          <a:p>
            <a:pPr marL="0" indent="0">
              <a:buNone/>
            </a:pPr>
            <a:r>
              <a:rPr lang="en-US" dirty="0" smtClean="0"/>
              <a:t>c)   (a </a:t>
            </a:r>
            <a:r>
              <a:rPr lang="en-US" dirty="0"/>
              <a:t>+ b ) + </a:t>
            </a:r>
            <a:r>
              <a:rPr lang="en-US" dirty="0" smtClean="0"/>
              <a:t>c      d)   a </a:t>
            </a:r>
            <a:r>
              <a:rPr lang="en-US" dirty="0"/>
              <a:t>x b + a x </a:t>
            </a:r>
            <a:r>
              <a:rPr lang="en-US" dirty="0" smtClean="0"/>
              <a:t>c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Which property is demonstrated here</a:t>
            </a:r>
            <a:r>
              <a:rPr lang="en-US" dirty="0" smtClean="0"/>
              <a:t>?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2(x </a:t>
            </a:r>
            <a:r>
              <a:rPr lang="en-US" dirty="0"/>
              <a:t>+ y) = 2x + </a:t>
            </a:r>
            <a:r>
              <a:rPr lang="en-US" dirty="0" smtClean="0"/>
              <a:t>2y</a:t>
            </a:r>
          </a:p>
          <a:p>
            <a:pPr marL="0" indent="0">
              <a:buNone/>
            </a:pPr>
            <a:r>
              <a:rPr lang="en-US" dirty="0" smtClean="0"/>
              <a:t> a)   Associative </a:t>
            </a:r>
            <a:r>
              <a:rPr lang="en-US" dirty="0"/>
              <a:t>Property </a:t>
            </a:r>
            <a:r>
              <a:rPr lang="en-US" dirty="0" smtClean="0"/>
              <a:t>   b)   Commutative </a:t>
            </a:r>
            <a:r>
              <a:rPr lang="en-US" dirty="0"/>
              <a:t>Property </a:t>
            </a:r>
          </a:p>
          <a:p>
            <a:pPr marL="0" indent="0">
              <a:buNone/>
            </a:pPr>
            <a:r>
              <a:rPr lang="en-US" dirty="0" smtClean="0"/>
              <a:t>c)    Distributive </a:t>
            </a:r>
            <a:r>
              <a:rPr lang="en-US" dirty="0"/>
              <a:t>Property </a:t>
            </a:r>
            <a:r>
              <a:rPr lang="en-US" dirty="0" smtClean="0"/>
              <a:t>   d)   Identity </a:t>
            </a:r>
            <a:r>
              <a:rPr lang="en-US" dirty="0"/>
              <a:t>Property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Which of the following is an example of the Identity Property of Multiplication?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a)   4 </a:t>
            </a:r>
            <a:r>
              <a:rPr lang="en-US" dirty="0"/>
              <a:t>x 6 = 24 </a:t>
            </a:r>
            <a:r>
              <a:rPr lang="en-US" dirty="0" smtClean="0"/>
              <a:t>              b)98 </a:t>
            </a:r>
            <a:r>
              <a:rPr lang="en-US" dirty="0"/>
              <a:t>x 1 = 98 </a:t>
            </a:r>
          </a:p>
          <a:p>
            <a:pPr marL="0" indent="0">
              <a:buNone/>
            </a:pPr>
            <a:r>
              <a:rPr lang="en-US" dirty="0" smtClean="0"/>
              <a:t>c)   52 </a:t>
            </a:r>
            <a:r>
              <a:rPr lang="en-US" dirty="0"/>
              <a:t>x 4 = 4 x 52 </a:t>
            </a:r>
            <a:r>
              <a:rPr lang="en-US" dirty="0" smtClean="0"/>
              <a:t>     d)(3 </a:t>
            </a:r>
            <a:r>
              <a:rPr lang="en-US" dirty="0"/>
              <a:t>x 4) x 5 = 3 x (4 x 5) </a:t>
            </a: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Which is an example of the Multiplication Property of </a:t>
            </a:r>
            <a:r>
              <a:rPr lang="en-US" dirty="0" smtClean="0"/>
              <a:t>Zero?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a)    7 </a:t>
            </a:r>
            <a:r>
              <a:rPr lang="en-US" dirty="0"/>
              <a:t>x 0 = 0 </a:t>
            </a:r>
            <a:r>
              <a:rPr lang="en-US" dirty="0" smtClean="0"/>
              <a:t>           b)    0 </a:t>
            </a:r>
            <a:r>
              <a:rPr lang="en-US" dirty="0"/>
              <a:t>+ 1 = 1 </a:t>
            </a:r>
          </a:p>
          <a:p>
            <a:pPr marL="0" indent="0">
              <a:buNone/>
            </a:pPr>
            <a:r>
              <a:rPr lang="en-US" dirty="0" smtClean="0"/>
              <a:t>c)    2 </a:t>
            </a:r>
            <a:r>
              <a:rPr lang="en-US" dirty="0"/>
              <a:t>x 1 = 1 x 2 </a:t>
            </a:r>
            <a:r>
              <a:rPr lang="en-US" dirty="0" smtClean="0"/>
              <a:t>    d)3(4 </a:t>
            </a:r>
            <a:r>
              <a:rPr lang="en-US" dirty="0"/>
              <a:t>x 5)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89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 smtClean="0"/>
              <a:t>C</a:t>
            </a:r>
          </a:p>
          <a:p>
            <a:pPr marL="514350" indent="-514350">
              <a:buAutoNum type="arabicParenR"/>
            </a:pPr>
            <a:r>
              <a:rPr lang="en-US" dirty="0" smtClean="0"/>
              <a:t>A</a:t>
            </a:r>
          </a:p>
          <a:p>
            <a:pPr marL="514350" indent="-514350">
              <a:buAutoNum type="arabicParenR"/>
            </a:pPr>
            <a:r>
              <a:rPr lang="en-US" dirty="0" smtClean="0"/>
              <a:t>A</a:t>
            </a:r>
          </a:p>
          <a:p>
            <a:pPr marL="514350" indent="-514350">
              <a:buAutoNum type="arabicParenR"/>
            </a:pPr>
            <a:r>
              <a:rPr lang="en-US" dirty="0" smtClean="0"/>
              <a:t>B</a:t>
            </a:r>
          </a:p>
          <a:p>
            <a:pPr marL="514350" indent="-514350">
              <a:buAutoNum type="arabicParenR"/>
            </a:pPr>
            <a:r>
              <a:rPr lang="en-US" dirty="0" smtClean="0"/>
              <a:t>A</a:t>
            </a:r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05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https://byjus.com/maths/properties-of-integers/?</a:t>
            </a:r>
            <a:r>
              <a:rPr lang="en-US" dirty="0" smtClean="0">
                <a:hlinkClick r:id="rId2"/>
              </a:rPr>
              <a:t>fbclid=IwAR1D4mkybbU1EzjC-7MK1SKFl59dEvh7ZJR2dIsJY2AE8kkQU22A1BN4ccY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www.slideshare.net/tes31/number-theory-33604776?fbclid=IwAR0_LvtEnYPsLOxjlcSdajQfIchrFITWqyc-m4MJpnu8xHQMnQPROWZ8Rl8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https://byjus.com/maths/lcm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17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the name of Allah ,the most beneficent, the most merciful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>بِسمِ اللہِ الرَّحمٰنِ الرَّحِيم 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19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20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609600"/>
            <a:ext cx="8839200" cy="6096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Number Theory and Integers </a:t>
            </a:r>
          </a:p>
          <a:p>
            <a:pPr marL="0" indent="0"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Sidra Rafaqat (Roll No: BEUF18M033)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Teaching of Mathematics (EDU-511)</a:t>
            </a:r>
          </a:p>
          <a:p>
            <a:pPr marL="0" indent="0"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BS Education (Semester 5)</a:t>
            </a:r>
          </a:p>
          <a:p>
            <a:pPr marL="0" indent="0" algn="ctr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Department of Education,</a:t>
            </a:r>
          </a:p>
          <a:p>
            <a:pPr marL="0" indent="0"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University of Sargodha, 40100 Sargodha, Pakistan</a:t>
            </a:r>
          </a:p>
          <a:p>
            <a:pPr marL="0" indent="0"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Oct,2020</a:t>
            </a:r>
          </a:p>
        </p:txBody>
      </p:sp>
    </p:spTree>
    <p:extLst>
      <p:ext uri="{BB962C8B-B14F-4D97-AF65-F5344CB8AC3E}">
        <p14:creationId xmlns:p14="http://schemas.microsoft.com/office/powerpoint/2010/main" val="305659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Introduction to Number Theory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686800" cy="5105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Number theory is about integers and their properties. We will start with the basic principles of:-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Divisibility 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Greatest common divisor 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Least Common Multiples 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Prime and composite number 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Relative prime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884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1) Divisibility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Definition: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The capacity of being evenly divided, with remainder 0. </a:t>
            </a:r>
          </a:p>
          <a:p>
            <a:pPr>
              <a:buFont typeface="Wingdings" pitchFamily="2" charset="2"/>
              <a:buChar char="Ø"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15 is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divisible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3, with reminder 0.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 9 is not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divisible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2 because 9 ÷ 2 is 4 with 1 left over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84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2) Greatest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ommon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ivisor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Definition: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greatest common divisor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GCD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also called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greatest common factor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of two numbers is the largest number that divides them both.</a:t>
            </a:r>
          </a:p>
          <a:p>
            <a:pPr>
              <a:buFont typeface="Wingdings" pitchFamily="2" charset="2"/>
              <a:buChar char="Ø"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8=2*2*2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12=3*2*2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GCD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8 and 12 is 4.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06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3)Least Common Multiple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839200" cy="5334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3000" b="1" u="sng" dirty="0" smtClean="0">
                <a:latin typeface="Times New Roman" pitchFamily="18" charset="0"/>
                <a:cs typeface="Times New Roman" pitchFamily="18" charset="0"/>
              </a:rPr>
              <a:t>Definition:</a:t>
            </a:r>
          </a:p>
          <a:p>
            <a:pPr marL="0" indent="0">
              <a:buNone/>
            </a:pP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                Least Common Multiple(LCM)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 is a method to find the smallest common multiple between any two or more numbers. A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common multiple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is a number which is a multiple of two or more numbers.</a:t>
            </a:r>
          </a:p>
          <a:p>
            <a:pPr>
              <a:buFont typeface="Wingdings" pitchFamily="2" charset="2"/>
              <a:buChar char="Ø"/>
            </a:pPr>
            <a:r>
              <a:rPr lang="en-US" sz="3000" b="1" u="sng" dirty="0" smtClean="0">
                <a:latin typeface="Times New Roman" pitchFamily="18" charset="0"/>
                <a:cs typeface="Times New Roman" pitchFamily="18" charset="0"/>
              </a:rPr>
              <a:t>For example:</a:t>
            </a:r>
          </a:p>
          <a:p>
            <a:pPr marL="0" indent="0"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                L.C.M of 16 and 20 will be 2 x 2 x 2 x 2 x 5 = 80, where 80 is the smallest common multiple for numbers 16 and 20.</a:t>
            </a:r>
          </a:p>
          <a:p>
            <a:r>
              <a:rPr lang="en-US" sz="3000" b="0" dirty="0" smtClean="0">
                <a:effectLst/>
                <a:latin typeface="Times New Roman" pitchFamily="18" charset="0"/>
                <a:cs typeface="Times New Roman" pitchFamily="18" charset="0"/>
              </a:rPr>
              <a:t>16 → 16, 32, 48, 64,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sz="3000" b="0" dirty="0" smtClean="0">
                <a:effectLst/>
                <a:latin typeface="Times New Roman" pitchFamily="18" charset="0"/>
                <a:cs typeface="Times New Roman" pitchFamily="18" charset="0"/>
              </a:rPr>
              <a:t>,…, 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0" dirty="0" smtClean="0">
                <a:effectLst/>
                <a:latin typeface="Times New Roman" pitchFamily="18" charset="0"/>
                <a:cs typeface="Times New Roman" pitchFamily="18" charset="0"/>
              </a:rPr>
              <a:t>20 → 20, 40, 60,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sz="3000" b="0" dirty="0" smtClean="0">
                <a:effectLst/>
                <a:latin typeface="Times New Roman" pitchFamily="18" charset="0"/>
                <a:cs typeface="Times New Roman" pitchFamily="18" charset="0"/>
              </a:rPr>
              <a:t>,…, 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27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4) Prime and Composite Number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Definition: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A positive integer p is called prime if it has just two divisor, namely 1 and p.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•A composite number is a multiple of prime number. </a:t>
            </a:r>
          </a:p>
          <a:p>
            <a:pPr>
              <a:buFont typeface="Wingdings" pitchFamily="2" charset="2"/>
              <a:buChar char="Ø"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Prime: 2=2*1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2=1*2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Composite: 15 = 3*5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prime  prime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00945" y="5860473"/>
            <a:ext cx="152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484418" y="5860473"/>
            <a:ext cx="152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90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5)Relative Prime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Definition: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When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gcd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(m , n)=1 ,the integers m and n have no prime factors in common and we say that they’re relative prime.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Example: 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(10,17) = 1,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gcd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(17, 21) = 1,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gcd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(21, 10) = 1.</a:t>
            </a:r>
          </a:p>
        </p:txBody>
      </p:sp>
    </p:spTree>
    <p:extLst>
      <p:ext uri="{BB962C8B-B14F-4D97-AF65-F5344CB8AC3E}">
        <p14:creationId xmlns:p14="http://schemas.microsoft.com/office/powerpoint/2010/main" val="359513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516</TotalTime>
  <Words>1372</Words>
  <Application>Microsoft Office PowerPoint</Application>
  <PresentationFormat>On-screen Show (4:3)</PresentationFormat>
  <Paragraphs>164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Calibri</vt:lpstr>
      <vt:lpstr>Calibri Light</vt:lpstr>
      <vt:lpstr>Franklin Gothic Book</vt:lpstr>
      <vt:lpstr>Perpetua</vt:lpstr>
      <vt:lpstr>Tahoma</vt:lpstr>
      <vt:lpstr>Times New Roman</vt:lpstr>
      <vt:lpstr>Wingdings</vt:lpstr>
      <vt:lpstr>Wingdings 2</vt:lpstr>
      <vt:lpstr>Equity</vt:lpstr>
      <vt:lpstr>Office Theme</vt:lpstr>
      <vt:lpstr>Number Theory and Integers  BS Education-V Teaching Mathematics (EDU-511)</vt:lpstr>
      <vt:lpstr>بِسمِ اللہِ الرَّحمٰنِ الرَّحِيم ۔</vt:lpstr>
      <vt:lpstr>   </vt:lpstr>
      <vt:lpstr>Introduction to Number Theory</vt:lpstr>
      <vt:lpstr>1) Divisibility</vt:lpstr>
      <vt:lpstr>2) Greatest Common Divisor</vt:lpstr>
      <vt:lpstr>3)Least Common Multiple</vt:lpstr>
      <vt:lpstr>4) Prime and Composite Number</vt:lpstr>
      <vt:lpstr>5)Relative Prime</vt:lpstr>
      <vt:lpstr> Integers and Its Properties</vt:lpstr>
      <vt:lpstr> </vt:lpstr>
      <vt:lpstr>Closure Property</vt:lpstr>
      <vt:lpstr>Commutative Property</vt:lpstr>
      <vt:lpstr>Associative Property </vt:lpstr>
      <vt:lpstr>Distributive Property</vt:lpstr>
      <vt:lpstr>Identity Property</vt:lpstr>
      <vt:lpstr>MCQs</vt:lpstr>
      <vt:lpstr>Answers:</vt:lpstr>
      <vt:lpstr>References: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بِسمِ اللہِ الرَّحمٰنِ الرَّحِيم ۔</dc:title>
  <dc:creator>Hamza Rafaqat</dc:creator>
  <cp:lastModifiedBy>ABC</cp:lastModifiedBy>
  <cp:revision>20</cp:revision>
  <dcterms:created xsi:type="dcterms:W3CDTF">2020-10-25T08:50:17Z</dcterms:created>
  <dcterms:modified xsi:type="dcterms:W3CDTF">2020-12-11T18:01:09Z</dcterms:modified>
</cp:coreProperties>
</file>