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handoutMasterIdLst>
    <p:handoutMasterId r:id="rId9"/>
  </p:handoutMasterIdLst>
  <p:sldIdLst>
    <p:sldId id="292" r:id="rId2"/>
    <p:sldId id="266" r:id="rId3"/>
    <p:sldId id="267" r:id="rId4"/>
    <p:sldId id="268" r:id="rId5"/>
    <p:sldId id="296" r:id="rId6"/>
    <p:sldId id="297" r:id="rId7"/>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87" autoAdjust="0"/>
  </p:normalViewPr>
  <p:slideViewPr>
    <p:cSldViewPr snapToGrid="0">
      <p:cViewPr varScale="1">
        <p:scale>
          <a:sx n="98" d="100"/>
          <a:sy n="98" d="100"/>
        </p:scale>
        <p:origin x="9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7EC0152A-A276-4B9C-95FB-B696E3B40DCB}" type="datetimeFigureOut">
              <a:rPr lang="en-US" smtClean="0"/>
              <a:t>10/26/2020</a:t>
            </a:fld>
            <a:endParaRPr lang="en-US"/>
          </a:p>
        </p:txBody>
      </p:sp>
      <p:sp>
        <p:nvSpPr>
          <p:cNvPr id="4" name="Footer Placeholder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FC98D891-08B9-401D-A8B3-FC0B2EAA0429}" type="slidenum">
              <a:rPr lang="en-US" smtClean="0"/>
              <a:t>‹#›</a:t>
            </a:fld>
            <a:endParaRPr lang="en-US"/>
          </a:p>
        </p:txBody>
      </p:sp>
    </p:spTree>
    <p:extLst>
      <p:ext uri="{BB962C8B-B14F-4D97-AF65-F5344CB8AC3E}">
        <p14:creationId xmlns:p14="http://schemas.microsoft.com/office/powerpoint/2010/main" val="129969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04D53E3C-578A-4C69-9B89-810D4E3BDC4D}" type="datetimeFigureOut">
              <a:rPr lang="en-US" smtClean="0"/>
              <a:t>10/26/2020</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C1D3358C-B6FE-4638-AD0A-AC6E7D4347FD}" type="slidenum">
              <a:rPr lang="en-US" smtClean="0"/>
              <a:t>‹#›</a:t>
            </a:fld>
            <a:endParaRPr lang="en-US"/>
          </a:p>
        </p:txBody>
      </p:sp>
    </p:spTree>
    <p:extLst>
      <p:ext uri="{BB962C8B-B14F-4D97-AF65-F5344CB8AC3E}">
        <p14:creationId xmlns:p14="http://schemas.microsoft.com/office/powerpoint/2010/main" val="308997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D3358C-B6FE-4638-AD0A-AC6E7D4347FD}" type="slidenum">
              <a:rPr lang="en-US" smtClean="0"/>
              <a:t>1</a:t>
            </a:fld>
            <a:endParaRPr lang="en-US"/>
          </a:p>
        </p:txBody>
      </p:sp>
    </p:spTree>
    <p:extLst>
      <p:ext uri="{BB962C8B-B14F-4D97-AF65-F5344CB8AC3E}">
        <p14:creationId xmlns:p14="http://schemas.microsoft.com/office/powerpoint/2010/main" val="426878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LIPPENCOT</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t>2</a:t>
            </a:fld>
            <a:endParaRPr lang="en-US"/>
          </a:p>
        </p:txBody>
      </p:sp>
    </p:spTree>
    <p:extLst>
      <p:ext uri="{BB962C8B-B14F-4D97-AF65-F5344CB8AC3E}">
        <p14:creationId xmlns:p14="http://schemas.microsoft.com/office/powerpoint/2010/main" val="3327588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 or decreasing the APD and ERP can either increase or decrease arrhythmogenesis, depending on the underlying cause of the arrhythmia. Increasing the ERP, for example, can interrupt tachycardia caused by reentry mechanisms by prolonging the duration that normal tissue is unexcitable (its refractory period). This can prevent reentry currents from re-exciting the tissue. On the other hand, increasing the APD can precipitate </a:t>
            </a:r>
            <a:r>
              <a:rPr lang="en-US" dirty="0" err="1" smtClean="0"/>
              <a:t>torsades</a:t>
            </a:r>
            <a:r>
              <a:rPr lang="en-US" dirty="0" smtClean="0"/>
              <a:t> de pointes, a type of ventricular tachycardia caused by after depolarizations. </a:t>
            </a:r>
            <a:r>
              <a:rPr lang="en-US" baseline="0" dirty="0" smtClean="0"/>
              <a:t> </a:t>
            </a:r>
            <a:r>
              <a:rPr lang="en-US" dirty="0" smtClean="0"/>
              <a:t>Arrhythmogenesis (uncountable) (pathology) The development or onset of arrhythmia</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t>3</a:t>
            </a:fld>
            <a:endParaRPr lang="en-US"/>
          </a:p>
        </p:txBody>
      </p:sp>
    </p:spTree>
    <p:extLst>
      <p:ext uri="{BB962C8B-B14F-4D97-AF65-F5344CB8AC3E}">
        <p14:creationId xmlns:p14="http://schemas.microsoft.com/office/powerpoint/2010/main" val="1267741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Paroxysmal attacks or paroxysms (from Greek πα</a:t>
            </a:r>
            <a:r>
              <a:rPr lang="en-US" dirty="0" err="1" smtClean="0"/>
              <a:t>ροξυσμός</a:t>
            </a:r>
            <a:r>
              <a:rPr lang="en-US" dirty="0" smtClean="0"/>
              <a:t>) are a sudden recurrence or intensification of symptoms, such as a spasm or seizure</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t>5</a:t>
            </a:fld>
            <a:endParaRPr lang="en-US"/>
          </a:p>
        </p:txBody>
      </p:sp>
    </p:spTree>
    <p:extLst>
      <p:ext uri="{BB962C8B-B14F-4D97-AF65-F5344CB8AC3E}">
        <p14:creationId xmlns:p14="http://schemas.microsoft.com/office/powerpoint/2010/main" val="144670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smtClean="0">
                <a:solidFill>
                  <a:srgbClr val="666666"/>
                </a:solidFill>
                <a:effectLst/>
                <a:latin typeface="Verdana" panose="020B0604030504040204" pitchFamily="34" charset="0"/>
              </a:rPr>
              <a:t>Paroxysm..any</a:t>
            </a:r>
            <a:r>
              <a:rPr lang="en-US" b="0" i="0" dirty="0" smtClean="0">
                <a:solidFill>
                  <a:srgbClr val="666666"/>
                </a:solidFill>
                <a:effectLst/>
                <a:latin typeface="Verdana" panose="020B0604030504040204" pitchFamily="34" charset="0"/>
              </a:rPr>
              <a:t> </a:t>
            </a:r>
            <a:r>
              <a:rPr lang="en-US" b="0" i="0" dirty="0" smtClean="0">
                <a:solidFill>
                  <a:srgbClr val="3D7BBF"/>
                </a:solidFill>
                <a:effectLst/>
                <a:latin typeface="Verdana" panose="020B0604030504040204" pitchFamily="34" charset="0"/>
              </a:rPr>
              <a:t>sudden,</a:t>
            </a:r>
            <a:r>
              <a:rPr lang="en-US" b="0" i="0" dirty="0" smtClean="0">
                <a:solidFill>
                  <a:srgbClr val="666666"/>
                </a:solidFill>
                <a:effectLst/>
                <a:latin typeface="Verdana" panose="020B0604030504040204" pitchFamily="34" charset="0"/>
              </a:rPr>
              <a:t> violent outburst.. Pathology. a severe attack or a sudden increase in intensity of a disease,</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746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97969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26F1A-0A8E-4800-B7B3-E3EBDB3C1FD4}"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187915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26F1A-0A8E-4800-B7B3-E3EBDB3C1FD4}"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68982B-71D3-47F6-8F7F-CB50BF75B6F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5770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712624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2810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76074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1634969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87901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76746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26F1A-0A8E-4800-B7B3-E3EBDB3C1FD4}"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38676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126F1A-0A8E-4800-B7B3-E3EBDB3C1FD4}"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134409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126F1A-0A8E-4800-B7B3-E3EBDB3C1FD4}" type="datetimeFigureOut">
              <a:rPr lang="en-US" smtClean="0"/>
              <a:t>10/26/2020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63155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126F1A-0A8E-4800-B7B3-E3EBDB3C1FD4}" type="datetimeFigureOut">
              <a:rPr lang="en-US" smtClean="0"/>
              <a:t>10/26/2020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69387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26F1A-0A8E-4800-B7B3-E3EBDB3C1FD4}" type="datetimeFigureOut">
              <a:rPr lang="en-US" smtClean="0"/>
              <a:t>10/26/2020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64134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425682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364640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4126F1A-0A8E-4800-B7B3-E3EBDB3C1FD4}" type="datetimeFigureOut">
              <a:rPr lang="en-US" smtClean="0"/>
              <a:t>10/26/2020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268982B-71D3-47F6-8F7F-CB50BF75B6F1}" type="slidenum">
              <a:rPr lang="en-US" smtClean="0"/>
              <a:t>‹#›</a:t>
            </a:fld>
            <a:endParaRPr lang="en-US"/>
          </a:p>
        </p:txBody>
      </p:sp>
    </p:spTree>
    <p:extLst>
      <p:ext uri="{BB962C8B-B14F-4D97-AF65-F5344CB8AC3E}">
        <p14:creationId xmlns:p14="http://schemas.microsoft.com/office/powerpoint/2010/main" val="2067131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3.emf"/><Relationship Id="rId3" Type="http://schemas.microsoft.com/office/2007/relationships/media" Target="../media/media3.m4a"/><Relationship Id="rId7" Type="http://schemas.openxmlformats.org/officeDocument/2006/relationships/image" Target="../media/image2.e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3.m4a"/><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1308" y="723129"/>
            <a:ext cx="8086278" cy="4801314"/>
          </a:xfrm>
          <a:prstGeom prst="rect">
            <a:avLst/>
          </a:prstGeom>
        </p:spPr>
        <p:txBody>
          <a:bodyPr wrap="square">
            <a:spAutoFit/>
          </a:bodyPr>
          <a:lstStyle/>
          <a:p>
            <a:r>
              <a:rPr lang="en-US" sz="3200" b="1" dirty="0"/>
              <a:t>Drugs may slow automatic rhythms by </a:t>
            </a:r>
            <a:r>
              <a:rPr lang="en-US" sz="3200" b="1" dirty="0" smtClean="0"/>
              <a:t>altering any </a:t>
            </a:r>
            <a:r>
              <a:rPr lang="en-US" sz="3200" b="1" dirty="0"/>
              <a:t>of the four determinants of spontaneous </a:t>
            </a:r>
            <a:r>
              <a:rPr lang="en-US" sz="3200" b="1" dirty="0" smtClean="0"/>
              <a:t>pacemaker discharge </a:t>
            </a:r>
          </a:p>
          <a:p>
            <a:endParaRPr lang="en-US" sz="3200" b="1" dirty="0"/>
          </a:p>
          <a:p>
            <a:pPr marL="457200" indent="-457200">
              <a:buFont typeface="Wingdings" panose="05000000000000000000" pitchFamily="2" charset="2"/>
              <a:buChar char="v"/>
            </a:pPr>
            <a:r>
              <a:rPr lang="en-US" sz="3200" b="1" dirty="0" smtClean="0"/>
              <a:t>Decrease </a:t>
            </a:r>
            <a:r>
              <a:rPr lang="en-US" sz="3200" b="1" dirty="0"/>
              <a:t>phase 4 slope</a:t>
            </a:r>
          </a:p>
          <a:p>
            <a:pPr marL="457200" indent="-457200">
              <a:buFont typeface="Wingdings" panose="05000000000000000000" pitchFamily="2" charset="2"/>
              <a:buChar char="v"/>
            </a:pPr>
            <a:r>
              <a:rPr lang="en-US" sz="3200" b="1" dirty="0" smtClean="0"/>
              <a:t>Increase </a:t>
            </a:r>
            <a:r>
              <a:rPr lang="en-US" sz="3200" b="1" dirty="0"/>
              <a:t>threshold potential</a:t>
            </a:r>
          </a:p>
          <a:p>
            <a:pPr marL="457200" indent="-457200">
              <a:buFont typeface="Wingdings" panose="05000000000000000000" pitchFamily="2" charset="2"/>
              <a:buChar char="v"/>
            </a:pPr>
            <a:r>
              <a:rPr lang="en-US" sz="3200" b="1" dirty="0" smtClean="0"/>
              <a:t>Increase </a:t>
            </a:r>
            <a:r>
              <a:rPr lang="en-US" sz="3200" b="1" dirty="0"/>
              <a:t>maximum diastolic </a:t>
            </a:r>
            <a:r>
              <a:rPr lang="en-US" sz="3200" b="1" dirty="0" smtClean="0"/>
              <a:t>potential</a:t>
            </a:r>
          </a:p>
          <a:p>
            <a:pPr marL="457200" indent="-457200">
              <a:buFont typeface="Wingdings" panose="05000000000000000000" pitchFamily="2" charset="2"/>
              <a:buChar char="v"/>
            </a:pPr>
            <a:r>
              <a:rPr lang="en-US" sz="3200" b="1" dirty="0" smtClean="0"/>
              <a:t>Increased action potential duration</a:t>
            </a:r>
          </a:p>
          <a:p>
            <a:pPr marL="457200" indent="-457200">
              <a:buFont typeface="Wingdings" panose="05000000000000000000" pitchFamily="2" charset="2"/>
              <a:buChar char="v"/>
            </a:pPr>
            <a:r>
              <a:rPr lang="en-US" sz="3200" b="1" dirty="0" smtClean="0"/>
              <a:t>Hyperpolarization</a:t>
            </a:r>
            <a:endParaRPr lang="en-US" sz="3200" b="1" dirty="0"/>
          </a:p>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1672" y="2514186"/>
            <a:ext cx="609600" cy="609600"/>
          </a:xfrm>
          <a:prstGeom prst="rect">
            <a:avLst/>
          </a:prstGeom>
        </p:spPr>
      </p:pic>
    </p:spTree>
    <p:extLst>
      <p:ext uri="{BB962C8B-B14F-4D97-AF65-F5344CB8AC3E}">
        <p14:creationId xmlns:p14="http://schemas.microsoft.com/office/powerpoint/2010/main" val="168911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stretch>
            <a:fillRect/>
          </a:stretch>
        </p:blipFill>
        <p:spPr>
          <a:xfrm>
            <a:off x="14050" y="0"/>
            <a:ext cx="5549738" cy="6858001"/>
          </a:xfrm>
          <a:prstGeom prst="rect">
            <a:avLst/>
          </a:prstGeom>
        </p:spPr>
      </p:pic>
      <p:pic>
        <p:nvPicPr>
          <p:cNvPr id="3" name="Picture 2"/>
          <p:cNvPicPr>
            <a:picLocks noChangeAspect="1"/>
          </p:cNvPicPr>
          <p:nvPr/>
        </p:nvPicPr>
        <p:blipFill>
          <a:blip r:embed="rId8"/>
          <a:stretch>
            <a:fillRect/>
          </a:stretch>
        </p:blipFill>
        <p:spPr>
          <a:xfrm>
            <a:off x="5639592" y="0"/>
            <a:ext cx="6552408" cy="682640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34792" y="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563788" y="2319969"/>
            <a:ext cx="609600" cy="609600"/>
          </a:xfrm>
          <a:prstGeom prst="rect">
            <a:avLst/>
          </a:prstGeom>
        </p:spPr>
      </p:pic>
    </p:spTree>
    <p:extLst>
      <p:ext uri="{BB962C8B-B14F-4D97-AF65-F5344CB8AC3E}">
        <p14:creationId xmlns:p14="http://schemas.microsoft.com/office/powerpoint/2010/main" val="2612503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0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44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12667" y="366519"/>
            <a:ext cx="4873929" cy="6227265"/>
          </a:xfrm>
          <a:prstGeom prst="rect">
            <a:avLst/>
          </a:prstGeom>
        </p:spPr>
      </p:pic>
      <p:pic>
        <p:nvPicPr>
          <p:cNvPr id="3" name="Picture 2"/>
          <p:cNvPicPr>
            <a:picLocks noChangeAspect="1"/>
          </p:cNvPicPr>
          <p:nvPr/>
        </p:nvPicPr>
        <p:blipFill>
          <a:blip r:embed="rId6"/>
          <a:stretch>
            <a:fillRect/>
          </a:stretch>
        </p:blipFill>
        <p:spPr>
          <a:xfrm>
            <a:off x="5425244" y="366519"/>
            <a:ext cx="6117181" cy="622726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92906" y="2803271"/>
            <a:ext cx="609600" cy="609600"/>
          </a:xfrm>
          <a:prstGeom prst="rect">
            <a:avLst/>
          </a:prstGeom>
        </p:spPr>
      </p:pic>
    </p:spTree>
    <p:extLst>
      <p:ext uri="{BB962C8B-B14F-4D97-AF65-F5344CB8AC3E}">
        <p14:creationId xmlns:p14="http://schemas.microsoft.com/office/powerpoint/2010/main" val="295380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7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01782" y="41394"/>
            <a:ext cx="5309470" cy="6588470"/>
          </a:xfrm>
          <a:prstGeom prst="rect">
            <a:avLst/>
          </a:prstGeom>
        </p:spPr>
      </p:pic>
      <p:pic>
        <p:nvPicPr>
          <p:cNvPr id="3" name="Picture 2"/>
          <p:cNvPicPr>
            <a:picLocks noChangeAspect="1"/>
          </p:cNvPicPr>
          <p:nvPr/>
        </p:nvPicPr>
        <p:blipFill>
          <a:blip r:embed="rId5"/>
          <a:stretch>
            <a:fillRect/>
          </a:stretch>
        </p:blipFill>
        <p:spPr>
          <a:xfrm>
            <a:off x="6175948" y="41394"/>
            <a:ext cx="5558852" cy="658964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01652" y="1912344"/>
            <a:ext cx="609600" cy="609600"/>
          </a:xfrm>
          <a:prstGeom prst="rect">
            <a:avLst/>
          </a:prstGeom>
        </p:spPr>
      </p:pic>
    </p:spTree>
    <p:extLst>
      <p:ext uri="{BB962C8B-B14F-4D97-AF65-F5344CB8AC3E}">
        <p14:creationId xmlns:p14="http://schemas.microsoft.com/office/powerpoint/2010/main" val="678755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871662" y="235959"/>
            <a:ext cx="8560811" cy="629806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214" y="931843"/>
            <a:ext cx="609600" cy="609600"/>
          </a:xfrm>
          <a:prstGeom prst="rect">
            <a:avLst/>
          </a:prstGeom>
        </p:spPr>
      </p:pic>
    </p:spTree>
    <p:extLst>
      <p:ext uri="{BB962C8B-B14F-4D97-AF65-F5344CB8AC3E}">
        <p14:creationId xmlns:p14="http://schemas.microsoft.com/office/powerpoint/2010/main" val="1707196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468582" y="2934065"/>
            <a:ext cx="7868455" cy="3923935"/>
          </a:xfrm>
          <a:prstGeom prst="rect">
            <a:avLst/>
          </a:prstGeom>
        </p:spPr>
      </p:pic>
      <p:sp>
        <p:nvSpPr>
          <p:cNvPr id="3" name="Rectangle 2"/>
          <p:cNvSpPr/>
          <p:nvPr/>
        </p:nvSpPr>
        <p:spPr>
          <a:xfrm>
            <a:off x="1801091" y="182756"/>
            <a:ext cx="9254836" cy="2677656"/>
          </a:xfrm>
          <a:prstGeom prst="rect">
            <a:avLst/>
          </a:prstGeom>
        </p:spPr>
        <p:txBody>
          <a:bodyPr wrap="square">
            <a:spAutoFit/>
          </a:bodyPr>
          <a:lstStyle/>
          <a:p>
            <a:r>
              <a:rPr lang="en-US" sz="2400" b="1" dirty="0">
                <a:solidFill>
                  <a:prstClr val="black"/>
                </a:solidFill>
              </a:rPr>
              <a:t>CLASS II ANTIARRHYTHMIC DRUGS</a:t>
            </a:r>
          </a:p>
          <a:p>
            <a:r>
              <a:rPr lang="en-US" sz="2400" dirty="0">
                <a:solidFill>
                  <a:prstClr val="black"/>
                </a:solidFill>
              </a:rPr>
              <a:t>Class II agents are β-adrenergic antagonists, or β-blockers. These </a:t>
            </a:r>
            <a:r>
              <a:rPr lang="en-US" sz="2400" dirty="0" smtClean="0">
                <a:solidFill>
                  <a:prstClr val="black"/>
                </a:solidFill>
              </a:rPr>
              <a:t>drugs;</a:t>
            </a:r>
          </a:p>
          <a:p>
            <a:pPr marL="342900" indent="-342900">
              <a:buFont typeface="Arial" panose="020B0604020202020204" pitchFamily="34" charset="0"/>
              <a:buChar char="•"/>
            </a:pPr>
            <a:r>
              <a:rPr lang="en-US" sz="2400" b="1" dirty="0" smtClean="0">
                <a:solidFill>
                  <a:prstClr val="black"/>
                </a:solidFill>
              </a:rPr>
              <a:t>Diminish </a:t>
            </a:r>
            <a:r>
              <a:rPr lang="en-US" sz="2400" b="1" dirty="0">
                <a:solidFill>
                  <a:prstClr val="black"/>
                </a:solidFill>
              </a:rPr>
              <a:t>phase 4 </a:t>
            </a:r>
            <a:r>
              <a:rPr lang="en-US" sz="2400" b="1" dirty="0" smtClean="0">
                <a:solidFill>
                  <a:prstClr val="black"/>
                </a:solidFill>
              </a:rPr>
              <a:t>depolarization</a:t>
            </a:r>
          </a:p>
          <a:p>
            <a:pPr marL="342900" indent="-342900">
              <a:buFont typeface="Arial" panose="020B0604020202020204" pitchFamily="34" charset="0"/>
              <a:buChar char="•"/>
            </a:pPr>
            <a:r>
              <a:rPr lang="en-US" sz="2400" dirty="0">
                <a:solidFill>
                  <a:prstClr val="black"/>
                </a:solidFill>
              </a:rPr>
              <a:t>D</a:t>
            </a:r>
            <a:r>
              <a:rPr lang="en-US" sz="2400" dirty="0" smtClean="0">
                <a:solidFill>
                  <a:prstClr val="black"/>
                </a:solidFill>
              </a:rPr>
              <a:t>epress </a:t>
            </a:r>
            <a:r>
              <a:rPr lang="en-US" sz="2400" dirty="0">
                <a:solidFill>
                  <a:prstClr val="black"/>
                </a:solidFill>
              </a:rPr>
              <a:t>automaticity, </a:t>
            </a:r>
            <a:endParaRPr lang="en-US" sz="2400" dirty="0" smtClean="0">
              <a:solidFill>
                <a:prstClr val="black"/>
              </a:solidFill>
            </a:endParaRPr>
          </a:p>
          <a:p>
            <a:pPr marL="342900" indent="-342900">
              <a:buFont typeface="Arial" panose="020B0604020202020204" pitchFamily="34" charset="0"/>
              <a:buChar char="•"/>
            </a:pPr>
            <a:r>
              <a:rPr lang="en-US" sz="2400" dirty="0">
                <a:solidFill>
                  <a:prstClr val="black"/>
                </a:solidFill>
              </a:rPr>
              <a:t>P</a:t>
            </a:r>
            <a:r>
              <a:rPr lang="en-US" sz="2400" dirty="0" smtClean="0">
                <a:solidFill>
                  <a:prstClr val="black"/>
                </a:solidFill>
              </a:rPr>
              <a:t>rolong AV conduction</a:t>
            </a:r>
          </a:p>
          <a:p>
            <a:pPr marL="342900" indent="-342900">
              <a:buFont typeface="Arial" panose="020B0604020202020204" pitchFamily="34" charset="0"/>
              <a:buChar char="•"/>
            </a:pPr>
            <a:r>
              <a:rPr lang="en-US" sz="2400" dirty="0">
                <a:solidFill>
                  <a:prstClr val="black"/>
                </a:solidFill>
              </a:rPr>
              <a:t>D</a:t>
            </a:r>
            <a:r>
              <a:rPr lang="en-US" sz="2400" dirty="0" smtClean="0">
                <a:solidFill>
                  <a:prstClr val="black"/>
                </a:solidFill>
              </a:rPr>
              <a:t>ecrease </a:t>
            </a:r>
            <a:r>
              <a:rPr lang="en-US" sz="2400" dirty="0">
                <a:solidFill>
                  <a:prstClr val="black"/>
                </a:solidFill>
              </a:rPr>
              <a:t>heart rate and contractility.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9839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4229</TotalTime>
  <Words>196</Words>
  <Application>Microsoft Office PowerPoint</Application>
  <PresentationFormat>Widescreen</PresentationFormat>
  <Paragraphs>22</Paragraphs>
  <Slides>6</Slides>
  <Notes>5</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Century Gothic</vt:lpstr>
      <vt:lpstr>Verdana</vt:lpstr>
      <vt:lpstr>Wingdings</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TASEER</dc:creator>
  <cp:lastModifiedBy>Administrator</cp:lastModifiedBy>
  <cp:revision>85</cp:revision>
  <cp:lastPrinted>2016-11-18T05:39:38Z</cp:lastPrinted>
  <dcterms:created xsi:type="dcterms:W3CDTF">2015-08-31T06:10:18Z</dcterms:created>
  <dcterms:modified xsi:type="dcterms:W3CDTF">2020-10-26T04:29:14Z</dcterms:modified>
</cp:coreProperties>
</file>