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F03987-B0D7-4C64-A967-594D19D621B2}" type="datetimeFigureOut">
              <a:rPr lang="en-US" smtClean="0"/>
              <a:t>4/18/2020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154D5-61C2-4A71-91B8-924B2FEB8CA1}" type="slidenum">
              <a:rPr lang="en-US" smtClean="0"/>
              <a:t>‹#›</a:t>
            </a:fld>
            <a:endParaRPr lang="en-US"/>
          </a:p>
        </p:txBody>
      </p:sp>
    </p:spTree>
    <p:extLst>
      <p:ext uri="{BB962C8B-B14F-4D97-AF65-F5344CB8AC3E}">
        <p14:creationId xmlns:p14="http://schemas.microsoft.com/office/powerpoint/2010/main" val="21316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8154D5-61C2-4A71-91B8-924B2FEB8CA1}" type="slidenum">
              <a:rPr lang="en-US" smtClean="0"/>
              <a:t>1</a:t>
            </a:fld>
            <a:endParaRPr lang="en-US"/>
          </a:p>
        </p:txBody>
      </p:sp>
    </p:spTree>
    <p:extLst>
      <p:ext uri="{BB962C8B-B14F-4D97-AF65-F5344CB8AC3E}">
        <p14:creationId xmlns:p14="http://schemas.microsoft.com/office/powerpoint/2010/main" val="717614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EA15C347-CA98-4434-9440-2F30A8F2C5A1}"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EE5A6-2FAB-4493-B640-2357E26A06EB}"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5C347-CA98-4434-9440-2F30A8F2C5A1}"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EE5A6-2FAB-4493-B640-2357E26A06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5C347-CA98-4434-9440-2F30A8F2C5A1}" type="datetimeFigureOut">
              <a:rPr lang="en-US" smtClean="0"/>
              <a:t>4/18/2020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16EE5A6-2FAB-4493-B640-2357E26A06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15C347-CA98-4434-9440-2F30A8F2C5A1}"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EE5A6-2FAB-4493-B640-2357E26A06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15C347-CA98-4434-9440-2F30A8F2C5A1}"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EE5A6-2FAB-4493-B640-2357E26A06E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15C347-CA98-4434-9440-2F30A8F2C5A1}"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EE5A6-2FAB-4493-B640-2357E26A06E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A15C347-CA98-4434-9440-2F30A8F2C5A1}"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6EE5A6-2FAB-4493-B640-2357E26A06E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15C347-CA98-4434-9440-2F30A8F2C5A1}"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6EE5A6-2FAB-4493-B640-2357E26A06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5C347-CA98-4434-9440-2F30A8F2C5A1}"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6EE5A6-2FAB-4493-B640-2357E26A06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15C347-CA98-4434-9440-2F30A8F2C5A1}"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EE5A6-2FAB-4493-B640-2357E26A06EB}"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A15C347-CA98-4434-9440-2F30A8F2C5A1}" type="datetimeFigureOut">
              <a:rPr lang="en-US" smtClean="0"/>
              <a:t>4/18/2020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A16EE5A6-2FAB-4493-B640-2357E26A06E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EA15C347-CA98-4434-9440-2F30A8F2C5A1}" type="datetimeFigureOut">
              <a:rPr lang="en-US" smtClean="0"/>
              <a:t>4/18/2020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16EE5A6-2FAB-4493-B640-2357E26A06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effectLst/>
              </a:rPr>
              <a:t>LAW OF </a:t>
            </a:r>
            <a:r>
              <a:rPr lang="en-US" dirty="0" smtClean="0">
                <a:effectLst/>
              </a:rPr>
              <a:t>TREATIES</a:t>
            </a:r>
            <a:br>
              <a:rPr lang="en-US" dirty="0" smtClean="0">
                <a:effectLst/>
              </a:rPr>
            </a:br>
            <a:r>
              <a:rPr lang="en-US" dirty="0" smtClean="0"/>
              <a:t>By Miss </a:t>
            </a:r>
            <a:r>
              <a:rPr lang="en-US" dirty="0" err="1" smtClean="0"/>
              <a:t>Mamoona</a:t>
            </a:r>
            <a:r>
              <a:rPr lang="en-US" dirty="0" smtClean="0"/>
              <a:t> Khalid Lecturer</a:t>
            </a:r>
            <a:br>
              <a:rPr lang="en-US" dirty="0" smtClean="0"/>
            </a:br>
            <a:r>
              <a:rPr lang="en-US" dirty="0" smtClean="0"/>
              <a:t>Law College, University of Sargodha</a:t>
            </a:r>
            <a:r>
              <a:rPr lang="en-US" dirty="0">
                <a:effectLst/>
              </a:rPr>
              <a:t/>
            </a:r>
            <a:br>
              <a:rPr lang="en-US" dirty="0">
                <a:effectLst/>
              </a:rPr>
            </a:br>
            <a:endParaRPr lang="en-US" dirty="0"/>
          </a:p>
        </p:txBody>
      </p:sp>
      <p:sp>
        <p:nvSpPr>
          <p:cNvPr id="3" name="Subtitle 2"/>
          <p:cNvSpPr>
            <a:spLocks noGrp="1"/>
          </p:cNvSpPr>
          <p:nvPr>
            <p:ph type="subTitle" idx="1"/>
          </p:nvPr>
        </p:nvSpPr>
        <p:spPr/>
        <p:txBody>
          <a:bodyPr/>
          <a:lstStyle/>
          <a:p>
            <a:r>
              <a:rPr lang="en-US" dirty="0" smtClean="0"/>
              <a:t>Lesson no:1</a:t>
            </a:r>
            <a:endParaRPr lang="en-US" dirty="0"/>
          </a:p>
        </p:txBody>
      </p:sp>
    </p:spTree>
    <p:extLst>
      <p:ext uri="{BB962C8B-B14F-4D97-AF65-F5344CB8AC3E}">
        <p14:creationId xmlns:p14="http://schemas.microsoft.com/office/powerpoint/2010/main" val="24091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Outlines of Topic</a:t>
            </a:r>
            <a:endParaRPr lang="en-US" dirty="0"/>
          </a:p>
        </p:txBody>
      </p:sp>
      <p:sp>
        <p:nvSpPr>
          <p:cNvPr id="2" name="Content Placeholder 1"/>
          <p:cNvSpPr>
            <a:spLocks noGrp="1"/>
          </p:cNvSpPr>
          <p:nvPr>
            <p:ph idx="1"/>
          </p:nvPr>
        </p:nvSpPr>
        <p:spPr/>
        <p:txBody>
          <a:bodyPr>
            <a:normAutofit/>
          </a:bodyPr>
          <a:lstStyle/>
          <a:p>
            <a:pPr lvl="1" algn="l"/>
            <a:r>
              <a:rPr lang="en-US" dirty="0"/>
              <a:t>Introduction </a:t>
            </a:r>
            <a:endParaRPr lang="en-US" sz="1600" dirty="0"/>
          </a:p>
          <a:p>
            <a:pPr lvl="1" algn="l"/>
            <a:r>
              <a:rPr lang="en-US" dirty="0"/>
              <a:t>Codification of the Law of </a:t>
            </a:r>
            <a:r>
              <a:rPr lang="en-US" dirty="0" smtClean="0"/>
              <a:t>Treaties</a:t>
            </a:r>
            <a:endParaRPr lang="en-US" sz="1600" dirty="0"/>
          </a:p>
          <a:p>
            <a:pPr lvl="1" algn="l"/>
            <a:r>
              <a:rPr lang="en-US" dirty="0" smtClean="0"/>
              <a:t>Meaning and Essentials </a:t>
            </a:r>
          </a:p>
          <a:p>
            <a:pPr lvl="1" algn="l"/>
            <a:r>
              <a:rPr lang="en-US" dirty="0" smtClean="0"/>
              <a:t>Definition</a:t>
            </a:r>
          </a:p>
          <a:p>
            <a:pPr lvl="1" algn="l"/>
            <a:r>
              <a:rPr lang="en-US" dirty="0"/>
              <a:t>Types</a:t>
            </a:r>
            <a:r>
              <a:rPr lang="en-US" sz="1600" dirty="0" smtClean="0"/>
              <a:t> </a:t>
            </a:r>
            <a:r>
              <a:rPr lang="en-US" dirty="0"/>
              <a:t>of</a:t>
            </a:r>
            <a:r>
              <a:rPr lang="en-US" sz="1600" dirty="0" smtClean="0"/>
              <a:t> </a:t>
            </a:r>
            <a:r>
              <a:rPr lang="en-US" dirty="0"/>
              <a:t>Treaties</a:t>
            </a:r>
            <a:r>
              <a:rPr lang="en-US" sz="1600" dirty="0" smtClean="0"/>
              <a:t> </a:t>
            </a:r>
            <a:endParaRPr lang="en-US" sz="1600" dirty="0"/>
          </a:p>
          <a:p>
            <a:pPr algn="l"/>
            <a:endParaRPr lang="en-US" dirty="0"/>
          </a:p>
        </p:txBody>
      </p:sp>
    </p:spTree>
    <p:extLst>
      <p:ext uri="{BB962C8B-B14F-4D97-AF65-F5344CB8AC3E}">
        <p14:creationId xmlns:p14="http://schemas.microsoft.com/office/powerpoint/2010/main" val="914883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Introduction</a:t>
            </a:r>
            <a:endParaRPr lang="en-US" dirty="0"/>
          </a:p>
        </p:txBody>
      </p:sp>
      <p:sp>
        <p:nvSpPr>
          <p:cNvPr id="2" name="Content Placeholder 1"/>
          <p:cNvSpPr>
            <a:spLocks noGrp="1"/>
          </p:cNvSpPr>
          <p:nvPr>
            <p:ph idx="1"/>
          </p:nvPr>
        </p:nvSpPr>
        <p:spPr/>
        <p:txBody>
          <a:bodyPr>
            <a:normAutofit fontScale="85000" lnSpcReduction="20000"/>
          </a:bodyPr>
          <a:lstStyle/>
          <a:p>
            <a:pPr lvl="0"/>
            <a:r>
              <a:rPr lang="en-US" dirty="0"/>
              <a:t> In the modern period, International Treaties are the most Important Sources of International Law. Treaties are the principle source of international rights and obligations. </a:t>
            </a:r>
            <a:r>
              <a:rPr lang="en-US" dirty="0" smtClean="0"/>
              <a:t>Every </a:t>
            </a:r>
            <a:r>
              <a:rPr lang="en-US" dirty="0"/>
              <a:t>State is a party to hundreds of treaties, bilateral and multilateral. </a:t>
            </a:r>
            <a:r>
              <a:rPr lang="en-US" dirty="0" smtClean="0"/>
              <a:t> </a:t>
            </a:r>
            <a:r>
              <a:rPr lang="en-US" dirty="0"/>
              <a:t>Treaties regulate practically every aspect of State behavior in times of peace and in times of war. </a:t>
            </a:r>
          </a:p>
          <a:p>
            <a:pPr algn="l"/>
            <a:r>
              <a:rPr lang="en-US" dirty="0" smtClean="0"/>
              <a:t>A </a:t>
            </a:r>
            <a:r>
              <a:rPr lang="en-US" dirty="0"/>
              <a:t>treaty is a formally concluded and ratified agreement between two or more states there are two types of International Treaties 1) Law Making Treaty and another 2)Treaty Contracts</a:t>
            </a:r>
            <a:br>
              <a:rPr lang="en-US" dirty="0"/>
            </a:br>
            <a:r>
              <a:rPr lang="en-US" dirty="0"/>
              <a:t/>
            </a:r>
            <a:br>
              <a:rPr lang="en-US" dirty="0"/>
            </a:br>
            <a:endParaRPr lang="en-US" dirty="0"/>
          </a:p>
        </p:txBody>
      </p:sp>
    </p:spTree>
    <p:extLst>
      <p:ext uri="{BB962C8B-B14F-4D97-AF65-F5344CB8AC3E}">
        <p14:creationId xmlns:p14="http://schemas.microsoft.com/office/powerpoint/2010/main" val="288676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Codification of the Law of Treaties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 </a:t>
            </a:r>
            <a:r>
              <a:rPr lang="en-US" dirty="0"/>
              <a:t>The law of treaties has been codified. The Vienna Convention on the Law of Treaties was signed at Vienna on 23 May 1969 and entered into force on 27 January 1980 after being ratified by 35 States. </a:t>
            </a:r>
            <a:endParaRPr lang="en-US" dirty="0" smtClean="0"/>
          </a:p>
          <a:p>
            <a:pPr lvl="0"/>
            <a:r>
              <a:rPr lang="en-US" dirty="0" smtClean="0"/>
              <a:t> </a:t>
            </a:r>
            <a:r>
              <a:rPr lang="en-US" dirty="0"/>
              <a:t>The Preamble to the 1969 Vienna Convention provides, however, that “the rules of customary international law will continue to govern questions not regulated by the provisions of the present Convention”. </a:t>
            </a:r>
            <a:endParaRPr lang="en-US" dirty="0"/>
          </a:p>
          <a:p>
            <a:pPr lvl="0"/>
            <a:r>
              <a:rPr lang="en-US" dirty="0" smtClean="0"/>
              <a:t>The </a:t>
            </a:r>
            <a:r>
              <a:rPr lang="en-US" dirty="0"/>
              <a:t>1969 Vienna Convention on the Law of Treaties applies only to treaties concluded by States. An additional treaty dealing with treaties concluded between States and international organizations or between international organizations was signed in 1986 in Vienna. It has not yet entered into force. </a:t>
            </a:r>
          </a:p>
          <a:p>
            <a:endParaRPr lang="en-US" dirty="0"/>
          </a:p>
        </p:txBody>
      </p:sp>
    </p:spTree>
    <p:extLst>
      <p:ext uri="{BB962C8B-B14F-4D97-AF65-F5344CB8AC3E}">
        <p14:creationId xmlns:p14="http://schemas.microsoft.com/office/powerpoint/2010/main" val="2806702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Meaning and Essentials of </a:t>
            </a:r>
            <a:r>
              <a:rPr lang="en-US" dirty="0"/>
              <a:t>T</a:t>
            </a:r>
            <a:r>
              <a:rPr lang="en-US" dirty="0" smtClean="0"/>
              <a:t>reaties</a:t>
            </a:r>
            <a:endParaRPr lang="en-US" dirty="0"/>
          </a:p>
        </p:txBody>
      </p:sp>
      <p:sp>
        <p:nvSpPr>
          <p:cNvPr id="3" name="Content Placeholder 2"/>
          <p:cNvSpPr>
            <a:spLocks noGrp="1"/>
          </p:cNvSpPr>
          <p:nvPr>
            <p:ph idx="1"/>
          </p:nvPr>
        </p:nvSpPr>
        <p:spPr/>
        <p:txBody>
          <a:bodyPr>
            <a:normAutofit fontScale="70000" lnSpcReduction="20000"/>
          </a:bodyPr>
          <a:lstStyle/>
          <a:p>
            <a:r>
              <a:rPr lang="en-US" dirty="0"/>
              <a:t>A ‘treaty’ is a formally concluded and ratified agreement between States. </a:t>
            </a:r>
            <a:endParaRPr lang="en-US" dirty="0" smtClean="0"/>
          </a:p>
          <a:p>
            <a:r>
              <a:rPr lang="en-US" dirty="0" smtClean="0"/>
              <a:t> </a:t>
            </a:r>
            <a:r>
              <a:rPr lang="en-US" dirty="0"/>
              <a:t>The term is used generically to refer to instruments binding at international law, concluded between international entities (States or organizations). </a:t>
            </a:r>
            <a:endParaRPr lang="en-US" dirty="0"/>
          </a:p>
          <a:p>
            <a:r>
              <a:rPr lang="en-US" dirty="0" smtClean="0"/>
              <a:t>The </a:t>
            </a:r>
            <a:r>
              <a:rPr lang="en-US" dirty="0"/>
              <a:t>1969 Vienna Convention defines a treaty as "an international agreement concluded between States in written form and governed by international law, whether embodied in a single instrument or in two or more related instruments and whatever its particular designation. </a:t>
            </a:r>
            <a:endParaRPr lang="en-US" dirty="0"/>
          </a:p>
          <a:p>
            <a:r>
              <a:rPr lang="en-US" b="1" dirty="0" smtClean="0"/>
              <a:t>Essentialities </a:t>
            </a:r>
            <a:r>
              <a:rPr lang="en-US" b="1" dirty="0"/>
              <a:t>of Treaties</a:t>
            </a:r>
            <a:r>
              <a:rPr lang="en-US" dirty="0"/>
              <a:t>, a treaty must be, a binding instrument, which means that the contracting parties intended to create legal rights and duties, concluded by states or international organizations with treaty-making power, governed by international law and should be in writing.</a:t>
            </a:r>
            <a:endParaRPr lang="en-US" dirty="0"/>
          </a:p>
        </p:txBody>
      </p:sp>
    </p:spTree>
    <p:extLst>
      <p:ext uri="{BB962C8B-B14F-4D97-AF65-F5344CB8AC3E}">
        <p14:creationId xmlns:p14="http://schemas.microsoft.com/office/powerpoint/2010/main" val="938240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fontScale="70000" lnSpcReduction="20000"/>
          </a:bodyPr>
          <a:lstStyle/>
          <a:p>
            <a:r>
              <a:rPr lang="en-US" b="1" dirty="0"/>
              <a:t>Meaning :</a:t>
            </a:r>
            <a:r>
              <a:rPr lang="en-US" dirty="0"/>
              <a:t/>
            </a:r>
            <a:br>
              <a:rPr lang="en-US" dirty="0"/>
            </a:br>
            <a:r>
              <a:rPr lang="en-US" dirty="0"/>
              <a:t/>
            </a:r>
            <a:br>
              <a:rPr lang="en-US" dirty="0"/>
            </a:br>
            <a:r>
              <a:rPr lang="en-US" dirty="0"/>
              <a:t>               A Treaty means a formal agreement between two or more Independent Nations with reference to peace, alliance, commerce or other International relations.</a:t>
            </a:r>
            <a:br>
              <a:rPr lang="en-US" dirty="0"/>
            </a:br>
            <a:r>
              <a:rPr lang="en-US" dirty="0"/>
              <a:t/>
            </a:r>
            <a:br>
              <a:rPr lang="en-US" dirty="0"/>
            </a:br>
            <a:r>
              <a:rPr lang="en-US" b="1" dirty="0"/>
              <a:t>Definition :</a:t>
            </a:r>
            <a:r>
              <a:rPr lang="en-US" dirty="0"/>
              <a:t/>
            </a:r>
            <a:br>
              <a:rPr lang="en-US" dirty="0"/>
            </a:br>
            <a:r>
              <a:rPr lang="en-US" dirty="0"/>
              <a:t/>
            </a:r>
            <a:br>
              <a:rPr lang="en-US" dirty="0"/>
            </a:br>
            <a:r>
              <a:rPr lang="en-US" dirty="0"/>
              <a:t>          A treaty is defined under Article 2 of Vienna Convention on the law of treaties 1969, " A treaty is an agreement whereby two or more States established or seek to establish the relationship between them governed by International Law. It is reduced form of International treaties. Treaties are an agreement between the Independent States creating rights and obligation. There are bilateral or multilateral treaties based on the numbers of States.</a:t>
            </a:r>
            <a:br>
              <a:rPr lang="en-US" dirty="0"/>
            </a:br>
            <a:endParaRPr lang="en-US" dirty="0" smtClean="0"/>
          </a:p>
        </p:txBody>
      </p:sp>
    </p:spTree>
    <p:extLst>
      <p:ext uri="{BB962C8B-B14F-4D97-AF65-F5344CB8AC3E}">
        <p14:creationId xmlns:p14="http://schemas.microsoft.com/office/powerpoint/2010/main" val="1105654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Treaties</a:t>
            </a:r>
          </a:p>
        </p:txBody>
      </p:sp>
      <p:sp>
        <p:nvSpPr>
          <p:cNvPr id="3" name="Content Placeholder 2"/>
          <p:cNvSpPr>
            <a:spLocks noGrp="1"/>
          </p:cNvSpPr>
          <p:nvPr>
            <p:ph idx="1"/>
          </p:nvPr>
        </p:nvSpPr>
        <p:spPr/>
        <p:txBody>
          <a:bodyPr>
            <a:normAutofit fontScale="70000" lnSpcReduction="20000"/>
          </a:bodyPr>
          <a:lstStyle/>
          <a:p>
            <a:pPr marL="118872"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International Treaties may be divided into two groups 1) Law making Treaty 2) Treaty Contracts</a:t>
            </a:r>
            <a:br>
              <a:rPr lang="en-US" dirty="0">
                <a:latin typeface="Times New Roman" pitchFamily="18" charset="0"/>
                <a:cs typeface="Times New Roman" pitchFamily="18" charset="0"/>
              </a:rPr>
            </a:br>
            <a:r>
              <a:rPr lang="en-US" b="1" dirty="0">
                <a:latin typeface="Times New Roman" pitchFamily="18" charset="0"/>
                <a:cs typeface="Times New Roman" pitchFamily="18" charset="0"/>
              </a:rPr>
              <a:t/>
            </a:r>
            <a:br>
              <a:rPr lang="en-US" b="1" dirty="0">
                <a:latin typeface="Times New Roman" pitchFamily="18" charset="0"/>
                <a:cs typeface="Times New Roman" pitchFamily="18" charset="0"/>
              </a:rPr>
            </a:br>
            <a:r>
              <a:rPr lang="en-US" b="1" dirty="0">
                <a:latin typeface="Times New Roman" pitchFamily="18" charset="0"/>
                <a:cs typeface="Times New Roman" pitchFamily="18" charset="0"/>
              </a:rPr>
              <a:t>1) Law making Treaty-</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Law making treaties are those treaties which are entered into by a large number of States. These are the direct source of International Law. These treaties are binding. Law making treaties may be divided into i) treaty giving the rule of Universal International Law. ii) Treaty giving general principles</a:t>
            </a:r>
            <a:r>
              <a:rPr lang="en-US" dirty="0" smtClean="0">
                <a:latin typeface="Times New Roman" pitchFamily="18" charset="0"/>
                <a:cs typeface="Times New Roman" pitchFamily="18" charset="0"/>
              </a:rPr>
              <a:t>.</a:t>
            </a:r>
          </a:p>
          <a:p>
            <a:pPr marL="118872" indent="0">
              <a:buNone/>
            </a:pPr>
            <a:r>
              <a:rPr lang="en-US" dirty="0" smtClean="0">
                <a:latin typeface="Times New Roman" pitchFamily="18" charset="0"/>
                <a:cs typeface="Times New Roman" pitchFamily="18" charset="0"/>
              </a:rPr>
              <a:t>i. Universal treaty</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118872"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treaties are signed by a majority of the State. For Example United Nation Charter.</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94301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Treaties</a:t>
            </a:r>
          </a:p>
        </p:txBody>
      </p:sp>
      <p:sp>
        <p:nvSpPr>
          <p:cNvPr id="3" name="Content Placeholder 2"/>
          <p:cNvSpPr>
            <a:spLocks noGrp="1"/>
          </p:cNvSpPr>
          <p:nvPr>
            <p:ph idx="1"/>
          </p:nvPr>
        </p:nvSpPr>
        <p:spPr/>
        <p:txBody>
          <a:bodyPr>
            <a:normAutofit fontScale="70000" lnSpcReduction="20000"/>
          </a:bodyPr>
          <a:lstStyle/>
          <a:p>
            <a:r>
              <a:rPr lang="en-US" dirty="0"/>
              <a:t>  </a:t>
            </a:r>
            <a:r>
              <a:rPr lang="en-US" dirty="0" smtClean="0"/>
              <a:t>ii</a:t>
            </a:r>
            <a:r>
              <a:rPr lang="en-US" dirty="0"/>
              <a:t>. General Principles Treaty</a:t>
            </a:r>
            <a:br>
              <a:rPr lang="en-US" dirty="0"/>
            </a:br>
            <a:r>
              <a:rPr lang="en-US" dirty="0"/>
              <a:t/>
            </a:r>
            <a:br>
              <a:rPr lang="en-US" dirty="0"/>
            </a:br>
            <a:r>
              <a:rPr lang="en-US" dirty="0"/>
              <a:t>            </a:t>
            </a:r>
            <a:r>
              <a:rPr lang="en-US" dirty="0" smtClean="0"/>
              <a:t>These </a:t>
            </a:r>
            <a:r>
              <a:rPr lang="en-US" dirty="0"/>
              <a:t>treaties are entered into and signed by a large number of countries giving thereby general principles of International Like. Geneva Convention on Law of sea and Vienna Convention on Diplomatic Relations, 1961are examples of such a treaty.</a:t>
            </a:r>
            <a:br>
              <a:rPr lang="en-US" dirty="0"/>
            </a:br>
            <a:r>
              <a:rPr lang="en-US" dirty="0"/>
              <a:t/>
            </a:r>
            <a:br>
              <a:rPr lang="en-US" dirty="0"/>
            </a:br>
            <a:r>
              <a:rPr lang="en-US" b="1" dirty="0"/>
              <a:t>2) Treaty Contracts:</a:t>
            </a:r>
            <a:r>
              <a:rPr lang="en-US" dirty="0"/>
              <a:t/>
            </a:r>
            <a:br>
              <a:rPr lang="en-US" dirty="0"/>
            </a:br>
            <a:r>
              <a:rPr lang="en-US" dirty="0"/>
              <a:t/>
            </a:r>
            <a:br>
              <a:rPr lang="en-US" dirty="0"/>
            </a:br>
            <a:r>
              <a:rPr lang="en-US" dirty="0"/>
              <a:t>                             These are the treaties which are entered into by two or more States. The provisions of such treaties are binding only on the parties to the treaty. Such type of treaties are also sources of International Law because they help in the development of customary rules of International Law.</a:t>
            </a:r>
            <a:br>
              <a:rPr lang="en-US" dirty="0"/>
            </a:br>
            <a:endParaRPr lang="en-US" dirty="0"/>
          </a:p>
        </p:txBody>
      </p:sp>
    </p:spTree>
    <p:extLst>
      <p:ext uri="{BB962C8B-B14F-4D97-AF65-F5344CB8AC3E}">
        <p14:creationId xmlns:p14="http://schemas.microsoft.com/office/powerpoint/2010/main" val="11519197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22</TotalTime>
  <Words>387</Words>
  <Application>Microsoft Office PowerPoint</Application>
  <PresentationFormat>On-screen Show (4:3)</PresentationFormat>
  <Paragraphs>29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Module</vt:lpstr>
      <vt:lpstr>LAW OF TREATIES By Miss Mamoona Khalid Lecturer Law College, University of Sargodha </vt:lpstr>
      <vt:lpstr>Outlines of Topic</vt:lpstr>
      <vt:lpstr>Introduction</vt:lpstr>
      <vt:lpstr>Codification of the Law of Treaties</vt:lpstr>
      <vt:lpstr>Meaning and Essentials of Treaties</vt:lpstr>
      <vt:lpstr>Definition</vt:lpstr>
      <vt:lpstr>Types of Treaties</vt:lpstr>
      <vt:lpstr>Types of Treaties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OF TREATIES </dc:title>
  <dc:creator>New</dc:creator>
  <cp:lastModifiedBy>New</cp:lastModifiedBy>
  <cp:revision>7</cp:revision>
  <dcterms:created xsi:type="dcterms:W3CDTF">2020-04-18T11:25:21Z</dcterms:created>
  <dcterms:modified xsi:type="dcterms:W3CDTF">2020-04-18T11:48:05Z</dcterms:modified>
</cp:coreProperties>
</file>