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70" r:id="rId4"/>
    <p:sldId id="271" r:id="rId5"/>
    <p:sldId id="272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962" y="498157"/>
            <a:ext cx="8220075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9288" y="2289047"/>
            <a:ext cx="7325423" cy="2217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ashable.com/2013/08/01/first-tv-commercial-bulova-vide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9600" y="4449571"/>
            <a:ext cx="678370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65" smtClean="0">
                <a:solidFill>
                  <a:srgbClr val="0080FF"/>
                </a:solidFill>
              </a:rPr>
              <a:t>ELECTRONIC </a:t>
            </a:r>
            <a:r>
              <a:rPr sz="2800" spc="-165" dirty="0">
                <a:solidFill>
                  <a:srgbClr val="0080FF"/>
                </a:solidFill>
              </a:rPr>
              <a:t>AND </a:t>
            </a:r>
            <a:r>
              <a:rPr sz="2800" spc="-190" dirty="0">
                <a:solidFill>
                  <a:srgbClr val="0080FF"/>
                </a:solidFill>
              </a:rPr>
              <a:t>WEB</a:t>
            </a:r>
            <a:r>
              <a:rPr sz="2800" spc="30" dirty="0">
                <a:solidFill>
                  <a:srgbClr val="0080FF"/>
                </a:solidFill>
              </a:rPr>
              <a:t> </a:t>
            </a:r>
            <a:r>
              <a:rPr sz="2800" spc="-80" dirty="0">
                <a:solidFill>
                  <a:srgbClr val="0080FF"/>
                </a:solidFill>
              </a:rPr>
              <a:t>MEDIA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8129174" y="6052215"/>
            <a:ext cx="682092" cy="634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75878" y="0"/>
            <a:ext cx="6458255" cy="68499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16508" y="39319"/>
            <a:ext cx="221297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Vintage vector </a:t>
            </a:r>
            <a:r>
              <a:rPr sz="1100" dirty="0">
                <a:latin typeface="Arial"/>
                <a:cs typeface="Arial"/>
              </a:rPr>
              <a:t>designed by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Freepik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97356" y="114223"/>
            <a:ext cx="1303020" cy="1325880"/>
            <a:chOff x="7397356" y="114223"/>
            <a:chExt cx="1303020" cy="1325880"/>
          </a:xfrm>
        </p:grpSpPr>
        <p:sp>
          <p:nvSpPr>
            <p:cNvPr id="3" name="object 3"/>
            <p:cNvSpPr/>
            <p:nvPr/>
          </p:nvSpPr>
          <p:spPr>
            <a:xfrm>
              <a:off x="7546708" y="265633"/>
              <a:ext cx="1152525" cy="1152525"/>
            </a:xfrm>
            <a:custGeom>
              <a:avLst/>
              <a:gdLst/>
              <a:ahLst/>
              <a:cxnLst/>
              <a:rect l="l" t="t" r="r" b="b"/>
              <a:pathLst>
                <a:path w="1152525" h="1152525">
                  <a:moveTo>
                    <a:pt x="1151991" y="0"/>
                  </a:moveTo>
                  <a:lnTo>
                    <a:pt x="0" y="0"/>
                  </a:lnTo>
                  <a:lnTo>
                    <a:pt x="0" y="1152004"/>
                  </a:lnTo>
                  <a:lnTo>
                    <a:pt x="1151991" y="1152004"/>
                  </a:lnTo>
                  <a:lnTo>
                    <a:pt x="1151991" y="0"/>
                  </a:lnTo>
                  <a:close/>
                </a:path>
              </a:pathLst>
            </a:custGeom>
            <a:solidFill>
              <a:srgbClr val="FF51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397356" y="114223"/>
              <a:ext cx="1302804" cy="132556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35940" y="1633220"/>
            <a:ext cx="7776209" cy="3980179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355600" marR="748665" indent="-342900">
              <a:lnSpc>
                <a:spcPts val="2600"/>
              </a:lnSpc>
              <a:spcBef>
                <a:spcPts val="219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25" dirty="0">
                <a:latin typeface="Arial"/>
                <a:cs typeface="Arial"/>
              </a:rPr>
              <a:t>Television </a:t>
            </a:r>
            <a:r>
              <a:rPr sz="2200" dirty="0">
                <a:latin typeface="Arial"/>
                <a:cs typeface="Arial"/>
              </a:rPr>
              <a:t>is very </a:t>
            </a:r>
            <a:r>
              <a:rPr sz="2200" spc="-10" dirty="0">
                <a:latin typeface="Arial"/>
                <a:cs typeface="Arial"/>
              </a:rPr>
              <a:t>effective </a:t>
            </a:r>
            <a:r>
              <a:rPr sz="2200" dirty="0">
                <a:latin typeface="Arial"/>
                <a:cs typeface="Arial"/>
              </a:rPr>
              <a:t>in </a:t>
            </a:r>
            <a:r>
              <a:rPr sz="2200" spc="-5" dirty="0">
                <a:latin typeface="Arial"/>
                <a:cs typeface="Arial"/>
              </a:rPr>
              <a:t>generating feelings </a:t>
            </a:r>
            <a:r>
              <a:rPr sz="2200" dirty="0">
                <a:latin typeface="Arial"/>
                <a:cs typeface="Arial"/>
              </a:rPr>
              <a:t>and  </a:t>
            </a:r>
            <a:r>
              <a:rPr sz="2200" spc="-5" dirty="0">
                <a:latin typeface="Arial"/>
                <a:cs typeface="Arial"/>
              </a:rPr>
              <a:t>illustrating actions </a:t>
            </a:r>
            <a:r>
              <a:rPr sz="2200" dirty="0">
                <a:latin typeface="Arial"/>
                <a:cs typeface="Arial"/>
              </a:rPr>
              <a:t>and behaviors, and not so </a:t>
            </a:r>
            <a:r>
              <a:rPr sz="2200" spc="-5" dirty="0">
                <a:latin typeface="Arial"/>
                <a:cs typeface="Arial"/>
              </a:rPr>
              <a:t>strong </a:t>
            </a:r>
            <a:r>
              <a:rPr sz="2200" dirty="0">
                <a:latin typeface="Arial"/>
                <a:cs typeface="Arial"/>
              </a:rPr>
              <a:t>in  </a:t>
            </a:r>
            <a:r>
              <a:rPr sz="2200" spc="-5" dirty="0">
                <a:latin typeface="Arial"/>
                <a:cs typeface="Arial"/>
              </a:rPr>
              <a:t>communicating specific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facts.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3100">
              <a:latin typeface="Arial"/>
              <a:cs typeface="Arial"/>
            </a:endParaRPr>
          </a:p>
          <a:p>
            <a:pPr marL="355600" marR="5080" indent="-342900">
              <a:lnSpc>
                <a:spcPct val="100699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25" dirty="0">
                <a:latin typeface="Arial"/>
                <a:cs typeface="Arial"/>
              </a:rPr>
              <a:t>Television </a:t>
            </a:r>
            <a:r>
              <a:rPr sz="2200" dirty="0">
                <a:latin typeface="Arial"/>
                <a:cs typeface="Arial"/>
              </a:rPr>
              <a:t>provides </a:t>
            </a:r>
            <a:r>
              <a:rPr sz="2200" spc="-5" dirty="0">
                <a:latin typeface="Arial"/>
                <a:cs typeface="Arial"/>
              </a:rPr>
              <a:t>with the </a:t>
            </a:r>
            <a:r>
              <a:rPr sz="2200" dirty="0">
                <a:latin typeface="Arial"/>
                <a:cs typeface="Arial"/>
              </a:rPr>
              <a:t>highest volume of </a:t>
            </a:r>
            <a:r>
              <a:rPr sz="2200" spc="-5" dirty="0">
                <a:latin typeface="Arial"/>
                <a:cs typeface="Arial"/>
              </a:rPr>
              <a:t>electronic  </a:t>
            </a:r>
            <a:r>
              <a:rPr sz="2200" dirty="0">
                <a:latin typeface="Arial"/>
                <a:cs typeface="Arial"/>
              </a:rPr>
              <a:t>media </a:t>
            </a:r>
            <a:r>
              <a:rPr sz="2200" spc="-5" dirty="0">
                <a:latin typeface="Arial"/>
                <a:cs typeface="Arial"/>
              </a:rPr>
              <a:t>advertising. There </a:t>
            </a:r>
            <a:r>
              <a:rPr sz="2200" dirty="0">
                <a:latin typeface="Arial"/>
                <a:cs typeface="Arial"/>
              </a:rPr>
              <a:t>are hundreds of </a:t>
            </a:r>
            <a:r>
              <a:rPr sz="2200" spc="-5" dirty="0">
                <a:latin typeface="Arial"/>
                <a:cs typeface="Arial"/>
              </a:rPr>
              <a:t>advertisements  </a:t>
            </a:r>
            <a:r>
              <a:rPr sz="2200" dirty="0">
                <a:latin typeface="Arial"/>
                <a:cs typeface="Arial"/>
              </a:rPr>
              <a:t>shown on each channel per day and some </a:t>
            </a:r>
            <a:r>
              <a:rPr sz="2200" spc="-5" dirty="0">
                <a:latin typeface="Arial"/>
                <a:cs typeface="Arial"/>
              </a:rPr>
              <a:t>slots </a:t>
            </a:r>
            <a:r>
              <a:rPr sz="2200" dirty="0">
                <a:latin typeface="Arial"/>
                <a:cs typeface="Arial"/>
              </a:rPr>
              <a:t>are sold </a:t>
            </a:r>
            <a:r>
              <a:rPr sz="2200" spc="-5" dirty="0">
                <a:latin typeface="Arial"/>
                <a:cs typeface="Arial"/>
              </a:rPr>
              <a:t>for  </a:t>
            </a:r>
            <a:r>
              <a:rPr sz="2200" dirty="0">
                <a:latin typeface="Arial"/>
                <a:cs typeface="Arial"/>
              </a:rPr>
              <a:t>millions </a:t>
            </a:r>
            <a:r>
              <a:rPr sz="2200" spc="-5" dirty="0">
                <a:latin typeface="Arial"/>
                <a:cs typeface="Arial"/>
              </a:rPr>
              <a:t>to the advertisers </a:t>
            </a:r>
            <a:r>
              <a:rPr sz="2200" dirty="0">
                <a:latin typeface="Arial"/>
                <a:cs typeface="Arial"/>
              </a:rPr>
              <a:t>as </a:t>
            </a:r>
            <a:r>
              <a:rPr sz="2200" spc="-5" dirty="0">
                <a:latin typeface="Arial"/>
                <a:cs typeface="Arial"/>
              </a:rPr>
              <a:t>they </a:t>
            </a:r>
            <a:r>
              <a:rPr sz="2200" dirty="0">
                <a:latin typeface="Arial"/>
                <a:cs typeface="Arial"/>
              </a:rPr>
              <a:t>large impact in short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time.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3150">
              <a:latin typeface="Arial"/>
              <a:cs typeface="Arial"/>
            </a:endParaRPr>
          </a:p>
          <a:p>
            <a:pPr marL="355600" marR="256540" indent="-342900">
              <a:lnSpc>
                <a:spcPct val="101200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25" dirty="0">
                <a:latin typeface="Arial"/>
                <a:cs typeface="Arial"/>
              </a:rPr>
              <a:t>Television </a:t>
            </a:r>
            <a:r>
              <a:rPr sz="2200" dirty="0">
                <a:latin typeface="Arial"/>
                <a:cs typeface="Arial"/>
              </a:rPr>
              <a:t>is </a:t>
            </a:r>
            <a:r>
              <a:rPr sz="2200" spc="-5" dirty="0">
                <a:latin typeface="Arial"/>
                <a:cs typeface="Arial"/>
              </a:rPr>
              <a:t>the </a:t>
            </a:r>
            <a:r>
              <a:rPr sz="2200" dirty="0">
                <a:latin typeface="Arial"/>
                <a:cs typeface="Arial"/>
              </a:rPr>
              <a:t>most popular medium </a:t>
            </a:r>
            <a:r>
              <a:rPr sz="2200" spc="-5" dirty="0">
                <a:latin typeface="Arial"/>
                <a:cs typeface="Arial"/>
              </a:rPr>
              <a:t>for </a:t>
            </a:r>
            <a:r>
              <a:rPr sz="2200" dirty="0">
                <a:latin typeface="Arial"/>
                <a:cs typeface="Arial"/>
              </a:rPr>
              <a:t>companies </a:t>
            </a:r>
            <a:r>
              <a:rPr sz="2200" spc="-5" dirty="0">
                <a:latin typeface="Arial"/>
                <a:cs typeface="Arial"/>
              </a:rPr>
              <a:t>to  advertise </a:t>
            </a:r>
            <a:r>
              <a:rPr sz="2200" dirty="0">
                <a:latin typeface="Arial"/>
                <a:cs typeface="Arial"/>
              </a:rPr>
              <a:t>but it is expensive </a:t>
            </a:r>
            <a:r>
              <a:rPr sz="2200" spc="-5" dirty="0">
                <a:latin typeface="Arial"/>
                <a:cs typeface="Arial"/>
              </a:rPr>
              <a:t>to </a:t>
            </a:r>
            <a:r>
              <a:rPr sz="2200" dirty="0">
                <a:latin typeface="Arial"/>
                <a:cs typeface="Arial"/>
              </a:rPr>
              <a:t>produce and place </a:t>
            </a:r>
            <a:r>
              <a:rPr sz="2200" spc="-5" dirty="0">
                <a:latin typeface="Arial"/>
                <a:cs typeface="Arial"/>
              </a:rPr>
              <a:t>TV</a:t>
            </a:r>
            <a:r>
              <a:rPr sz="2200" spc="-9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ads.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ln w="9524">
            <a:solidFill>
              <a:srgbClr val="0096FF"/>
            </a:solidFill>
          </a:ln>
        </p:spPr>
        <p:txBody>
          <a:bodyPr vert="horz" wrap="square" lIns="0" tIns="23622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860"/>
              </a:spcBef>
            </a:pPr>
            <a:r>
              <a:rPr spc="-150" dirty="0"/>
              <a:t>TELEVISION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36815" y="252135"/>
            <a:ext cx="1375397" cy="1180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994650" cy="4249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60020" indent="-342900">
              <a:lnSpc>
                <a:spcPct val="997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The first TV </a:t>
            </a:r>
            <a:r>
              <a:rPr sz="2200" dirty="0">
                <a:latin typeface="Arial"/>
                <a:cs typeface="Arial"/>
              </a:rPr>
              <a:t>commercial — </a:t>
            </a:r>
            <a:r>
              <a:rPr sz="2200" spc="-5" dirty="0">
                <a:latin typeface="Arial"/>
                <a:cs typeface="Arial"/>
              </a:rPr>
              <a:t>the first </a:t>
            </a:r>
            <a:r>
              <a:rPr sz="2200" dirty="0">
                <a:latin typeface="Arial"/>
                <a:cs typeface="Arial"/>
              </a:rPr>
              <a:t>legal one, at any </a:t>
            </a:r>
            <a:r>
              <a:rPr sz="2200" spc="-5" dirty="0">
                <a:latin typeface="Arial"/>
                <a:cs typeface="Arial"/>
              </a:rPr>
              <a:t>rate </a:t>
            </a:r>
            <a:r>
              <a:rPr sz="2200" dirty="0">
                <a:latin typeface="Arial"/>
                <a:cs typeface="Arial"/>
              </a:rPr>
              <a:t>—  aired in </a:t>
            </a:r>
            <a:r>
              <a:rPr sz="2200" spc="-5" dirty="0">
                <a:latin typeface="Arial"/>
                <a:cs typeface="Arial"/>
              </a:rPr>
              <a:t>the U.S. </a:t>
            </a:r>
            <a:r>
              <a:rPr sz="2200" dirty="0">
                <a:latin typeface="Arial"/>
                <a:cs typeface="Arial"/>
              </a:rPr>
              <a:t>on July 1, 1941. </a:t>
            </a:r>
            <a:r>
              <a:rPr sz="2200" spc="-5" dirty="0">
                <a:latin typeface="Arial"/>
                <a:cs typeface="Arial"/>
              </a:rPr>
              <a:t>It </a:t>
            </a:r>
            <a:r>
              <a:rPr sz="2200" dirty="0">
                <a:latin typeface="Arial"/>
                <a:cs typeface="Arial"/>
              </a:rPr>
              <a:t>was a </a:t>
            </a:r>
            <a:r>
              <a:rPr sz="2200" spc="-30" dirty="0">
                <a:latin typeface="Arial"/>
                <a:cs typeface="Arial"/>
              </a:rPr>
              <a:t>shaky, </a:t>
            </a:r>
            <a:r>
              <a:rPr sz="2200" dirty="0">
                <a:latin typeface="Arial"/>
                <a:cs typeface="Arial"/>
              </a:rPr>
              <a:t>10-second  spot </a:t>
            </a:r>
            <a:r>
              <a:rPr sz="2200" spc="-5" dirty="0">
                <a:latin typeface="Arial"/>
                <a:cs typeface="Arial"/>
              </a:rPr>
              <a:t>for Bulova, </a:t>
            </a:r>
            <a:r>
              <a:rPr sz="2200" dirty="0">
                <a:latin typeface="Arial"/>
                <a:cs typeface="Arial"/>
              </a:rPr>
              <a:t>a </a:t>
            </a:r>
            <a:r>
              <a:rPr sz="2200" spc="-5" dirty="0">
                <a:latin typeface="Arial"/>
                <a:cs typeface="Arial"/>
              </a:rPr>
              <a:t>watch </a:t>
            </a:r>
            <a:r>
              <a:rPr sz="2200" dirty="0">
                <a:latin typeface="Arial"/>
                <a:cs typeface="Arial"/>
              </a:rPr>
              <a:t>and jewelry company </a:t>
            </a:r>
            <a:r>
              <a:rPr sz="2200" spc="-5" dirty="0">
                <a:latin typeface="Arial"/>
                <a:cs typeface="Arial"/>
              </a:rPr>
              <a:t>that </a:t>
            </a:r>
            <a:r>
              <a:rPr sz="2200" dirty="0">
                <a:latin typeface="Arial"/>
                <a:cs typeface="Arial"/>
              </a:rPr>
              <a:t>had been  </a:t>
            </a:r>
            <a:r>
              <a:rPr sz="2200" spc="-5" dirty="0">
                <a:latin typeface="Arial"/>
                <a:cs typeface="Arial"/>
              </a:rPr>
              <a:t>founded </a:t>
            </a:r>
            <a:r>
              <a:rPr sz="2200" dirty="0">
                <a:latin typeface="Arial"/>
                <a:cs typeface="Arial"/>
              </a:rPr>
              <a:t>in New </a:t>
            </a:r>
            <a:r>
              <a:rPr sz="2200" spc="-55" dirty="0">
                <a:latin typeface="Arial"/>
                <a:cs typeface="Arial"/>
              </a:rPr>
              <a:t>York </a:t>
            </a:r>
            <a:r>
              <a:rPr sz="2200" dirty="0">
                <a:latin typeface="Arial"/>
                <a:cs typeface="Arial"/>
              </a:rPr>
              <a:t>66 years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before.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har char="•"/>
            </a:pPr>
            <a:endParaRPr sz="3100">
              <a:latin typeface="Arial"/>
              <a:cs typeface="Arial"/>
            </a:endParaRPr>
          </a:p>
          <a:p>
            <a:pPr marL="355600" marR="5080" indent="-342900">
              <a:lnSpc>
                <a:spcPct val="988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"[The </a:t>
            </a:r>
            <a:r>
              <a:rPr sz="1800" dirty="0">
                <a:latin typeface="Arial"/>
                <a:cs typeface="Arial"/>
              </a:rPr>
              <a:t>commercial] wasn't </a:t>
            </a:r>
            <a:r>
              <a:rPr sz="1800" spc="-5" dirty="0">
                <a:latin typeface="Arial"/>
                <a:cs typeface="Arial"/>
              </a:rPr>
              <a:t>filmed </a:t>
            </a:r>
            <a:r>
              <a:rPr sz="1800" dirty="0">
                <a:latin typeface="Arial"/>
                <a:cs typeface="Arial"/>
              </a:rPr>
              <a:t>at all, as </a:t>
            </a:r>
            <a:r>
              <a:rPr sz="1800" spc="-5" dirty="0">
                <a:latin typeface="Arial"/>
                <a:cs typeface="Arial"/>
              </a:rPr>
              <a:t>far </a:t>
            </a:r>
            <a:r>
              <a:rPr sz="1800" dirty="0">
                <a:latin typeface="Arial"/>
                <a:cs typeface="Arial"/>
              </a:rPr>
              <a:t>as I </a:t>
            </a:r>
            <a:r>
              <a:rPr sz="1800" spc="-20" dirty="0">
                <a:latin typeface="Arial"/>
                <a:cs typeface="Arial"/>
              </a:rPr>
              <a:t>know," </a:t>
            </a:r>
            <a:r>
              <a:rPr sz="1800" dirty="0">
                <a:latin typeface="Arial"/>
                <a:cs typeface="Arial"/>
              </a:rPr>
              <a:t>a spokesperson </a:t>
            </a:r>
            <a:r>
              <a:rPr sz="1800" spc="-5" dirty="0">
                <a:latin typeface="Arial"/>
                <a:cs typeface="Arial"/>
              </a:rPr>
              <a:t>for  </a:t>
            </a:r>
            <a:r>
              <a:rPr sz="1800" dirty="0">
                <a:latin typeface="Arial"/>
                <a:cs typeface="Arial"/>
              </a:rPr>
              <a:t>Bulova told Mashable in an e-mail. </a:t>
            </a:r>
            <a:r>
              <a:rPr sz="1800" spc="-5" dirty="0">
                <a:latin typeface="Arial"/>
                <a:cs typeface="Arial"/>
              </a:rPr>
              <a:t>"It </a:t>
            </a:r>
            <a:r>
              <a:rPr sz="1800" dirty="0">
                <a:latin typeface="Arial"/>
                <a:cs typeface="Arial"/>
              </a:rPr>
              <a:t>was just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graphic and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live  </a:t>
            </a:r>
            <a:r>
              <a:rPr sz="1800" spc="-10" dirty="0">
                <a:latin typeface="Arial"/>
                <a:cs typeface="Arial"/>
              </a:rPr>
              <a:t>voice-over.”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buChar char="•"/>
            </a:pP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ts val="4770"/>
              </a:lnSpc>
              <a:spcBef>
                <a:spcPts val="1300"/>
              </a:spcBef>
              <a:buClr>
                <a:srgbClr val="FF373D"/>
              </a:buClr>
              <a:buChar char="•"/>
              <a:tabLst>
                <a:tab pos="355600" algn="l"/>
              </a:tabLst>
            </a:pPr>
            <a:r>
              <a:rPr sz="4000" spc="-35" dirty="0">
                <a:solidFill>
                  <a:srgbClr val="FF514D"/>
                </a:solidFill>
                <a:latin typeface="Arial"/>
                <a:cs typeface="Arial"/>
              </a:rPr>
              <a:t>Watch</a:t>
            </a:r>
            <a:r>
              <a:rPr sz="4000" spc="-5" dirty="0">
                <a:solidFill>
                  <a:srgbClr val="FF514D"/>
                </a:solidFill>
                <a:latin typeface="Arial"/>
                <a:cs typeface="Arial"/>
              </a:rPr>
              <a:t> it...</a:t>
            </a:r>
            <a:endParaRPr sz="4000">
              <a:latin typeface="Arial"/>
              <a:cs typeface="Arial"/>
            </a:endParaRPr>
          </a:p>
          <a:p>
            <a:pPr marL="355600" marR="998219">
              <a:lnSpc>
                <a:spcPts val="2200"/>
              </a:lnSpc>
              <a:spcBef>
                <a:spcPts val="10"/>
              </a:spcBef>
            </a:pPr>
            <a:r>
              <a:rPr sz="1800" u="sng" spc="-5" dirty="0">
                <a:solidFill>
                  <a:srgbClr val="0000FF"/>
                </a:solidFill>
                <a:uFill>
                  <a:solidFill>
                    <a:srgbClr val="0433FF"/>
                  </a:solidFill>
                </a:uFill>
                <a:latin typeface="Arial"/>
                <a:cs typeface="Arial"/>
                <a:hlinkClick r:id="rId3"/>
              </a:rPr>
              <a:t>http://mashable.com/2013/08/01/first-tv-commercial-bulova-video/ 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u="sng" spc="-10" dirty="0">
                <a:solidFill>
                  <a:srgbClr val="0000FF"/>
                </a:solidFill>
                <a:uFill>
                  <a:solidFill>
                    <a:srgbClr val="0433FF"/>
                  </a:solidFill>
                </a:uFill>
                <a:latin typeface="Arial"/>
                <a:cs typeface="Arial"/>
              </a:rPr>
              <a:t>#8IPPTrLRVGq5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ln w="9524">
            <a:solidFill>
              <a:srgbClr val="0096FF"/>
            </a:solidFill>
          </a:ln>
        </p:spPr>
        <p:txBody>
          <a:bodyPr vert="horz" wrap="square" lIns="0" tIns="23622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860"/>
              </a:spcBef>
            </a:pPr>
            <a:r>
              <a:rPr spc="-245" dirty="0"/>
              <a:t>WORLD’S </a:t>
            </a:r>
            <a:r>
              <a:rPr spc="-65" dirty="0"/>
              <a:t>FIRST </a:t>
            </a:r>
            <a:r>
              <a:rPr spc="-180" dirty="0"/>
              <a:t>TV</a:t>
            </a:r>
            <a:r>
              <a:rPr spc="-80" dirty="0"/>
              <a:t> </a:t>
            </a:r>
            <a:r>
              <a:rPr spc="-270" dirty="0"/>
              <a:t>AD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16508" y="39319"/>
            <a:ext cx="221297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Vintage vector </a:t>
            </a:r>
            <a:r>
              <a:rPr sz="1100" dirty="0">
                <a:latin typeface="Arial"/>
                <a:cs typeface="Arial"/>
              </a:rPr>
              <a:t>designed by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Freepik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105" y="365412"/>
            <a:ext cx="7539786" cy="61271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11"/>
            <a:ext cx="9144000" cy="68516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16508" y="39319"/>
            <a:ext cx="221297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Vintage vector </a:t>
            </a:r>
            <a:r>
              <a:rPr sz="1100" dirty="0">
                <a:latin typeface="Arial"/>
                <a:cs typeface="Arial"/>
              </a:rPr>
              <a:t>designed by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Freepik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 marR="5080" algn="ctr">
              <a:lnSpc>
                <a:spcPct val="99800"/>
              </a:lnSpc>
              <a:spcBef>
                <a:spcPts val="105"/>
              </a:spcBef>
            </a:pPr>
            <a:r>
              <a:rPr spc="-5" dirty="0"/>
              <a:t>Electronic </a:t>
            </a:r>
            <a:r>
              <a:rPr dirty="0"/>
              <a:t>media are media </a:t>
            </a:r>
            <a:r>
              <a:rPr spc="-5" dirty="0"/>
              <a:t>that</a:t>
            </a:r>
            <a:r>
              <a:rPr spc="-45" dirty="0"/>
              <a:t> </a:t>
            </a:r>
            <a:r>
              <a:rPr dirty="0"/>
              <a:t>use  </a:t>
            </a:r>
            <a:r>
              <a:rPr spc="-5" dirty="0">
                <a:solidFill>
                  <a:srgbClr val="FF0000"/>
                </a:solidFill>
              </a:rPr>
              <a:t>electronics </a:t>
            </a:r>
            <a:r>
              <a:rPr dirty="0">
                <a:solidFill>
                  <a:srgbClr val="FF0000"/>
                </a:solidFill>
              </a:rPr>
              <a:t>or </a:t>
            </a:r>
            <a:r>
              <a:rPr spc="-5" dirty="0">
                <a:solidFill>
                  <a:srgbClr val="FF0000"/>
                </a:solidFill>
              </a:rPr>
              <a:t>electromechanical  </a:t>
            </a:r>
            <a:r>
              <a:rPr dirty="0">
                <a:solidFill>
                  <a:srgbClr val="FF0000"/>
                </a:solidFill>
              </a:rPr>
              <a:t>energy </a:t>
            </a:r>
            <a:r>
              <a:rPr spc="-5" dirty="0">
                <a:solidFill>
                  <a:srgbClr val="FF0000"/>
                </a:solidFill>
              </a:rPr>
              <a:t>(electricity) </a:t>
            </a:r>
            <a:r>
              <a:rPr spc="-5" dirty="0"/>
              <a:t>to </a:t>
            </a:r>
            <a:r>
              <a:rPr dirty="0"/>
              <a:t>deliver </a:t>
            </a:r>
            <a:r>
              <a:rPr spc="-5" dirty="0"/>
              <a:t>the  content.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73121" y="5181091"/>
            <a:ext cx="360299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https://en.wikipedia.org/wiki/Electronic_media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274637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0"/>
                </a:moveTo>
                <a:lnTo>
                  <a:pt x="8229594" y="0"/>
                </a:lnTo>
                <a:lnTo>
                  <a:pt x="8229594" y="1142999"/>
                </a:lnTo>
                <a:lnTo>
                  <a:pt x="0" y="1142999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9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61962" y="498157"/>
            <a:ext cx="70853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100"/>
              </a:spcBef>
            </a:pPr>
            <a:r>
              <a:rPr spc="-260" dirty="0"/>
              <a:t>ELECTRONIC</a:t>
            </a:r>
            <a:r>
              <a:rPr spc="-130" dirty="0"/>
              <a:t> </a:t>
            </a:r>
            <a:r>
              <a:rPr spc="-120" dirty="0"/>
              <a:t>MEDIA</a:t>
            </a:r>
          </a:p>
        </p:txBody>
      </p:sp>
      <p:sp>
        <p:nvSpPr>
          <p:cNvPr id="6" name="object 6"/>
          <p:cNvSpPr/>
          <p:nvPr/>
        </p:nvSpPr>
        <p:spPr>
          <a:xfrm>
            <a:off x="7546708" y="265633"/>
            <a:ext cx="1152525" cy="1152525"/>
          </a:xfrm>
          <a:custGeom>
            <a:avLst/>
            <a:gdLst/>
            <a:ahLst/>
            <a:cxnLst/>
            <a:rect l="l" t="t" r="r" b="b"/>
            <a:pathLst>
              <a:path w="1152525" h="1152525">
                <a:moveTo>
                  <a:pt x="1151991" y="0"/>
                </a:moveTo>
                <a:lnTo>
                  <a:pt x="0" y="0"/>
                </a:lnTo>
                <a:lnTo>
                  <a:pt x="0" y="1152004"/>
                </a:lnTo>
                <a:lnTo>
                  <a:pt x="1151991" y="1152004"/>
                </a:lnTo>
                <a:lnTo>
                  <a:pt x="1151991" y="0"/>
                </a:lnTo>
                <a:close/>
              </a:path>
            </a:pathLst>
          </a:custGeom>
          <a:solidFill>
            <a:srgbClr val="FF514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288" y="1371600"/>
            <a:ext cx="7325423" cy="3134867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Electronic media is media that uses electricity, including television, radio, the Internet, fax, CD-ROMs, DVDS and online video streaming.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includes any medium that uses the digital or electronic encoding of information. </a:t>
            </a:r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/>
              <a:t>new media forms are digital media, but electronic media can be analog electronic data or digital electronic data.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earliest form of electronic media was the telegraph in 1795</a:t>
            </a:r>
            <a:r>
              <a:rPr lang="en-US" dirty="0" smtClean="0"/>
              <a:t>.</a:t>
            </a:r>
          </a:p>
          <a:p>
            <a:r>
              <a:rPr lang="en-US" dirty="0"/>
              <a:t>The telephone came in 1849, followed by the radio in 1897 and the Internet in 1963.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Electronic media has many uses including journalism, news, marketing, education, engineering, digital art, virtual reality, entertainment, transportation and military purposes.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33220"/>
            <a:ext cx="7990205" cy="4021294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55600" marR="106045" indent="-342900">
              <a:lnSpc>
                <a:spcPts val="2000"/>
              </a:lnSpc>
              <a:spcBef>
                <a:spcPts val="200"/>
              </a:spcBef>
              <a:buChar char="•"/>
              <a:tabLst>
                <a:tab pos="354965" algn="l"/>
                <a:tab pos="355600" algn="l"/>
              </a:tabLst>
            </a:pPr>
            <a:r>
              <a:rPr sz="1700" spc="-5" dirty="0">
                <a:latin typeface="Arial"/>
                <a:cs typeface="Arial"/>
              </a:rPr>
              <a:t>The </a:t>
            </a:r>
            <a:r>
              <a:rPr sz="1700" dirty="0">
                <a:latin typeface="Arial"/>
                <a:cs typeface="Arial"/>
              </a:rPr>
              <a:t>earliest </a:t>
            </a:r>
            <a:r>
              <a:rPr sz="1700" spc="-5" dirty="0">
                <a:latin typeface="Arial"/>
                <a:cs typeface="Arial"/>
              </a:rPr>
              <a:t>form </a:t>
            </a:r>
            <a:r>
              <a:rPr sz="1700" dirty="0">
                <a:latin typeface="Arial"/>
                <a:cs typeface="Arial"/>
              </a:rPr>
              <a:t>of </a:t>
            </a:r>
            <a:r>
              <a:rPr sz="1700" spc="-5" dirty="0">
                <a:latin typeface="Arial"/>
                <a:cs typeface="Arial"/>
              </a:rPr>
              <a:t>electronic </a:t>
            </a:r>
            <a:r>
              <a:rPr sz="1700" dirty="0">
                <a:latin typeface="Arial"/>
                <a:cs typeface="Arial"/>
              </a:rPr>
              <a:t>media was </a:t>
            </a:r>
            <a:r>
              <a:rPr sz="1700" spc="-5" dirty="0">
                <a:latin typeface="Arial"/>
                <a:cs typeface="Arial"/>
              </a:rPr>
              <a:t>the telegraph </a:t>
            </a:r>
            <a:r>
              <a:rPr sz="1700" dirty="0">
                <a:latin typeface="Arial"/>
                <a:cs typeface="Arial"/>
              </a:rPr>
              <a:t>in 1795. </a:t>
            </a:r>
            <a:r>
              <a:rPr sz="1700" spc="-5" dirty="0">
                <a:latin typeface="Arial"/>
                <a:cs typeface="Arial"/>
              </a:rPr>
              <a:t>The telephone  </a:t>
            </a:r>
            <a:r>
              <a:rPr sz="1700" dirty="0">
                <a:latin typeface="Arial"/>
                <a:cs typeface="Arial"/>
              </a:rPr>
              <a:t>came in 1849, </a:t>
            </a:r>
            <a:r>
              <a:rPr sz="1700" spc="-5" dirty="0">
                <a:latin typeface="Arial"/>
                <a:cs typeface="Arial"/>
              </a:rPr>
              <a:t>followed </a:t>
            </a:r>
            <a:r>
              <a:rPr sz="1700" dirty="0">
                <a:latin typeface="Arial"/>
                <a:cs typeface="Arial"/>
              </a:rPr>
              <a:t>by </a:t>
            </a:r>
            <a:r>
              <a:rPr sz="1700" spc="-5" dirty="0">
                <a:latin typeface="Arial"/>
                <a:cs typeface="Arial"/>
              </a:rPr>
              <a:t>the </a:t>
            </a:r>
            <a:r>
              <a:rPr sz="1700" dirty="0">
                <a:latin typeface="Arial"/>
                <a:cs typeface="Arial"/>
              </a:rPr>
              <a:t>radio in 1897 and </a:t>
            </a:r>
            <a:r>
              <a:rPr sz="1700" spc="-5" dirty="0">
                <a:latin typeface="Arial"/>
                <a:cs typeface="Arial"/>
              </a:rPr>
              <a:t>the Internet </a:t>
            </a:r>
            <a:r>
              <a:rPr sz="1700" dirty="0">
                <a:latin typeface="Arial"/>
                <a:cs typeface="Arial"/>
              </a:rPr>
              <a:t>in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1963.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•"/>
            </a:pPr>
            <a:endParaRPr sz="25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main </a:t>
            </a:r>
            <a:r>
              <a:rPr sz="2400" spc="-5" dirty="0">
                <a:latin typeface="Arial"/>
                <a:cs typeface="Arial"/>
              </a:rPr>
              <a:t>types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electronic </a:t>
            </a:r>
            <a:r>
              <a:rPr sz="2400" dirty="0">
                <a:latin typeface="Arial"/>
                <a:cs typeface="Arial"/>
              </a:rPr>
              <a:t>media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are: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425"/>
              </a:spcBef>
              <a:tabLst>
                <a:tab pos="755015" algn="l"/>
              </a:tabLst>
            </a:pPr>
            <a:r>
              <a:rPr sz="2000" spc="-5" smtClean="0">
                <a:solidFill>
                  <a:srgbClr val="FF0000"/>
                </a:solidFill>
                <a:latin typeface="Arial"/>
                <a:cs typeface="Arial"/>
              </a:rPr>
              <a:t>Radio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00"/>
              </a:spcBef>
              <a:tabLst>
                <a:tab pos="755015" algn="l"/>
              </a:tabLst>
            </a:pPr>
            <a:r>
              <a:rPr sz="2000" spc="-5" smtClean="0">
                <a:solidFill>
                  <a:srgbClr val="FF0000"/>
                </a:solidFill>
                <a:latin typeface="Arial"/>
                <a:cs typeface="Arial"/>
              </a:rPr>
              <a:t>TV</a:t>
            </a:r>
            <a:endParaRPr lang="en-US" sz="2000" spc="-5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00"/>
              </a:spcBef>
              <a:tabLst>
                <a:tab pos="755015" algn="l"/>
              </a:tabLst>
            </a:pPr>
            <a:r>
              <a:rPr lang="en-US" sz="2000" spc="-5" dirty="0" smtClean="0">
                <a:solidFill>
                  <a:srgbClr val="FF0000"/>
                </a:solidFill>
                <a:latin typeface="Arial"/>
                <a:cs typeface="Arial"/>
              </a:rPr>
              <a:t>Film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>
              <a:latin typeface="Arial"/>
              <a:cs typeface="Arial"/>
            </a:endParaRPr>
          </a:p>
          <a:p>
            <a:pPr marL="355600" marR="5080" indent="-342900">
              <a:lnSpc>
                <a:spcPct val="99200"/>
              </a:lnSpc>
              <a:buChar char="•"/>
              <a:tabLst>
                <a:tab pos="354965" algn="l"/>
                <a:tab pos="355600" algn="l"/>
              </a:tabLst>
            </a:pPr>
            <a:r>
              <a:rPr sz="1700" dirty="0">
                <a:latin typeface="Arial"/>
                <a:cs typeface="Arial"/>
              </a:rPr>
              <a:t>Radio provides sounds and </a:t>
            </a:r>
            <a:r>
              <a:rPr sz="1700" spc="-5" dirty="0">
                <a:latin typeface="Arial"/>
                <a:cs typeface="Arial"/>
              </a:rPr>
              <a:t>television </a:t>
            </a:r>
            <a:r>
              <a:rPr sz="1700" dirty="0">
                <a:latin typeface="Arial"/>
                <a:cs typeface="Arial"/>
              </a:rPr>
              <a:t>provides sound, visuals and </a:t>
            </a:r>
            <a:r>
              <a:rPr sz="1700" spc="-5" dirty="0">
                <a:latin typeface="Arial"/>
                <a:cs typeface="Arial"/>
              </a:rPr>
              <a:t>motion</a:t>
            </a:r>
            <a:r>
              <a:rPr sz="1700" spc="-5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which  can be very </a:t>
            </a:r>
            <a:r>
              <a:rPr sz="1700" spc="-5" dirty="0">
                <a:latin typeface="Arial"/>
                <a:cs typeface="Arial"/>
              </a:rPr>
              <a:t>attractive to </a:t>
            </a:r>
            <a:r>
              <a:rPr sz="1700" dirty="0">
                <a:latin typeface="Arial"/>
                <a:cs typeface="Arial"/>
              </a:rPr>
              <a:t>viewers. </a:t>
            </a:r>
            <a:r>
              <a:rPr sz="1700" spc="-5" dirty="0">
                <a:latin typeface="Arial"/>
                <a:cs typeface="Arial"/>
              </a:rPr>
              <a:t>The inception </a:t>
            </a:r>
            <a:r>
              <a:rPr sz="1700" dirty="0">
                <a:latin typeface="Arial"/>
                <a:cs typeface="Arial"/>
              </a:rPr>
              <a:t>of smart phones is e new  </a:t>
            </a:r>
            <a:r>
              <a:rPr sz="1700" spc="-5" dirty="0">
                <a:latin typeface="Arial"/>
                <a:cs typeface="Arial"/>
              </a:rPr>
              <a:t>addition to the electronic </a:t>
            </a:r>
            <a:r>
              <a:rPr sz="1700" dirty="0">
                <a:latin typeface="Arial"/>
                <a:cs typeface="Arial"/>
              </a:rPr>
              <a:t>media which in </a:t>
            </a:r>
            <a:r>
              <a:rPr sz="1700" spc="-5" dirty="0">
                <a:latin typeface="Arial"/>
                <a:cs typeface="Arial"/>
              </a:rPr>
              <a:t>addition to </a:t>
            </a:r>
            <a:r>
              <a:rPr sz="1700" dirty="0">
                <a:latin typeface="Arial"/>
                <a:cs typeface="Arial"/>
              </a:rPr>
              <a:t>sound and visuals provides  a </a:t>
            </a:r>
            <a:r>
              <a:rPr sz="1700" spc="-5" dirty="0">
                <a:latin typeface="Arial"/>
                <a:cs typeface="Arial"/>
              </a:rPr>
              <a:t>text option </a:t>
            </a:r>
            <a:r>
              <a:rPr sz="1700" dirty="0">
                <a:latin typeface="Arial"/>
                <a:cs typeface="Arial"/>
              </a:rPr>
              <a:t>as well. </a:t>
            </a:r>
            <a:r>
              <a:rPr sz="1700" spc="-5" dirty="0">
                <a:latin typeface="Arial"/>
                <a:cs typeface="Arial"/>
              </a:rPr>
              <a:t>There </a:t>
            </a:r>
            <a:r>
              <a:rPr sz="1700" dirty="0">
                <a:latin typeface="Arial"/>
                <a:cs typeface="Arial"/>
              </a:rPr>
              <a:t>are more and more channels </a:t>
            </a:r>
            <a:r>
              <a:rPr sz="1700" spc="-5" dirty="0">
                <a:latin typeface="Arial"/>
                <a:cs typeface="Arial"/>
              </a:rPr>
              <a:t>for electronic </a:t>
            </a:r>
            <a:r>
              <a:rPr sz="1700" dirty="0">
                <a:latin typeface="Arial"/>
                <a:cs typeface="Arial"/>
              </a:rPr>
              <a:t>media  </a:t>
            </a:r>
            <a:r>
              <a:rPr sz="1700" spc="-5" dirty="0">
                <a:latin typeface="Arial"/>
                <a:cs typeface="Arial"/>
              </a:rPr>
              <a:t>that </a:t>
            </a:r>
            <a:r>
              <a:rPr sz="1700" dirty="0">
                <a:latin typeface="Arial"/>
                <a:cs typeface="Arial"/>
              </a:rPr>
              <a:t>come out as our </a:t>
            </a:r>
            <a:r>
              <a:rPr sz="1700" spc="-5" dirty="0">
                <a:latin typeface="Arial"/>
                <a:cs typeface="Arial"/>
              </a:rPr>
              <a:t>technology </a:t>
            </a:r>
            <a:r>
              <a:rPr sz="1700" dirty="0">
                <a:latin typeface="Arial"/>
                <a:cs typeface="Arial"/>
              </a:rPr>
              <a:t>grows and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expands.</a:t>
            </a:r>
            <a:endParaRPr sz="1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274637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0"/>
                </a:moveTo>
                <a:lnTo>
                  <a:pt x="8229594" y="0"/>
                </a:lnTo>
                <a:lnTo>
                  <a:pt x="8229594" y="1142999"/>
                </a:lnTo>
                <a:lnTo>
                  <a:pt x="0" y="1142999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9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1962" y="498157"/>
            <a:ext cx="70853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100"/>
              </a:spcBef>
            </a:pPr>
            <a:r>
              <a:rPr spc="-260" dirty="0"/>
              <a:t>ELECTRONIC</a:t>
            </a:r>
            <a:r>
              <a:rPr spc="-130" dirty="0"/>
              <a:t> </a:t>
            </a:r>
            <a:r>
              <a:rPr spc="-120" dirty="0"/>
              <a:t>MEDIA</a:t>
            </a:r>
          </a:p>
        </p:txBody>
      </p:sp>
      <p:sp>
        <p:nvSpPr>
          <p:cNvPr id="5" name="object 5"/>
          <p:cNvSpPr/>
          <p:nvPr/>
        </p:nvSpPr>
        <p:spPr>
          <a:xfrm>
            <a:off x="7546708" y="265633"/>
            <a:ext cx="1152525" cy="1152525"/>
          </a:xfrm>
          <a:custGeom>
            <a:avLst/>
            <a:gdLst/>
            <a:ahLst/>
            <a:cxnLst/>
            <a:rect l="l" t="t" r="r" b="b"/>
            <a:pathLst>
              <a:path w="1152525" h="1152525">
                <a:moveTo>
                  <a:pt x="1151991" y="0"/>
                </a:moveTo>
                <a:lnTo>
                  <a:pt x="0" y="0"/>
                </a:lnTo>
                <a:lnTo>
                  <a:pt x="0" y="1152004"/>
                </a:lnTo>
                <a:lnTo>
                  <a:pt x="1151991" y="1152004"/>
                </a:lnTo>
                <a:lnTo>
                  <a:pt x="1151991" y="0"/>
                </a:lnTo>
                <a:close/>
              </a:path>
            </a:pathLst>
          </a:custGeom>
          <a:solidFill>
            <a:srgbClr val="FF514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53294"/>
            <a:ext cx="6197600" cy="4112895"/>
          </a:xfrm>
          <a:prstGeom prst="rect">
            <a:avLst/>
          </a:prstGeom>
        </p:spPr>
        <p:txBody>
          <a:bodyPr vert="horz" wrap="square" lIns="0" tIns="15367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1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The advantages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electronic </a:t>
            </a:r>
            <a:r>
              <a:rPr sz="2400" dirty="0">
                <a:latin typeface="Arial"/>
                <a:cs typeface="Arial"/>
              </a:rPr>
              <a:t>media are: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830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dirty="0">
                <a:latin typeface="Arial"/>
                <a:cs typeface="Arial"/>
              </a:rPr>
              <a:t>Can combine various media in a single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message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840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spc="-5" dirty="0">
                <a:latin typeface="Arial"/>
                <a:cs typeface="Arial"/>
              </a:rPr>
              <a:t>Communication </a:t>
            </a:r>
            <a:r>
              <a:rPr sz="1800" dirty="0">
                <a:latin typeface="Arial"/>
                <a:cs typeface="Arial"/>
              </a:rPr>
              <a:t>is quick and</a:t>
            </a:r>
            <a:r>
              <a:rPr sz="1800" spc="-5" dirty="0">
                <a:latin typeface="Arial"/>
                <a:cs typeface="Arial"/>
              </a:rPr>
              <a:t> interactive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940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dirty="0">
                <a:latin typeface="Arial"/>
                <a:cs typeface="Arial"/>
              </a:rPr>
              <a:t>Coverage is </a:t>
            </a:r>
            <a:r>
              <a:rPr sz="1800" spc="-5" dirty="0">
                <a:latin typeface="Arial"/>
                <a:cs typeface="Arial"/>
              </a:rPr>
              <a:t>fast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wide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840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spc="-20" dirty="0">
                <a:latin typeface="Arial"/>
                <a:cs typeface="Arial"/>
              </a:rPr>
              <a:t>Various </a:t>
            </a:r>
            <a:r>
              <a:rPr sz="1800" dirty="0">
                <a:latin typeface="Arial"/>
                <a:cs typeface="Arial"/>
              </a:rPr>
              <a:t>range of cost </a:t>
            </a:r>
            <a:r>
              <a:rPr sz="1800" spc="-5" dirty="0">
                <a:latin typeface="Arial"/>
                <a:cs typeface="Arial"/>
              </a:rPr>
              <a:t>options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available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840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spc="-5" dirty="0">
                <a:latin typeface="Arial"/>
                <a:cs typeface="Arial"/>
              </a:rPr>
              <a:t>Global </a:t>
            </a:r>
            <a:r>
              <a:rPr sz="1800" dirty="0">
                <a:latin typeface="Arial"/>
                <a:cs typeface="Arial"/>
              </a:rPr>
              <a:t>reach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10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The disadvantages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electronic </a:t>
            </a:r>
            <a:r>
              <a:rPr sz="2400" dirty="0">
                <a:latin typeface="Arial"/>
                <a:cs typeface="Arial"/>
              </a:rPr>
              <a:t>media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are: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955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spc="-20" dirty="0">
                <a:latin typeface="Arial"/>
                <a:cs typeface="Arial"/>
              </a:rPr>
              <a:t>Volume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information </a:t>
            </a:r>
            <a:r>
              <a:rPr sz="1800" dirty="0">
                <a:latin typeface="Arial"/>
                <a:cs typeface="Arial"/>
              </a:rPr>
              <a:t>available can be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overwhelming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840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dirty="0">
                <a:latin typeface="Arial"/>
                <a:cs typeface="Arial"/>
              </a:rPr>
              <a:t>Undelivered </a:t>
            </a:r>
            <a:r>
              <a:rPr sz="1800" spc="-5" dirty="0">
                <a:latin typeface="Arial"/>
                <a:cs typeface="Arial"/>
              </a:rPr>
              <a:t>data </a:t>
            </a:r>
            <a:r>
              <a:rPr sz="1800" dirty="0">
                <a:latin typeface="Arial"/>
                <a:cs typeface="Arial"/>
              </a:rPr>
              <a:t>due </a:t>
            </a:r>
            <a:r>
              <a:rPr sz="1800" spc="-5" dirty="0">
                <a:latin typeface="Arial"/>
                <a:cs typeface="Arial"/>
              </a:rPr>
              <a:t>to technical</a:t>
            </a:r>
            <a:r>
              <a:rPr sz="1800" dirty="0">
                <a:latin typeface="Arial"/>
                <a:cs typeface="Arial"/>
              </a:rPr>
              <a:t> errors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840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dirty="0">
                <a:latin typeface="Arial"/>
                <a:cs typeface="Arial"/>
              </a:rPr>
              <a:t>Responses may be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short-lived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274637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0"/>
                </a:moveTo>
                <a:lnTo>
                  <a:pt x="8229594" y="0"/>
                </a:lnTo>
                <a:lnTo>
                  <a:pt x="8229594" y="1142999"/>
                </a:lnTo>
                <a:lnTo>
                  <a:pt x="0" y="1142999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9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1962" y="498157"/>
            <a:ext cx="70853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100"/>
              </a:spcBef>
            </a:pPr>
            <a:r>
              <a:rPr spc="-260" dirty="0"/>
              <a:t>ELECTRONIC</a:t>
            </a:r>
            <a:r>
              <a:rPr spc="-130" dirty="0"/>
              <a:t> </a:t>
            </a:r>
            <a:r>
              <a:rPr spc="-120" dirty="0"/>
              <a:t>MEDIA</a:t>
            </a:r>
          </a:p>
        </p:txBody>
      </p:sp>
      <p:sp>
        <p:nvSpPr>
          <p:cNvPr id="5" name="object 5"/>
          <p:cNvSpPr/>
          <p:nvPr/>
        </p:nvSpPr>
        <p:spPr>
          <a:xfrm>
            <a:off x="7546708" y="265633"/>
            <a:ext cx="1152525" cy="1152525"/>
          </a:xfrm>
          <a:custGeom>
            <a:avLst/>
            <a:gdLst/>
            <a:ahLst/>
            <a:cxnLst/>
            <a:rect l="l" t="t" r="r" b="b"/>
            <a:pathLst>
              <a:path w="1152525" h="1152525">
                <a:moveTo>
                  <a:pt x="1151991" y="0"/>
                </a:moveTo>
                <a:lnTo>
                  <a:pt x="0" y="0"/>
                </a:lnTo>
                <a:lnTo>
                  <a:pt x="0" y="1152004"/>
                </a:lnTo>
                <a:lnTo>
                  <a:pt x="1151991" y="1152004"/>
                </a:lnTo>
                <a:lnTo>
                  <a:pt x="1151991" y="0"/>
                </a:lnTo>
                <a:close/>
              </a:path>
            </a:pathLst>
          </a:custGeom>
          <a:solidFill>
            <a:srgbClr val="FF514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1787" y="527712"/>
            <a:ext cx="6760419" cy="58025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16508" y="39319"/>
            <a:ext cx="221297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Vintage vector </a:t>
            </a:r>
            <a:r>
              <a:rPr sz="1100" dirty="0">
                <a:latin typeface="Arial"/>
                <a:cs typeface="Arial"/>
              </a:rPr>
              <a:t>designed by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Freepik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36815" y="252135"/>
            <a:ext cx="1375397" cy="1180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8018780" cy="44653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5600" marR="5080" indent="-342900">
              <a:lnSpc>
                <a:spcPct val="99500"/>
              </a:lnSpc>
              <a:spcBef>
                <a:spcPts val="11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radio is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oldest </a:t>
            </a:r>
            <a:r>
              <a:rPr sz="1800" spc="-5" dirty="0">
                <a:latin typeface="Arial"/>
                <a:cs typeface="Arial"/>
              </a:rPr>
              <a:t>form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electronic </a:t>
            </a:r>
            <a:r>
              <a:rPr sz="1800" dirty="0">
                <a:latin typeface="Arial"/>
                <a:cs typeface="Arial"/>
              </a:rPr>
              <a:t>media. </a:t>
            </a:r>
            <a:r>
              <a:rPr sz="1800" spc="-5" dirty="0">
                <a:latin typeface="Arial"/>
                <a:cs typeface="Arial"/>
              </a:rPr>
              <a:t>There </a:t>
            </a:r>
            <a:r>
              <a:rPr sz="1800" dirty="0">
                <a:latin typeface="Arial"/>
                <a:cs typeface="Arial"/>
              </a:rPr>
              <a:t>are </a:t>
            </a:r>
            <a:r>
              <a:rPr sz="1800" spc="-5" dirty="0">
                <a:latin typeface="Arial"/>
                <a:cs typeface="Arial"/>
              </a:rPr>
              <a:t>thousands </a:t>
            </a:r>
            <a:r>
              <a:rPr sz="1800" dirty="0">
                <a:latin typeface="Arial"/>
                <a:cs typeface="Arial"/>
              </a:rPr>
              <a:t>of  radio </a:t>
            </a:r>
            <a:r>
              <a:rPr sz="1800" spc="-5" dirty="0">
                <a:latin typeface="Arial"/>
                <a:cs typeface="Arial"/>
              </a:rPr>
              <a:t>stations </a:t>
            </a:r>
            <a:r>
              <a:rPr sz="1800" dirty="0">
                <a:latin typeface="Arial"/>
                <a:cs typeface="Arial"/>
              </a:rPr>
              <a:t>across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world and </a:t>
            </a:r>
            <a:r>
              <a:rPr sz="1800" spc="-5" dirty="0">
                <a:latin typeface="Arial"/>
                <a:cs typeface="Arial"/>
              </a:rPr>
              <a:t>advertisements </a:t>
            </a:r>
            <a:r>
              <a:rPr sz="1800" dirty="0">
                <a:latin typeface="Arial"/>
                <a:cs typeface="Arial"/>
              </a:rPr>
              <a:t>are </a:t>
            </a:r>
            <a:r>
              <a:rPr sz="1800" spc="-5" dirty="0">
                <a:latin typeface="Arial"/>
                <a:cs typeface="Arial"/>
              </a:rPr>
              <a:t>frequent features </a:t>
            </a:r>
            <a:r>
              <a:rPr sz="1800" dirty="0">
                <a:latin typeface="Arial"/>
                <a:cs typeface="Arial"/>
              </a:rPr>
              <a:t>on  most of </a:t>
            </a:r>
            <a:r>
              <a:rPr sz="1800" spc="-5" dirty="0">
                <a:latin typeface="Arial"/>
                <a:cs typeface="Arial"/>
              </a:rPr>
              <a:t>these. It </a:t>
            </a:r>
            <a:r>
              <a:rPr sz="1800" dirty="0">
                <a:latin typeface="Arial"/>
                <a:cs typeface="Arial"/>
              </a:rPr>
              <a:t>is </a:t>
            </a:r>
            <a:r>
              <a:rPr sz="1800" spc="-5" dirty="0">
                <a:latin typeface="Arial"/>
                <a:cs typeface="Arial"/>
              </a:rPr>
              <a:t>the first form </a:t>
            </a:r>
            <a:r>
              <a:rPr sz="1800" dirty="0">
                <a:latin typeface="Arial"/>
                <a:cs typeface="Arial"/>
              </a:rPr>
              <a:t>of spoken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advertisement.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550">
              <a:latin typeface="Arial"/>
              <a:cs typeface="Arial"/>
            </a:endParaRPr>
          </a:p>
          <a:p>
            <a:pPr marL="355600" marR="555625" indent="-342900">
              <a:lnSpc>
                <a:spcPct val="101099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latin typeface="Arial"/>
                <a:cs typeface="Arial"/>
              </a:rPr>
              <a:t>Radio </a:t>
            </a:r>
            <a:r>
              <a:rPr sz="1800" spc="-5" dirty="0">
                <a:latin typeface="Arial"/>
                <a:cs typeface="Arial"/>
              </a:rPr>
              <a:t>advertising </a:t>
            </a:r>
            <a:r>
              <a:rPr sz="1800" dirty="0">
                <a:latin typeface="Arial"/>
                <a:cs typeface="Arial"/>
              </a:rPr>
              <a:t>is a cost </a:t>
            </a:r>
            <a:r>
              <a:rPr sz="1800" spc="-5" dirty="0">
                <a:latin typeface="Arial"/>
                <a:cs typeface="Arial"/>
              </a:rPr>
              <a:t>effective </a:t>
            </a:r>
            <a:r>
              <a:rPr sz="1800" dirty="0">
                <a:latin typeface="Arial"/>
                <a:cs typeface="Arial"/>
              </a:rPr>
              <a:t>medium and changes </a:t>
            </a:r>
            <a:r>
              <a:rPr sz="1800" spc="-5" dirty="0">
                <a:latin typeface="Arial"/>
                <a:cs typeface="Arial"/>
              </a:rPr>
              <a:t>to the  advertisements </a:t>
            </a:r>
            <a:r>
              <a:rPr sz="1800" dirty="0">
                <a:latin typeface="Arial"/>
                <a:cs typeface="Arial"/>
              </a:rPr>
              <a:t>can be made more easily </a:t>
            </a:r>
            <a:r>
              <a:rPr sz="1800" spc="-5" dirty="0">
                <a:latin typeface="Arial"/>
                <a:cs typeface="Arial"/>
              </a:rPr>
              <a:t>then TV </a:t>
            </a:r>
            <a:r>
              <a:rPr sz="1800" dirty="0">
                <a:latin typeface="Arial"/>
                <a:cs typeface="Arial"/>
              </a:rPr>
              <a:t>however it lacks </a:t>
            </a:r>
            <a:r>
              <a:rPr sz="1800" spc="-5" dirty="0">
                <a:latin typeface="Arial"/>
                <a:cs typeface="Arial"/>
              </a:rPr>
              <a:t>the  </a:t>
            </a:r>
            <a:r>
              <a:rPr sz="1800" dirty="0">
                <a:latin typeface="Arial"/>
                <a:cs typeface="Arial"/>
              </a:rPr>
              <a:t>visual</a:t>
            </a:r>
            <a:r>
              <a:rPr sz="1800" spc="-5" dirty="0">
                <a:latin typeface="Arial"/>
                <a:cs typeface="Arial"/>
              </a:rPr>
              <a:t> impact.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550">
              <a:latin typeface="Arial"/>
              <a:cs typeface="Arial"/>
            </a:endParaRPr>
          </a:p>
          <a:p>
            <a:pPr marL="355600" marR="13208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latin typeface="Arial"/>
                <a:cs typeface="Arial"/>
              </a:rPr>
              <a:t>Radio can be accessed in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25" dirty="0">
                <a:latin typeface="Arial"/>
                <a:cs typeface="Arial"/>
              </a:rPr>
              <a:t>car, </a:t>
            </a:r>
            <a:r>
              <a:rPr sz="1800" dirty="0">
                <a:latin typeface="Arial"/>
                <a:cs typeface="Arial"/>
              </a:rPr>
              <a:t>at work, at play…people can </a:t>
            </a:r>
            <a:r>
              <a:rPr sz="1800" spc="-5" dirty="0">
                <a:latin typeface="Arial"/>
                <a:cs typeface="Arial"/>
              </a:rPr>
              <a:t>take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with  them </a:t>
            </a:r>
            <a:r>
              <a:rPr sz="1800" dirty="0">
                <a:latin typeface="Arial"/>
                <a:cs typeface="Arial"/>
              </a:rPr>
              <a:t>wherever </a:t>
            </a:r>
            <a:r>
              <a:rPr sz="1800" spc="-5" dirty="0">
                <a:latin typeface="Arial"/>
                <a:cs typeface="Arial"/>
              </a:rPr>
              <a:t>they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go!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2650">
              <a:latin typeface="Arial"/>
              <a:cs typeface="Arial"/>
            </a:endParaRPr>
          </a:p>
          <a:p>
            <a:pPr marL="355600" marR="43815" indent="-342900">
              <a:lnSpc>
                <a:spcPct val="998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It </a:t>
            </a:r>
            <a:r>
              <a:rPr sz="1800" dirty="0">
                <a:latin typeface="Arial"/>
                <a:cs typeface="Arial"/>
              </a:rPr>
              <a:t>is </a:t>
            </a:r>
            <a:r>
              <a:rPr sz="1800" spc="-5" dirty="0">
                <a:latin typeface="Arial"/>
                <a:cs typeface="Arial"/>
              </a:rPr>
              <a:t>the uncluttered </a:t>
            </a:r>
            <a:r>
              <a:rPr sz="1800" dirty="0">
                <a:latin typeface="Arial"/>
                <a:cs typeface="Arial"/>
              </a:rPr>
              <a:t>medium of </a:t>
            </a:r>
            <a:r>
              <a:rPr sz="1800" spc="-5" dirty="0">
                <a:latin typeface="Arial"/>
                <a:cs typeface="Arial"/>
              </a:rPr>
              <a:t>advertising. </a:t>
            </a:r>
            <a:r>
              <a:rPr sz="1800" dirty="0">
                <a:latin typeface="Arial"/>
                <a:cs typeface="Arial"/>
              </a:rPr>
              <a:t>Not surrounded by </a:t>
            </a:r>
            <a:r>
              <a:rPr sz="1800" spc="-5" dirty="0">
                <a:latin typeface="Arial"/>
                <a:cs typeface="Arial"/>
              </a:rPr>
              <a:t>other  advertisements </a:t>
            </a:r>
            <a:r>
              <a:rPr sz="1800" dirty="0">
                <a:latin typeface="Arial"/>
                <a:cs typeface="Arial"/>
              </a:rPr>
              <a:t>or columns of </a:t>
            </a:r>
            <a:r>
              <a:rPr sz="1800" spc="-5" dirty="0">
                <a:latin typeface="Arial"/>
                <a:cs typeface="Arial"/>
              </a:rPr>
              <a:t>text </a:t>
            </a:r>
            <a:r>
              <a:rPr sz="1800" dirty="0">
                <a:latin typeface="Arial"/>
                <a:cs typeface="Arial"/>
              </a:rPr>
              <a:t>or news. </a:t>
            </a:r>
            <a:r>
              <a:rPr sz="1800" spc="-5" dirty="0">
                <a:latin typeface="Arial"/>
                <a:cs typeface="Arial"/>
              </a:rPr>
              <a:t>It </a:t>
            </a:r>
            <a:r>
              <a:rPr sz="1800" dirty="0">
                <a:latin typeface="Arial"/>
                <a:cs typeface="Arial"/>
              </a:rPr>
              <a:t>appeals </a:t>
            </a:r>
            <a:r>
              <a:rPr sz="1800" spc="-5" dirty="0">
                <a:latin typeface="Arial"/>
                <a:cs typeface="Arial"/>
              </a:rPr>
              <a:t>to emotions </a:t>
            </a:r>
            <a:r>
              <a:rPr sz="1800" dirty="0">
                <a:latin typeface="Arial"/>
                <a:cs typeface="Arial"/>
              </a:rPr>
              <a:t>and sells  </a:t>
            </a:r>
            <a:r>
              <a:rPr sz="1800" spc="-5" dirty="0">
                <a:latin typeface="Arial"/>
                <a:cs typeface="Arial"/>
              </a:rPr>
              <a:t>with </a:t>
            </a:r>
            <a:r>
              <a:rPr sz="1800" spc="-20" dirty="0">
                <a:latin typeface="Arial"/>
                <a:cs typeface="Arial"/>
              </a:rPr>
              <a:t>intimacy. </a:t>
            </a:r>
            <a:r>
              <a:rPr sz="1800" spc="-5" dirty="0">
                <a:latin typeface="Arial"/>
                <a:cs typeface="Arial"/>
              </a:rPr>
              <a:t>The advertisement </a:t>
            </a:r>
            <a:r>
              <a:rPr sz="1800" dirty="0">
                <a:latin typeface="Arial"/>
                <a:cs typeface="Arial"/>
              </a:rPr>
              <a:t>can be on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radio </a:t>
            </a:r>
            <a:r>
              <a:rPr sz="1800" spc="-5" dirty="0">
                <a:latin typeface="Arial"/>
                <a:cs typeface="Arial"/>
              </a:rPr>
              <a:t>stations that match  with the interest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the</a:t>
            </a:r>
            <a:r>
              <a:rPr sz="1800" dirty="0">
                <a:latin typeface="Arial"/>
                <a:cs typeface="Arial"/>
              </a:rPr>
              <a:t> audience.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ln w="9524">
            <a:solidFill>
              <a:srgbClr val="0096FF"/>
            </a:solidFill>
          </a:ln>
        </p:spPr>
        <p:txBody>
          <a:bodyPr vert="horz" wrap="square" lIns="0" tIns="23622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860"/>
              </a:spcBef>
            </a:pPr>
            <a:r>
              <a:rPr spc="-155" dirty="0"/>
              <a:t>RADIO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619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ELECTRONIC AND WEB MEDIA</vt:lpstr>
      <vt:lpstr>ELECTRONIC MEDIA</vt:lpstr>
      <vt:lpstr>EXAMPLES</vt:lpstr>
      <vt:lpstr>HISTORY</vt:lpstr>
      <vt:lpstr>USES</vt:lpstr>
      <vt:lpstr>ELECTRONIC MEDIA</vt:lpstr>
      <vt:lpstr>ELECTRONIC MEDIA</vt:lpstr>
      <vt:lpstr>Slide 8</vt:lpstr>
      <vt:lpstr>RADIO</vt:lpstr>
      <vt:lpstr>Slide 10</vt:lpstr>
      <vt:lpstr>TELEVISION</vt:lpstr>
      <vt:lpstr>WORLD’S FIRST TV AD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AND WEB MEDIA</dc:title>
  <cp:lastModifiedBy>Library1</cp:lastModifiedBy>
  <cp:revision>1</cp:revision>
  <dcterms:created xsi:type="dcterms:W3CDTF">2021-03-02T07:45:41Z</dcterms:created>
  <dcterms:modified xsi:type="dcterms:W3CDTF">2021-03-02T07:55:44Z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2021-03-02T00:00:00Z</vt:filetime>
  </property>
</Properties>
</file>