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jpg"/>
  <Override PartName="/ppt/media/image6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86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87" r:id="rId13"/>
    <p:sldId id="269" r:id="rId14"/>
    <p:sldId id="270" r:id="rId15"/>
    <p:sldId id="271" r:id="rId16"/>
    <p:sldId id="273" r:id="rId17"/>
    <p:sldId id="274" r:id="rId18"/>
    <p:sldId id="272" r:id="rId19"/>
    <p:sldId id="275" r:id="rId20"/>
    <p:sldId id="276" r:id="rId21"/>
    <p:sldId id="278" r:id="rId22"/>
    <p:sldId id="279" r:id="rId23"/>
    <p:sldId id="277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AA58C6-C88C-4C40-9521-F287119B8F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Micro WATERSHED MANAGMENT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00B7E9-286F-47CC-A7B6-CAC4639F18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UNDER RAINFED CONDITION</a:t>
            </a:r>
          </a:p>
        </p:txBody>
      </p:sp>
    </p:spTree>
    <p:extLst>
      <p:ext uri="{BB962C8B-B14F-4D97-AF65-F5344CB8AC3E}">
        <p14:creationId xmlns:p14="http://schemas.microsoft.com/office/powerpoint/2010/main" val="2707501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AF4F3C-D1C6-4D00-A736-29C9C394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Autofit/>
          </a:bodyPr>
          <a:lstStyle/>
          <a:p>
            <a:r>
              <a:rPr lang="en-GB" sz="6000" b="1" spc="-10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6000" b="1" spc="-10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6000" b="1" spc="-10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60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GB" sz="6000" b="1" spc="-50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60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6000" b="1" spc="-50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60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6000" b="1" spc="2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000" b="1" spc="-2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60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6000" b="1" spc="-7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60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ecting</a:t>
            </a:r>
            <a:r>
              <a:rPr lang="en-GB" sz="6000" b="1" spc="2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000" b="1" spc="-50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6000" b="1" spc="-4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6000" b="1" spc="-5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60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6000" b="1" spc="-4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60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shed </a:t>
            </a:r>
            <a:r>
              <a:rPr lang="en-GB" sz="6000" b="1" baseline="1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</a:t>
            </a:r>
            <a:r>
              <a:rPr lang="en-GB" sz="6000" b="1" spc="-50" baseline="1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6000" b="1" baseline="1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6000" b="1" spc="4" baseline="1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6000" b="1" spc="-29" baseline="1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6000" b="1" baseline="1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B0966B-DE47-479D-A48B-5C0244AC4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lnSpc>
                <a:spcPts val="3365"/>
              </a:lnSpc>
              <a:spcBef>
                <a:spcPts val="168"/>
              </a:spcBef>
            </a:pPr>
            <a:r>
              <a:rPr lang="en-GB" sz="2400" b="1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GB" sz="3200" b="1" spc="-125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3200" b="1" spc="-1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200" b="1" spc="-2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b="1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200" b="1" spc="-3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="1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shed</a:t>
            </a:r>
            <a:r>
              <a:rPr lang="en-GB" sz="3200" b="1" spc="-3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</a:t>
            </a:r>
            <a:r>
              <a:rPr lang="en-GB" sz="3200" b="1" spc="-75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="1" spc="-1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200" b="1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tion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1081">
              <a:lnSpc>
                <a:spcPct val="101725"/>
              </a:lnSpc>
              <a:spcBef>
                <a:spcPts val="536"/>
              </a:spcBef>
            </a:pP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en-GB" sz="2400" b="1" spc="-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lang="en-GB" sz="2400" b="1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GB" sz="2400" b="1" spc="-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400" b="1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b="1" spc="-2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ern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945895" indent="0">
              <a:lnSpc>
                <a:spcPts val="3840"/>
              </a:lnSpc>
              <a:spcBef>
                <a:spcPts val="868"/>
              </a:spcBef>
              <a:buNone/>
            </a:pPr>
            <a:endParaRPr lang="en-GB" sz="1400" dirty="0">
              <a:latin typeface="Calibri"/>
              <a:cs typeface="Calibri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990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B1DFB-D6CE-4AB4-9F4F-496C0B45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</a:t>
            </a:r>
            <a:r>
              <a:rPr lang="en-GB" sz="5400" b="1" spc="-4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GB" sz="5400" b="1" spc="-30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5400" b="1" spc="-8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CHME</a:t>
            </a:r>
            <a:r>
              <a:rPr lang="en-GB" sz="5400" b="1" spc="-1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5400" b="1" spc="-25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b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5A52CE-0E95-495B-B403-937EA2D24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GB" sz="3600" spc="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GB" sz="3600" spc="-4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lang="en-GB" sz="3600" spc="-25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</a:t>
            </a:r>
            <a:r>
              <a:rPr lang="en-GB" sz="3600" spc="-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spc="-6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GB" sz="3600" spc="1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3600" spc="-14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spc="-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3600" spc="2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moi</a:t>
            </a:r>
            <a:r>
              <a:rPr lang="en-GB" sz="3600" spc="-34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3600" spc="-3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GB" sz="3600" spc="-1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onse</a:t>
            </a:r>
            <a:r>
              <a:rPr lang="en-GB" sz="3600" spc="2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spc="-3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600" spc="-1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tion </a:t>
            </a:r>
            <a:r>
              <a:rPr lang="en-GB" sz="32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sz="3200" spc="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200" spc="-5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osion</a:t>
            </a:r>
            <a:r>
              <a:rPr lang="en-GB" sz="3200" spc="-25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GB" sz="32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3200" spc="-2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32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spc="-54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 </a:t>
            </a:r>
            <a:r>
              <a:rPr lang="en-GB" sz="3200" spc="-84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32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GB" sz="3200" spc="-14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spc="-34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r>
              <a:rPr lang="en-GB" sz="3200" spc="-14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3200" spc="-5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3200" spc="-14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32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</a:t>
            </a:r>
          </a:p>
          <a:p>
            <a:endParaRPr lang="en-GB" sz="2400" baseline="3413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GB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GB" sz="2800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xmlns="" id="{9360A9C8-7813-4BE7-9153-3E9831FC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2371725"/>
            <a:ext cx="9730047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0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3E882A-F8C6-4EFC-93CA-747CC8CB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91" y="2488276"/>
            <a:ext cx="9875520" cy="1356360"/>
          </a:xfrm>
        </p:spPr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 WATERSHED MANAGMENT</a:t>
            </a:r>
          </a:p>
        </p:txBody>
      </p:sp>
    </p:spTree>
    <p:extLst>
      <p:ext uri="{BB962C8B-B14F-4D97-AF65-F5344CB8AC3E}">
        <p14:creationId xmlns:p14="http://schemas.microsoft.com/office/powerpoint/2010/main" val="245198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547A14-9DC7-4611-BA1F-65D10A204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</a:t>
            </a:r>
            <a:r>
              <a:rPr lang="en-GB" sz="5400" b="1" spc="-4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GB" sz="5400" b="1" spc="-30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5400" b="1" spc="-8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CHME</a:t>
            </a:r>
            <a:r>
              <a:rPr lang="en-GB" sz="5400" b="1" spc="-1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5400" b="1" spc="-25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b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7E3F9CE9-1022-4DBD-AF74-2F37408EA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164" y="1645920"/>
            <a:ext cx="8711738" cy="4621876"/>
          </a:xfrm>
        </p:spPr>
      </p:pic>
    </p:spTree>
    <p:extLst>
      <p:ext uri="{BB962C8B-B14F-4D97-AF65-F5344CB8AC3E}">
        <p14:creationId xmlns:p14="http://schemas.microsoft.com/office/powerpoint/2010/main" val="3021177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9BC9E-A6B2-499E-9417-71E2FFC6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</a:t>
            </a:r>
            <a:r>
              <a:rPr lang="en-GB" sz="5400" b="1" spc="-4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GB" sz="5400" b="1" spc="-30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5400" b="1" spc="-8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CHME</a:t>
            </a:r>
            <a:r>
              <a:rPr lang="en-GB" sz="5400" b="1" spc="-1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5400" b="1" spc="-25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b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240006-CA88-4255-9399-1A8CB36FE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marR="61714">
              <a:lnSpc>
                <a:spcPct val="100000"/>
              </a:lnSpc>
              <a:spcBef>
                <a:spcPts val="536"/>
              </a:spcBef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 </a:t>
            </a:r>
            <a:r>
              <a:rPr lang="en-GB" sz="2400" spc="-6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GB" sz="240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  <a:r>
              <a:rPr lang="en-GB" sz="2400" spc="-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2400" spc="-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 2 –</a:t>
            </a:r>
            <a:r>
              <a:rPr lang="en-GB" sz="2400" spc="-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8%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1714">
              <a:lnSpc>
                <a:spcPct val="100000"/>
              </a:lnSpc>
              <a:spcBef>
                <a:spcPts val="701"/>
              </a:spcBef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 type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Lig</a:t>
            </a:r>
            <a:r>
              <a:rPr lang="en-GB" sz="2400" spc="-2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spc="2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r>
              <a:rPr lang="en-GB" sz="2400" spc="-6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spc="-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-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spc="-4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2400" spc="-4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2400" spc="-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spc="-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2400" spc="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moi</a:t>
            </a:r>
            <a:r>
              <a:rPr lang="en-GB" sz="2400" spc="-4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2400" spc="-4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GB" sz="2400" spc="-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onse</a:t>
            </a:r>
            <a:r>
              <a:rPr lang="en-GB" sz="2400" spc="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spc="-4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2400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spc="-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wi</a:t>
            </a:r>
            <a:r>
              <a:rPr lang="en-GB" sz="2400" spc="-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400" spc="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spc="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2400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-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 pla</a:t>
            </a:r>
            <a:r>
              <a:rPr lang="en-GB" sz="2400" spc="-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spc="-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  <a:p>
            <a:pPr marL="12700" marR="61714">
              <a:lnSpc>
                <a:spcPct val="100000"/>
              </a:lnSpc>
              <a:spcBef>
                <a:spcPts val="601"/>
              </a:spcBef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</a:t>
            </a:r>
            <a:r>
              <a:rPr lang="en-GB" sz="2400" spc="-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able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7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d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land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</a:t>
            </a:r>
            <a:r>
              <a:rPr lang="en-GB" sz="2400" spc="-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icu</a:t>
            </a:r>
            <a:r>
              <a:rPr lang="en-GB" sz="2400" spc="-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2400" spc="-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GB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170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en-GB" sz="3600" spc="-50" baseline="170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baseline="170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3600" spc="-75" baseline="170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3600" baseline="170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3600" spc="-34" baseline="170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baseline="170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600" spc="-39" baseline="170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600" baseline="170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1714">
              <a:lnSpc>
                <a:spcPct val="100000"/>
              </a:lnSpc>
              <a:spcBef>
                <a:spcPts val="509"/>
              </a:spcBef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Bund heig</a:t>
            </a:r>
            <a:r>
              <a:rPr lang="en-GB" sz="240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spc="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30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cm.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623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23B37-17DC-41A8-9EC8-028DB374E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Check Dam</a:t>
            </a:r>
            <a:endParaRPr lang="en-GB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D8344A-C497-4AB8-ACFA-B7086F00B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649" y="1965960"/>
            <a:ext cx="9872871" cy="4584468"/>
          </a:xfrm>
        </p:spPr>
        <p:txBody>
          <a:bodyPr>
            <a:noAutofit/>
          </a:bodyPr>
          <a:lstStyle/>
          <a:p>
            <a:pPr marL="12700" marR="47548">
              <a:lnSpc>
                <a:spcPct val="100000"/>
              </a:lnSpc>
              <a:spcBef>
                <a:spcPts val="18"/>
              </a:spcBef>
            </a:pP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600" spc="-14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spc="4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</a:t>
            </a:r>
            <a:r>
              <a:rPr lang="en-GB" sz="3600" spc="-45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spc="-19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eir</a:t>
            </a:r>
            <a:r>
              <a:rPr lang="en-GB" sz="3600" spc="-34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</a:t>
            </a:r>
            <a:r>
              <a:rPr lang="en-GB" sz="3600" spc="4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lly</a:t>
            </a:r>
            <a:r>
              <a:rPr lang="en-GB" sz="3600" spc="-51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spc="-25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GB" sz="3600" spc="-25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600" spc="4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</a:t>
            </a:r>
            <a:r>
              <a:rPr lang="en-GB" sz="3600" spc="-25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GB" sz="3600" spc="-51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GB" sz="3600" spc="-25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</a:t>
            </a:r>
            <a:r>
              <a:rPr lang="en-GB" sz="3600" spc="-63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GB" sz="3600" spc="-33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gulli</a:t>
            </a:r>
            <a:r>
              <a:rPr lang="en-GB" sz="3600" spc="14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600" baseline="10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65757">
              <a:lnSpc>
                <a:spcPct val="100000"/>
              </a:lnSpc>
              <a:spcBef>
                <a:spcPts val="304"/>
              </a:spcBef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GB" sz="2400" spc="-2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spc="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</a:t>
            </a:r>
            <a:r>
              <a:rPr lang="en-GB" sz="240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GB" sz="2400" spc="-6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GB" sz="2400" spc="-4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en-GB" sz="2400" spc="-3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2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GB" sz="2400" spc="-6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2400" spc="-3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en-GB" sz="2400" spc="-4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gulli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400" spc="-6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5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en-GB" sz="2400" spc="-6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e</a:t>
            </a:r>
            <a:r>
              <a:rPr lang="en-GB" sz="240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</a:t>
            </a:r>
            <a:r>
              <a:rPr lang="en-GB" sz="2400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-7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2400" spc="-1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GB" sz="2400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GB" sz="2400" spc="-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GB" sz="2400" spc="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400" spc="-5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er.</a:t>
            </a:r>
          </a:p>
          <a:p>
            <a:pPr marL="12700" marR="265757">
              <a:lnSpc>
                <a:spcPct val="100000"/>
              </a:lnSpc>
              <a:spcBef>
                <a:spcPts val="304"/>
              </a:spcBef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c</a:t>
            </a:r>
            <a:r>
              <a:rPr lang="en-GB" sz="2400" spc="-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n-GB" sz="2400" spc="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400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n-GB" sz="2400" spc="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 and</a:t>
            </a:r>
            <a:r>
              <a:rPr lang="en-GB" sz="2400" spc="-3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educes 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-2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</a:t>
            </a:r>
            <a:r>
              <a:rPr lang="en-GB" sz="240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-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marL="12700" marR="272784">
              <a:lnSpc>
                <a:spcPct val="100000"/>
              </a:lnSpc>
              <a:spcBef>
                <a:spcPts val="220"/>
              </a:spcBef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GB" sz="2400" spc="-3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2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400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GB" sz="2400" spc="-5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2400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GB" sz="2400" spc="-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</a:t>
            </a:r>
            <a:r>
              <a:rPr lang="en-GB" sz="2400" spc="-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spc="-2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GB" sz="2400" spc="-9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en-GB" sz="2400" spc="-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spc="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2400" spc="-2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-6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 marR="272784"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GB" sz="2400" spc="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cing</a:t>
            </a:r>
            <a:r>
              <a:rPr lang="en-GB" sz="2400" spc="-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400" spc="-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spc="-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spc="-6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GB" sz="2400" spc="-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ck</a:t>
            </a:r>
            <a:r>
              <a:rPr lang="en-GB" sz="2400" spc="-2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dams</a:t>
            </a:r>
            <a:r>
              <a:rPr lang="en-GB" sz="2400" spc="-5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GB" sz="2400" spc="-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GB" sz="2400" spc="-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400" spc="-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GB" sz="2400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en-GB" sz="3600" spc="-67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GB" sz="3600" spc="-2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3600" spc="-9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600" spc="-25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</a:t>
            </a:r>
            <a:r>
              <a:rPr lang="en-GB" sz="3600" spc="-71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GB" sz="3600" spc="-33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spc="-14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3600" spc="-19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GB" sz="3600" spc="-5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GB" sz="3600" spc="-39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600" spc="9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3600" spc="-69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GB" sz="3600" spc="-2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GB" sz="3600" spc="-33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spc="4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</a:t>
            </a:r>
            <a:r>
              <a:rPr lang="en-GB" sz="240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spc="-5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nds</a:t>
            </a:r>
            <a:r>
              <a:rPr lang="en-GB" sz="2400" spc="-7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GB" sz="2400" spc="-2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GB" sz="2400" spc="-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</a:t>
            </a:r>
            <a:r>
              <a:rPr lang="en-GB" sz="2400" spc="-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</a:t>
            </a:r>
            <a:r>
              <a:rPr lang="en-GB" sz="2400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t,</a:t>
            </a:r>
            <a:r>
              <a:rPr lang="en-GB" sz="2400" spc="-5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2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</a:t>
            </a:r>
            <a:r>
              <a:rPr lang="en-GB" sz="2400" spc="-5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2400" spc="-2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GB" sz="2400" spc="-4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spc="-1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</a:t>
            </a:r>
            <a:r>
              <a:rPr lang="en-GB" sz="240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-4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GB" sz="3600" spc="-4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GB" sz="3600" spc="-34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600" spc="-17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sz="3600" spc="-38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GB" sz="3600" spc="-29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3600" spc="-54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spc="-34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600" spc="9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</a:t>
            </a:r>
            <a:r>
              <a:rPr lang="en-GB" sz="3600" spc="-59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3600" spc="-29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GB" sz="3600" spc="-49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GB" sz="3600" spc="9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lang="en-GB" sz="3600" spc="-47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en-GB" sz="3600" spc="-46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3m</a:t>
            </a:r>
            <a:r>
              <a:rPr lang="en-GB" sz="3600" spc="-32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spc="-9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3600" spc="-13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spc="-9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600" baseline="4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0m.</a:t>
            </a:r>
            <a:endParaRPr lang="en-GB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00000"/>
              </a:lnSpc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140348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9A4601-31B6-4528-ADEF-CD0AB77C4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Check dam</a:t>
            </a:r>
            <a:endParaRPr lang="en-GB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2D09495-DA02-4698-A9A4-DA32F1694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965325"/>
            <a:ext cx="9364287" cy="4130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77045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A094F5-4FD6-40A9-800D-0329EA78B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spc="-69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5400" b="1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5400" b="1" spc="-54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5400" b="1" spc="-14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5400" b="1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GB" sz="5400" b="1" spc="-39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5400" b="1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tion</a:t>
            </a:r>
            <a:r>
              <a:rPr lang="en-GB" sz="5400" b="1" spc="-34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pond</a:t>
            </a:r>
            <a:endParaRPr 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044504-0D8E-4F2E-80A6-5BEE01CC4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65960"/>
            <a:ext cx="9872871" cy="4038600"/>
          </a:xfrm>
        </p:spPr>
        <p:txBody>
          <a:bodyPr/>
          <a:lstStyle/>
          <a:p>
            <a:pPr marL="12700" marR="38459">
              <a:lnSpc>
                <a:spcPts val="2575"/>
              </a:lnSpc>
              <a:spcBef>
                <a:spcPts val="11"/>
              </a:spcBef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38459">
              <a:lnSpc>
                <a:spcPts val="2575"/>
              </a:lnSpc>
              <a:spcBef>
                <a:spcPts val="11"/>
              </a:spcBef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Shallow</a:t>
            </a:r>
            <a:r>
              <a:rPr lang="en-GB" spc="-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</a:t>
            </a:r>
            <a:r>
              <a:rPr lang="en-GB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GB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r>
              <a:rPr lang="en-GB" spc="-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pc="-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GB" spc="-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GB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GB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GB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tions</a:t>
            </a:r>
            <a:r>
              <a:rPr lang="en-GB" spc="-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GB" spc="-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GB" spc="-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GB" sz="3300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GB" sz="3300" spc="-25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300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GB" sz="3300" spc="-29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300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 </a:t>
            </a:r>
            <a:r>
              <a:rPr lang="en-GB" sz="3300" spc="-19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300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300" spc="-29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300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eam</a:t>
            </a:r>
            <a:r>
              <a:rPr lang="en-GB" sz="3300" spc="-8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spc="-25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3300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GB" sz="3300" spc="-34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300" baseline="37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38459">
              <a:lnSpc>
                <a:spcPts val="2640"/>
              </a:lnSpc>
              <a:spcBef>
                <a:spcPts val="23"/>
              </a:spcBef>
            </a:pP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3300" spc="-14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300" spc="-25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300" spc="-54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300" spc="-44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able</a:t>
            </a:r>
            <a:r>
              <a:rPr lang="en-GB" sz="3300" spc="-88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en-GB" sz="3300" spc="-53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spc="-19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300" spc="-25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tle</a:t>
            </a:r>
            <a:r>
              <a:rPr lang="en-GB" sz="3300" spc="-7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</a:t>
            </a:r>
            <a:r>
              <a:rPr lang="en-GB" sz="3300" spc="9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ping</a:t>
            </a:r>
            <a:r>
              <a:rPr lang="en-GB" sz="3300" spc="-73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spc="-19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300" spc="-25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eam</a:t>
            </a:r>
            <a:r>
              <a:rPr lang="en-GB" sz="3300" spc="-47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</a:t>
            </a:r>
            <a:r>
              <a:rPr lang="en-GB" sz="3300" spc="-19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300" spc="-56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3300" spc="4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300" spc="-29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</a:t>
            </a:r>
            <a:r>
              <a:rPr lang="en-GB" sz="3300" spc="-74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spc="-29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GB" sz="3300" spc="-9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3300" spc="-51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spc="-39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en-GB" sz="3300" spc="-19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GB" sz="3300" spc="4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3300" spc="-29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3300" spc="-19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300" spc="-29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GB" sz="3300" spc="-38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GB" sz="3300" spc="-16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soils</a:t>
            </a:r>
            <a:r>
              <a:rPr lang="en-GB" sz="3300" spc="-33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GB" sz="3300" spc="-8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permeable</a:t>
            </a:r>
            <a:r>
              <a:rPr lang="en-GB" sz="3300" spc="-96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3300" spc="-19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3300" spc="-25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300" baseline="12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2685"/>
              </a:lnSpc>
              <a:spcBef>
                <a:spcPts val="268"/>
              </a:spcBef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en-GB" sz="2400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400" spc="-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able</a:t>
            </a:r>
            <a:r>
              <a:rPr lang="en-GB" sz="2400" spc="-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</a:t>
            </a:r>
            <a:r>
              <a:rPr lang="en-GB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-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4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-30</a:t>
            </a:r>
            <a:r>
              <a:rPr lang="en-GB" sz="2400" spc="-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2400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</a:t>
            </a:r>
            <a:r>
              <a:rPr lang="en-GB" sz="2400" spc="-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</a:t>
            </a:r>
            <a:r>
              <a:rPr lang="en-GB" sz="2400" spc="-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GB" sz="2400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ells</a:t>
            </a:r>
            <a:r>
              <a:rPr lang="en-GB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2400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</a:t>
            </a:r>
            <a:r>
              <a:rPr lang="en-GB" sz="2400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24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tion</a:t>
            </a:r>
            <a:r>
              <a:rPr lang="en-GB" sz="2400" spc="-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en-GB" sz="24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in</a:t>
            </a:r>
            <a:r>
              <a:rPr lang="en-GB" sz="2400" spc="-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GB" sz="2400" spc="-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GB" sz="2400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GB" sz="2400" spc="-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2400" spc="-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fluen</a:t>
            </a:r>
            <a:r>
              <a:rPr lang="en-GB" sz="24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spc="-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bout</a:t>
            </a:r>
            <a:r>
              <a:rPr lang="en-GB" sz="2400" spc="-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en-GB" sz="2400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GB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900m.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107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9438A-9A65-49F7-BED1-3CAA51174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spc="-69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6000" b="1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6000" b="1" spc="-54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6000" b="1" spc="-14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6000" b="1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GB" sz="6000" b="1" spc="-39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6000" b="1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tion</a:t>
            </a:r>
            <a:r>
              <a:rPr lang="en-GB" sz="6000" b="1" spc="-34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000" b="1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pond</a:t>
            </a:r>
            <a:endParaRPr lang="en-GB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901DB87A-4CC4-4EAD-8525-C81474FD0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xmlns="" id="{AAD51F02-9305-4AF2-9C38-4427385DAB7D}"/>
              </a:ext>
            </a:extLst>
          </p:cNvPr>
          <p:cNvSpPr/>
          <p:nvPr/>
        </p:nvSpPr>
        <p:spPr>
          <a:xfrm>
            <a:off x="997527" y="1662545"/>
            <a:ext cx="10191404" cy="4555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40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DB1240-5633-482C-8CDC-CFF384C80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GB" sz="5400" b="1" spc="-50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Barrie</a:t>
            </a:r>
            <a:r>
              <a:rPr lang="en-GB" sz="5400" b="1" spc="-50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54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1576A73-A80C-4042-A367-A3404740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965960"/>
            <a:ext cx="9646919" cy="43830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470760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F2669-B4F5-48CE-9660-D6BA82562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WATERSHED and MICRO-WATERSHED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226488-2AFD-4ECF-B4B6-A7BD48155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en-GB" dirty="0"/>
          </a:p>
          <a:p>
            <a:pPr marL="45720" indent="0">
              <a:buNone/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 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watershed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is a natural hydrological entity that covers a specific aerial expanse of land surface from which the rainfall runoff flows to a defined drain, channel, stream or river at any particular </a:t>
            </a:r>
            <a:r>
              <a:rPr lang="en-GB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point,The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smallest hydrologic unit in the hierarchal system is termed as 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 watershed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having size of 100-1000 ha.</a:t>
            </a:r>
          </a:p>
          <a:p>
            <a:pPr marL="45720" indent="0">
              <a:buNone/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</a:p>
          <a:p>
            <a:pPr marL="12700" marR="5715" indent="0" algn="just">
              <a:lnSpc>
                <a:spcPct val="100000"/>
              </a:lnSpc>
              <a:spcBef>
                <a:spcPts val="740"/>
              </a:spcBef>
              <a:buNone/>
              <a:tabLst>
                <a:tab pos="355600" algn="l"/>
              </a:tabLst>
            </a:pPr>
            <a:r>
              <a:rPr lang="en-GB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 watersheds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 size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watershed  range from few hectares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sz="24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hundreds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hectares.  These can be designed within the crop</a:t>
            </a:r>
            <a:r>
              <a:rPr lang="en-GB" sz="2400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fields.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pPr marL="4572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67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517B94-4DBF-4F03-A943-662091C8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18407"/>
            <a:ext cx="9875520" cy="1356360"/>
          </a:xfrm>
        </p:spPr>
        <p:txBody>
          <a:bodyPr>
            <a:normAutofit/>
          </a:bodyPr>
          <a:lstStyle/>
          <a:p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Contour Trench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78B39C0-0ACF-4619-9345-98EC70133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774767"/>
            <a:ext cx="10158152" cy="447640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69100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AC28AF-6D66-4A3A-BCBF-1682A57B4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Gully</a:t>
            </a:r>
            <a:r>
              <a:rPr lang="en-GB" sz="4800" b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plugs</a:t>
            </a:r>
            <a:endParaRPr lang="en-GB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FFC6621-A115-4308-B191-D8C3E8831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6785" y="1778924"/>
            <a:ext cx="9260379" cy="450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18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2D1F7B-9A64-4721-82F2-2741A559E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Gully</a:t>
            </a:r>
            <a:r>
              <a:rPr lang="en-GB" sz="4800" b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plugs</a:t>
            </a:r>
            <a:endParaRPr lang="en-GB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7857DA-6207-4131-9E55-D68B5BDEC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spc="-5" dirty="0">
              <a:latin typeface="Georgia"/>
              <a:cs typeface="Georgia"/>
            </a:endParaRPr>
          </a:p>
          <a:p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Gully plug is one of the simple method</a:t>
            </a:r>
            <a:r>
              <a:rPr lang="en-GB" sz="2400" spc="-1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 and water conservation. It plays an  important role in soil and </a:t>
            </a:r>
            <a:r>
              <a:rPr lang="en-GB" sz="24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 conservation.</a:t>
            </a:r>
          </a:p>
          <a:p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Gullies are formed due to erosion of </a:t>
            </a:r>
            <a:r>
              <a:rPr lang="en-GB" sz="24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 by the flow of rain water.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283728-0E9A-455A-99E1-EFB855091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spc="-30">
                <a:latin typeface="Times New Roman" panose="02020603050405020304" pitchFamily="18" charset="0"/>
                <a:cs typeface="Times New Roman" panose="02020603050405020304" pitchFamily="18" charset="0"/>
              </a:rPr>
              <a:t>Vegetative</a:t>
            </a:r>
            <a:r>
              <a:rPr lang="en-GB" sz="4800" b="1" spc="-25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spc="-5">
                <a:latin typeface="Times New Roman" panose="02020603050405020304" pitchFamily="18" charset="0"/>
                <a:cs typeface="Times New Roman" panose="02020603050405020304" pitchFamily="18" charset="0"/>
              </a:rPr>
              <a:t>barriers</a:t>
            </a:r>
            <a:endParaRPr lang="en-GB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DBFE1D0-A615-4138-B19C-445EC7358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1992" y="2553392"/>
            <a:ext cx="9075420" cy="38474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61632AA-B88F-4CD7-8E86-FE3AF5AFEA38}"/>
              </a:ext>
            </a:extLst>
          </p:cNvPr>
          <p:cNvSpPr/>
          <p:nvPr/>
        </p:nvSpPr>
        <p:spPr>
          <a:xfrm>
            <a:off x="1568335" y="19070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pc="-10" dirty="0">
                <a:latin typeface="Georgia"/>
                <a:cs typeface="Georgia"/>
              </a:rPr>
              <a:t>Vegetative barriers </a:t>
            </a:r>
            <a:r>
              <a:rPr lang="en-GB" spc="-5" dirty="0">
                <a:latin typeface="Georgia"/>
                <a:cs typeface="Georgia"/>
              </a:rPr>
              <a:t>are also </a:t>
            </a:r>
            <a:r>
              <a:rPr lang="en-GB" spc="-10" dirty="0">
                <a:latin typeface="Georgia"/>
                <a:cs typeface="Georgia"/>
              </a:rPr>
              <a:t>an  effective inter-terrace land  treatment </a:t>
            </a:r>
            <a:r>
              <a:rPr lang="en-GB" spc="-5" dirty="0">
                <a:latin typeface="Georgia"/>
                <a:cs typeface="Georgia"/>
              </a:rPr>
              <a:t>in </a:t>
            </a:r>
            <a:r>
              <a:rPr lang="en-GB" spc="-10" dirty="0">
                <a:latin typeface="Georgia"/>
                <a:cs typeface="Georgia"/>
              </a:rPr>
              <a:t>place </a:t>
            </a:r>
            <a:r>
              <a:rPr lang="en-GB" spc="-5" dirty="0">
                <a:latin typeface="Georgia"/>
                <a:cs typeface="Georgia"/>
              </a:rPr>
              <a:t>of </a:t>
            </a:r>
            <a:r>
              <a:rPr lang="en-GB" spc="-10" dirty="0">
                <a:latin typeface="Georgia"/>
                <a:cs typeface="Georgia"/>
              </a:rPr>
              <a:t>earthen  </a:t>
            </a:r>
            <a:r>
              <a:rPr lang="en-GB" spc="-5" dirty="0">
                <a:latin typeface="Georgia"/>
                <a:cs typeface="Georgia"/>
              </a:rPr>
              <a:t>barriers.</a:t>
            </a:r>
            <a:endParaRPr lang="en-GB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06095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9850ED-5890-4031-A460-0B6518C5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pc="-5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Farm</a:t>
            </a:r>
            <a:r>
              <a:rPr lang="en-GB" b="1" spc="-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E88073-4739-4AD0-B4D5-6C003C349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2687327"/>
            <a:ext cx="9277003" cy="3809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02583B-45F1-4D5C-BF6D-A84935BF3D5B}"/>
              </a:ext>
            </a:extLst>
          </p:cNvPr>
          <p:cNvSpPr/>
          <p:nvPr/>
        </p:nvSpPr>
        <p:spPr>
          <a:xfrm>
            <a:off x="1143000" y="1709313"/>
            <a:ext cx="609600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8605" indent="-255904">
              <a:lnSpc>
                <a:spcPct val="100000"/>
              </a:lnSpc>
              <a:spcBef>
                <a:spcPts val="400"/>
              </a:spcBef>
              <a:buClr>
                <a:srgbClr val="A04DA3"/>
              </a:buClr>
              <a:tabLst>
                <a:tab pos="269240" algn="l"/>
              </a:tabLst>
            </a:pPr>
            <a:r>
              <a:rPr lang="en-GB" dirty="0">
                <a:latin typeface="Georgia"/>
                <a:cs typeface="Georgia"/>
              </a:rPr>
              <a:t>Rain </a:t>
            </a:r>
            <a:r>
              <a:rPr lang="en-GB" spc="-5" dirty="0">
                <a:latin typeface="Georgia"/>
                <a:cs typeface="Georgia"/>
              </a:rPr>
              <a:t>water is harvested and</a:t>
            </a:r>
            <a:r>
              <a:rPr lang="en-GB" spc="-55" dirty="0">
                <a:latin typeface="Georgia"/>
                <a:cs typeface="Georgia"/>
              </a:rPr>
              <a:t> </a:t>
            </a:r>
            <a:r>
              <a:rPr lang="en-GB" spc="-5" dirty="0">
                <a:latin typeface="Georgia"/>
                <a:cs typeface="Georgia"/>
              </a:rPr>
              <a:t>stored</a:t>
            </a:r>
            <a:endParaRPr lang="en-GB" dirty="0">
              <a:latin typeface="Georgia"/>
              <a:cs typeface="Georgia"/>
            </a:endParaRPr>
          </a:p>
          <a:p>
            <a:pPr marL="268605" indent="-255904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tabLst>
                <a:tab pos="269240" algn="l"/>
              </a:tabLst>
            </a:pPr>
            <a:r>
              <a:rPr lang="en-GB" spc="-5" dirty="0">
                <a:latin typeface="Georgia"/>
                <a:cs typeface="Georgia"/>
              </a:rPr>
              <a:t>Used for storing water for longer</a:t>
            </a:r>
            <a:r>
              <a:rPr lang="en-GB" spc="-60" dirty="0">
                <a:latin typeface="Georgia"/>
                <a:cs typeface="Georgia"/>
              </a:rPr>
              <a:t> </a:t>
            </a:r>
            <a:r>
              <a:rPr lang="en-GB" dirty="0">
                <a:latin typeface="Georgia"/>
                <a:cs typeface="Georgia"/>
              </a:rPr>
              <a:t>duration.</a:t>
            </a:r>
          </a:p>
          <a:p>
            <a:pPr marL="268605" marR="372110" indent="-255904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tabLst>
                <a:tab pos="269240" algn="l"/>
              </a:tabLst>
            </a:pPr>
            <a:r>
              <a:rPr lang="en-GB" spc="-5" dirty="0">
                <a:latin typeface="Georgia"/>
                <a:cs typeface="Georgia"/>
              </a:rPr>
              <a:t>Covered with polythene sheet to prevent  </a:t>
            </a:r>
            <a:r>
              <a:rPr lang="en-GB" dirty="0">
                <a:latin typeface="Georgia"/>
                <a:cs typeface="Georgia"/>
              </a:rPr>
              <a:t>evaporation.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955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C58921-B5CB-4BD9-9AA0-DD3658C2F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5F477C-7D04-4A94-B2DB-64037CDA0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900143-3DA0-47D6-9E6B-83D7DAD3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65960"/>
            <a:ext cx="8595360" cy="43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69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13113-7182-4D5F-B8D1-544F706FB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</a:t>
            </a:r>
            <a:r>
              <a:rPr lang="en-GB" sz="5400" b="1" spc="-39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5400" b="1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5400" b="1" spc="-14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GB" sz="5400" b="1" spc="14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spc="-194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5400" b="1" spc="-350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5400" b="1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GB" sz="5400" b="1" spc="-34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5400" b="1" baseline="3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SHED</a:t>
            </a:r>
            <a:endParaRPr lang="en-GB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13575D-E8F4-47B0-912A-E54518A5D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38"/>
              </a:spcBef>
            </a:pPr>
            <a:r>
              <a:rPr lang="en-GB" sz="3200" spc="-1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3200" spc="-19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200" spc="-29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200" spc="-54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sheds</a:t>
            </a:r>
            <a:r>
              <a:rPr lang="en-GB" sz="3200" spc="-44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GB" sz="3200" spc="-4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</a:t>
            </a:r>
            <a:r>
              <a:rPr lang="en-GB" sz="3200" spc="9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GB" sz="3200" spc="-25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</a:t>
            </a:r>
            <a:r>
              <a:rPr lang="en-GB" sz="3200" spc="-9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nding</a:t>
            </a:r>
            <a:r>
              <a:rPr lang="en-GB" sz="3200" spc="-39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upon</a:t>
            </a:r>
            <a:r>
              <a:rPr lang="en-GB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3200" spc="-69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aina</a:t>
            </a:r>
            <a:r>
              <a:rPr lang="en-GB" sz="3200" spc="-14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3200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</a:t>
            </a:r>
            <a:r>
              <a:rPr lang="en-GB" sz="3200" spc="-9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en-GB" sz="3200" spc="-34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sz="3200" spc="-14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 </a:t>
            </a:r>
            <a:r>
              <a:rPr lang="en-GB" sz="3200" spc="-9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3200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GB" sz="3200" spc="-9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3200" spc="-25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200" spc="-39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spc="-29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GB" sz="3200" spc="-4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3200" baseline="40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2786">
              <a:lnSpc>
                <a:spcPct val="100000"/>
              </a:lnSpc>
            </a:pP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</a:t>
            </a:r>
            <a:r>
              <a:rPr lang="en-GB" sz="3200" spc="-59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GB" sz="3200" spc="-25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3200" spc="-19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200" spc="-29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200" spc="-5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shed</a:t>
            </a:r>
            <a:r>
              <a:rPr lang="en-GB" sz="3200" spc="-39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(&gt; 50,000</a:t>
            </a:r>
            <a:r>
              <a:rPr lang="en-GB" sz="3200" spc="-19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202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Ha)</a:t>
            </a:r>
          </a:p>
          <a:p>
            <a:pPr marL="12700" marR="62786">
              <a:lnSpc>
                <a:spcPct val="100000"/>
              </a:lnSpc>
            </a:pP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GB" sz="3200" spc="-1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3200" spc="-3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3200" spc="-1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200" spc="-2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200" spc="-5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GB" sz="3200" spc="-1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3200" spc="-3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</a:t>
            </a:r>
            <a:r>
              <a:rPr lang="en-GB" sz="3200" spc="-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GB" sz="3200" spc="-2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GB" sz="3200" spc="-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r>
              <a:rPr lang="en-GB" sz="3200" spc="-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sz="3200" spc="-1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Ha)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2786">
              <a:lnSpc>
                <a:spcPct val="100000"/>
              </a:lnSpc>
            </a:pP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</a:t>
            </a:r>
            <a:r>
              <a:rPr lang="en-GB" sz="3200" spc="1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3200" spc="-3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3200" spc="-1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200" spc="-2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200" spc="-5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shed</a:t>
            </a:r>
            <a:r>
              <a:rPr lang="en-GB" sz="3200" spc="-2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(1000</a:t>
            </a:r>
            <a:r>
              <a:rPr lang="en-GB" sz="3200" spc="-2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spc="-2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o10000</a:t>
            </a:r>
            <a:r>
              <a:rPr lang="en-GB" sz="3200" spc="-25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Ha)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2786">
              <a:lnSpc>
                <a:spcPct val="100000"/>
              </a:lnSpc>
            </a:pPr>
            <a:r>
              <a:rPr lang="en-GB" sz="3200" b="1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</a:t>
            </a:r>
            <a:r>
              <a:rPr lang="en-GB" sz="3200" b="1" spc="-5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="1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3200" b="1" spc="1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spc="-3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3200" b="1" spc="-1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200" b="1" spc="-2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b="1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200" b="1" spc="-5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="1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shed</a:t>
            </a:r>
            <a:r>
              <a:rPr lang="en-GB" sz="3200" b="1" spc="-4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</a:t>
            </a:r>
            <a:r>
              <a:rPr lang="en-GB" sz="3200" b="1" spc="-2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GB" sz="3200" b="1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1000</a:t>
            </a:r>
            <a:r>
              <a:rPr lang="en-GB" sz="3200" b="1" spc="-1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Ha)</a:t>
            </a:r>
            <a:endParaRPr lang="en-GB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2786">
              <a:lnSpc>
                <a:spcPct val="100000"/>
              </a:lnSpc>
            </a:pP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</a:t>
            </a:r>
            <a:r>
              <a:rPr lang="en-GB" sz="3200" spc="1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spc="-3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3200" spc="-1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200" spc="-2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3200" spc="-5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shed</a:t>
            </a:r>
            <a:r>
              <a:rPr lang="en-GB" sz="3200" spc="-5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200" spc="4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-100</a:t>
            </a:r>
            <a:r>
              <a:rPr lang="en-GB" sz="3200" spc="-19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30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Ha)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2786">
              <a:lnSpc>
                <a:spcPts val="2675"/>
              </a:lnSpc>
            </a:pPr>
            <a:endParaRPr lang="en-GB" sz="2800" dirty="0">
              <a:latin typeface="Calibri"/>
              <a:cs typeface="Calibri"/>
            </a:endParaRPr>
          </a:p>
          <a:p>
            <a:pPr marL="4572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070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8C4B78-ABDE-4B36-B750-D949A2DC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 Watershed</a:t>
            </a:r>
            <a:r>
              <a:rPr lang="en-GB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821BCF-E047-4813-B5CA-CD52F6A94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lang="en-GB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 Watershed management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implies the wise use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 and water resources within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  geographical area.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Micro watershed management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is a term used to describe the process of implementing land use practices and water 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practices to protect and improve the quality of the water and other natural resources within a 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watershed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by managing the use of those land and water resources in a comprehensive manner.</a:t>
            </a:r>
            <a:endParaRPr lang="en-GB" sz="2400" spc="-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</a:pPr>
            <a:endParaRPr lang="en-GB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457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E38DD0-4DED-4EF6-91A8-00D7D8830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Principles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Micro </a:t>
            </a:r>
            <a:r>
              <a:rPr lang="en-GB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watershed</a:t>
            </a:r>
            <a:r>
              <a:rPr lang="en-GB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6BB3DC-6A8E-45B5-89E3-9F226700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495" y="1965960"/>
            <a:ext cx="9872871" cy="4411287"/>
          </a:xfrm>
        </p:spPr>
        <p:txBody>
          <a:bodyPr>
            <a:normAutofit/>
          </a:bodyPr>
          <a:lstStyle/>
          <a:p>
            <a:pPr marL="355600" marR="3923665">
              <a:lnSpc>
                <a:spcPct val="110000"/>
              </a:lnSpc>
              <a:spcBef>
                <a:spcPts val="100"/>
              </a:spcBef>
            </a:pP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Utilizing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 based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 capability Protecting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fertile top</a:t>
            </a:r>
            <a:r>
              <a:rPr lang="en-GB" sz="2400" spc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3923665">
              <a:lnSpc>
                <a:spcPct val="110000"/>
              </a:lnSpc>
              <a:spcBef>
                <a:spcPts val="100"/>
              </a:spcBef>
            </a:pP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Minimizing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silting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of the reservoirs</a:t>
            </a:r>
            <a:endParaRPr lang="en-GB" sz="2400" spc="-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3923665">
              <a:lnSpc>
                <a:spcPct val="110000"/>
              </a:lnSpc>
              <a:spcBef>
                <a:spcPts val="100"/>
              </a:spcBef>
            </a:pPr>
            <a:r>
              <a:rPr lang="en-GB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2400" i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situ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rain water</a:t>
            </a:r>
          </a:p>
          <a:p>
            <a:pPr marL="355600">
              <a:lnSpc>
                <a:spcPct val="110000"/>
              </a:lnSpc>
              <a:spcBef>
                <a:spcPts val="430"/>
              </a:spcBef>
            </a:pP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 diversion of surface runoff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 structures through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grassed water</a:t>
            </a:r>
            <a:r>
              <a:rPr lang="en-GB" sz="2400" spc="1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ways.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10000"/>
              </a:lnSpc>
              <a:spcBef>
                <a:spcPts val="4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harvesting for supplemental</a:t>
            </a:r>
            <a:r>
              <a:rPr lang="en-GB" sz="2400" spc="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irrigation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10000"/>
              </a:lnSpc>
              <a:spcBef>
                <a:spcPts val="4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Ensuring sustainability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ecosystem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10000"/>
              </a:lnSpc>
              <a:spcBef>
                <a:spcPts val="4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Improving socio-economic status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farmers.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656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37EB89-7878-4E37-B59A-12930832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of Micro Watershed</a:t>
            </a:r>
            <a:r>
              <a:rPr lang="en-GB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718618-DEC1-484F-B8C7-D80EA8B43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marR="5080" indent="-342900">
              <a:lnSpc>
                <a:spcPct val="89900"/>
              </a:lnSpc>
              <a:spcBef>
                <a:spcPts val="4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GB" sz="2400" spc="-5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355600" marR="5080" indent="-342900">
              <a:lnSpc>
                <a:spcPct val="89900"/>
              </a:lnSpc>
              <a:spcBef>
                <a:spcPts val="4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GB" sz="2400" spc="-5" dirty="0">
                <a:solidFill>
                  <a:schemeClr val="tx1"/>
                </a:solidFill>
                <a:latin typeface="Calibri"/>
                <a:cs typeface="Calibri"/>
              </a:rPr>
              <a:t>The term watershed management is synonymous  with soil and water conservation with the  </a:t>
            </a:r>
            <a:r>
              <a:rPr lang="en-GB" sz="2400" spc="-10" dirty="0">
                <a:solidFill>
                  <a:schemeClr val="tx1"/>
                </a:solidFill>
                <a:latin typeface="Calibri"/>
                <a:cs typeface="Calibri"/>
              </a:rPr>
              <a:t>difference </a:t>
            </a:r>
            <a:r>
              <a:rPr lang="en-GB" sz="2400" spc="-5" dirty="0">
                <a:solidFill>
                  <a:schemeClr val="tx1"/>
                </a:solidFill>
                <a:latin typeface="Calibri"/>
                <a:cs typeface="Calibri"/>
              </a:rPr>
              <a:t>that </a:t>
            </a:r>
            <a:r>
              <a:rPr lang="en-GB" sz="2400" spc="-10" dirty="0">
                <a:solidFill>
                  <a:schemeClr val="tx1"/>
                </a:solidFill>
                <a:latin typeface="Calibri"/>
                <a:cs typeface="Calibri"/>
              </a:rPr>
              <a:t>emphasis </a:t>
            </a:r>
            <a:r>
              <a:rPr lang="en-GB" sz="2400" spc="-5" dirty="0">
                <a:solidFill>
                  <a:schemeClr val="tx1"/>
                </a:solidFill>
                <a:latin typeface="Calibri"/>
                <a:cs typeface="Calibri"/>
              </a:rPr>
              <a:t>is </a:t>
            </a:r>
            <a:r>
              <a:rPr lang="en-GB" sz="2400" dirty="0">
                <a:solidFill>
                  <a:schemeClr val="tx1"/>
                </a:solidFill>
                <a:latin typeface="Calibri"/>
                <a:cs typeface="Calibri"/>
              </a:rPr>
              <a:t>on </a:t>
            </a:r>
            <a:r>
              <a:rPr lang="en-GB" sz="2400" spc="-5" dirty="0">
                <a:solidFill>
                  <a:schemeClr val="tx1"/>
                </a:solidFill>
                <a:latin typeface="Calibri"/>
                <a:cs typeface="Calibri"/>
              </a:rPr>
              <a:t>flood protection  and sediment control </a:t>
            </a:r>
            <a:r>
              <a:rPr lang="en-GB" sz="2400" spc="-10" dirty="0">
                <a:solidFill>
                  <a:schemeClr val="tx1"/>
                </a:solidFill>
                <a:latin typeface="Calibri"/>
                <a:cs typeface="Calibri"/>
              </a:rPr>
              <a:t>besides </a:t>
            </a:r>
            <a:r>
              <a:rPr lang="en-GB" sz="2400" spc="-5" dirty="0">
                <a:solidFill>
                  <a:schemeClr val="tx1"/>
                </a:solidFill>
                <a:latin typeface="Calibri"/>
                <a:cs typeface="Calibri"/>
              </a:rPr>
              <a:t>maximizing crop  </a:t>
            </a:r>
            <a:r>
              <a:rPr lang="en-GB" sz="2400" spc="-10" dirty="0">
                <a:solidFill>
                  <a:schemeClr val="tx1"/>
                </a:solidFill>
                <a:latin typeface="Calibri"/>
                <a:cs typeface="Calibri"/>
              </a:rPr>
              <a:t>production.</a:t>
            </a:r>
          </a:p>
          <a:p>
            <a:pPr marL="355600" marR="5080" indent="-342900">
              <a:lnSpc>
                <a:spcPct val="89900"/>
              </a:lnSpc>
              <a:spcBef>
                <a:spcPts val="4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GB" sz="2400" spc="-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GB" sz="2400" spc="-5" dirty="0">
                <a:solidFill>
                  <a:schemeClr val="tx1"/>
                </a:solidFill>
                <a:latin typeface="Calibri"/>
                <a:cs typeface="Calibri"/>
              </a:rPr>
              <a:t>The watershed aims ultimately</a:t>
            </a:r>
            <a:r>
              <a:rPr lang="en-GB" sz="24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GB" sz="2400" spc="-5" dirty="0">
                <a:solidFill>
                  <a:schemeClr val="tx1"/>
                </a:solidFill>
                <a:latin typeface="Calibri"/>
                <a:cs typeface="Calibri"/>
              </a:rPr>
              <a:t>at</a:t>
            </a:r>
            <a:r>
              <a:rPr lang="en-GB" sz="24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GB" sz="2400" spc="-5" dirty="0">
                <a:solidFill>
                  <a:schemeClr val="tx1"/>
                </a:solidFill>
                <a:latin typeface="Calibri"/>
                <a:cs typeface="Calibri"/>
              </a:rPr>
              <a:t>improving standards of </a:t>
            </a:r>
            <a:r>
              <a:rPr lang="en-GB" sz="2400" spc="-10" dirty="0">
                <a:solidFill>
                  <a:schemeClr val="tx1"/>
                </a:solidFill>
                <a:latin typeface="Calibri"/>
                <a:cs typeface="Calibri"/>
              </a:rPr>
              <a:t>living </a:t>
            </a:r>
            <a:r>
              <a:rPr lang="en-GB" sz="2400" spc="-5" dirty="0">
                <a:solidFill>
                  <a:schemeClr val="tx1"/>
                </a:solidFill>
                <a:latin typeface="Calibri"/>
                <a:cs typeface="Calibri"/>
              </a:rPr>
              <a:t>of common people  in the basin by </a:t>
            </a:r>
            <a:r>
              <a:rPr lang="en-GB" sz="2400" spc="-10" dirty="0">
                <a:solidFill>
                  <a:schemeClr val="tx1"/>
                </a:solidFill>
                <a:latin typeface="Calibri"/>
                <a:cs typeface="Calibri"/>
              </a:rPr>
              <a:t>increasing </a:t>
            </a:r>
            <a:r>
              <a:rPr lang="en-GB" sz="2400" spc="-5" dirty="0">
                <a:solidFill>
                  <a:schemeClr val="tx1"/>
                </a:solidFill>
                <a:latin typeface="Calibri"/>
                <a:cs typeface="Calibri"/>
              </a:rPr>
              <a:t>their earning capacity.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24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DCBA99-E3A3-49AA-97B8-52AA209C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 of Micro</a:t>
            </a:r>
            <a:r>
              <a:rPr lang="en-GB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Watershed  Management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78E19A-6D6E-44E9-A213-F40E474AF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main components of micro watershed programme</a:t>
            </a:r>
            <a:r>
              <a:rPr lang="en-GB" sz="2400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are: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615" indent="-37401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730250" algn="l"/>
              </a:tabLst>
            </a:pP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 and water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conservation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615" indent="-374015">
              <a:lnSpc>
                <a:spcPct val="100000"/>
              </a:lnSpc>
              <a:spcBef>
                <a:spcPts val="750"/>
              </a:spcBef>
              <a:buAutoNum type="arabicPeriod"/>
              <a:tabLst>
                <a:tab pos="730250" algn="l"/>
              </a:tabLst>
            </a:pP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harvesting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615" indent="-37401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730250" algn="l"/>
              </a:tabLst>
            </a:pP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Crop management</a:t>
            </a:r>
            <a:r>
              <a:rPr lang="en-GB" sz="24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615" indent="-374015">
              <a:lnSpc>
                <a:spcPct val="100000"/>
              </a:lnSpc>
              <a:spcBef>
                <a:spcPts val="750"/>
              </a:spcBef>
              <a:buAutoNum type="arabicPeriod"/>
              <a:tabLst>
                <a:tab pos="730250" algn="l"/>
              </a:tabLst>
            </a:pP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Alternate </a:t>
            </a:r>
            <a:r>
              <a:rPr lang="en-GB" sz="24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038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161330-83D2-48AE-A10F-B40D900A5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53" y="476597"/>
            <a:ext cx="9875520" cy="1356360"/>
          </a:xfrm>
        </p:spPr>
        <p:txBody>
          <a:bodyPr>
            <a:noAutofit/>
          </a:bodyPr>
          <a:lstStyle/>
          <a:p>
            <a:pPr marL="742810">
              <a:lnSpc>
                <a:spcPts val="4170"/>
              </a:lnSpc>
              <a:spcBef>
                <a:spcPts val="208"/>
              </a:spcBef>
            </a:pPr>
            <a:r>
              <a:rPr lang="en-GB" sz="6000" b="1" spc="-109" baseline="3413" dirty="0">
                <a:cs typeface="Calibri"/>
              </a:rPr>
              <a:t/>
            </a:r>
            <a:br>
              <a:rPr lang="en-GB" sz="6000" b="1" spc="-109" baseline="3413" dirty="0">
                <a:cs typeface="Calibri"/>
              </a:rPr>
            </a:br>
            <a:r>
              <a:rPr lang="en-GB" sz="6600" b="1" spc="-10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66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GB" sz="6600" b="1" spc="-50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66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6600" b="1" spc="-50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66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6600" b="1" spc="2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600" b="1" spc="-2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66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6600" b="1" spc="-7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66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ecting</a:t>
            </a:r>
            <a:r>
              <a:rPr lang="en-GB" sz="6600" b="1" spc="29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600" b="1" spc="-50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6600" b="1" spc="-4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6600" b="1" spc="-5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66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6600" b="1" spc="-44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6600" b="1" baseline="34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shed</a:t>
            </a:r>
            <a:r>
              <a:rPr lang="en-GB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6600" b="1" baseline="1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</a:t>
            </a:r>
            <a:r>
              <a:rPr lang="en-GB" sz="6600" b="1" spc="-50" baseline="1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6600" b="1" baseline="1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6600" b="1" spc="4" baseline="1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6600" b="1" spc="-29" baseline="1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6600" b="1" baseline="1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6000" dirty="0">
                <a:cs typeface="Calibri"/>
              </a:rPr>
              <a:t/>
            </a:r>
            <a:br>
              <a:rPr lang="en-GB" sz="6000" dirty="0">
                <a:cs typeface="Calibri"/>
              </a:rPr>
            </a:br>
            <a:endParaRPr lang="en-GB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DD6AA1-AE03-42FE-A207-24F769329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399"/>
            <a:ext cx="9872871" cy="4443153"/>
          </a:xfrm>
        </p:spPr>
        <p:txBody>
          <a:bodyPr/>
          <a:lstStyle/>
          <a:p>
            <a:pPr marL="0" marR="38061" indent="0">
              <a:lnSpc>
                <a:spcPct val="101725"/>
              </a:lnSpc>
              <a:spcBef>
                <a:spcPts val="1191"/>
              </a:spcBef>
              <a:buNone/>
            </a:pP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GB" sz="2400" b="1" spc="-12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2400" b="1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b="1" spc="-2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b="1" spc="-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shed</a:t>
            </a:r>
            <a:r>
              <a:rPr lang="en-GB" sz="2400" b="1" spc="-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en-GB" sz="2400" b="1" spc="-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GB" sz="2400" b="1" spc="-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b="1" spc="-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3818686" indent="0">
              <a:lnSpc>
                <a:spcPts val="3840"/>
              </a:lnSpc>
              <a:spcBef>
                <a:spcPts val="871"/>
              </a:spcBef>
              <a:buNone/>
            </a:pPr>
            <a:r>
              <a:rPr lang="en-GB" sz="2400" spc="-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4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spc="-7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and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</a:t>
            </a:r>
          </a:p>
          <a:p>
            <a:pPr marL="0" marR="3818686" indent="0">
              <a:lnSpc>
                <a:spcPts val="3840"/>
              </a:lnSpc>
              <a:spcBef>
                <a:spcPts val="871"/>
              </a:spcBef>
              <a:buNone/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GB" sz="2400" spc="-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2400" spc="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28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opog</a:t>
            </a:r>
            <a:r>
              <a:rPr lang="en-GB" sz="2400" spc="-5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en-GB" sz="2400" spc="-6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marL="0" marR="38061" indent="0">
              <a:lnSpc>
                <a:spcPct val="101725"/>
              </a:lnSpc>
              <a:buNone/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</a:t>
            </a:r>
            <a:r>
              <a:rPr lang="en-GB" sz="2400" spc="-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i)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Soils</a:t>
            </a:r>
          </a:p>
          <a:p>
            <a:pPr marL="12700" marR="38061">
              <a:lnSpc>
                <a:spcPct val="101725"/>
              </a:lnSpc>
            </a:pP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GB" sz="2400" b="1" spc="-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</a:t>
            </a:r>
            <a:r>
              <a:rPr lang="en-GB" sz="2400" b="1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</a:t>
            </a:r>
            <a:r>
              <a:rPr lang="en-GB" sz="2400" b="1" spc="-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en-GB" sz="2400" b="1" spc="-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GB" sz="2400" b="1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</a:t>
            </a:r>
            <a:r>
              <a:rPr lang="en-GB" sz="2400" b="1" spc="-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</a:t>
            </a:r>
          </a:p>
          <a:p>
            <a:pPr marL="0" marR="38061" indent="0">
              <a:lnSpc>
                <a:spcPct val="101725"/>
              </a:lnSpc>
              <a:buNone/>
            </a:pPr>
            <a:r>
              <a:rPr lang="en-GB" sz="2400" b="1" spc="-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2400" spc="-4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2400" spc="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400" spc="-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ecip</a:t>
            </a:r>
            <a:r>
              <a:rPr lang="en-GB" sz="2400" spc="-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spc="-3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spc="-1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spc="-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</a:p>
          <a:p>
            <a:pPr marL="45720" indent="0">
              <a:buNone/>
            </a:pP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</a:t>
            </a:r>
            <a:r>
              <a:rPr lang="en-GB" sz="3600" spc="-4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3600" spc="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600" spc="-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GB" sz="3600" spc="-2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600" spc="14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sz="3600" spc="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spc="-2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3600" spc="-3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</a:t>
            </a:r>
            <a:r>
              <a:rPr lang="en-GB" sz="3600" spc="-9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</a:t>
            </a:r>
            <a:r>
              <a:rPr lang="en-GB" sz="3600" spc="25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aseline="34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rainfall</a:t>
            </a:r>
            <a:endParaRPr lang="en-GB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164555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334</TotalTime>
  <Words>559</Words>
  <Application>Microsoft Office PowerPoint</Application>
  <PresentationFormat>Widescreen</PresentationFormat>
  <Paragraphs>86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Corbel</vt:lpstr>
      <vt:lpstr>Georgia</vt:lpstr>
      <vt:lpstr>Tahoma</vt:lpstr>
      <vt:lpstr>Times New Roman</vt:lpstr>
      <vt:lpstr>Basis</vt:lpstr>
      <vt:lpstr>Micro WATERSHED MANAGMENT</vt:lpstr>
      <vt:lpstr>WATERSHED and MICRO-WATERSHED</vt:lpstr>
      <vt:lpstr>How to work</vt:lpstr>
      <vt:lpstr>TYPES OF WATERSHED</vt:lpstr>
      <vt:lpstr>Micro Watershed Management</vt:lpstr>
      <vt:lpstr>Principles of Micro watershed Management</vt:lpstr>
      <vt:lpstr>Objectives of Micro Watershed Management</vt:lpstr>
      <vt:lpstr>Components of Micro Watershed  Management</vt:lpstr>
      <vt:lpstr> Factors affecting watershed management </vt:lpstr>
      <vt:lpstr> Factors affecting watershed management </vt:lpstr>
      <vt:lpstr>MICROCATCHMENTS </vt:lpstr>
      <vt:lpstr>MICRO WATERSHED MANAGMENT</vt:lpstr>
      <vt:lpstr>MICROCATCHMENTS </vt:lpstr>
      <vt:lpstr> MICROCATCHMENTS </vt:lpstr>
      <vt:lpstr> Check Dam</vt:lpstr>
      <vt:lpstr> Check dam</vt:lpstr>
      <vt:lpstr>Percolation pond</vt:lpstr>
      <vt:lpstr>Percolation pond</vt:lpstr>
      <vt:lpstr> Stone Barriers </vt:lpstr>
      <vt:lpstr>Contour Trench</vt:lpstr>
      <vt:lpstr>Gully plugs</vt:lpstr>
      <vt:lpstr>Gully plugs</vt:lpstr>
      <vt:lpstr>Vegetative barriers</vt:lpstr>
      <vt:lpstr>Farm ponds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 WATERSHED MANAGMENT</dc:title>
  <dc:creator>Mujeeb Shami</dc:creator>
  <cp:lastModifiedBy>Windows User</cp:lastModifiedBy>
  <cp:revision>27</cp:revision>
  <dcterms:created xsi:type="dcterms:W3CDTF">2017-12-16T18:16:21Z</dcterms:created>
  <dcterms:modified xsi:type="dcterms:W3CDTF">2020-10-20T08:13:03Z</dcterms:modified>
</cp:coreProperties>
</file>