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80" r:id="rId4"/>
    <p:sldId id="288" r:id="rId5"/>
    <p:sldId id="262" r:id="rId6"/>
    <p:sldId id="289" r:id="rId7"/>
    <p:sldId id="290" r:id="rId8"/>
    <p:sldId id="30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286" r:id="rId28"/>
    <p:sldId id="300" r:id="rId29"/>
    <p:sldId id="28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6E071A0-10AA-46A1-A518-24227EAE68C1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59898"/>
            <a:ext cx="7848600" cy="2535702"/>
          </a:xfrm>
        </p:spPr>
        <p:txBody>
          <a:bodyPr/>
          <a:lstStyle/>
          <a:p>
            <a:r>
              <a:rPr lang="en-US" dirty="0" smtClean="0"/>
              <a:t>Spinal Cord Injury Management 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Mechanism</a:t>
            </a:r>
          </a:p>
        </p:txBody>
      </p:sp>
      <p:pic>
        <p:nvPicPr>
          <p:cNvPr id="17411" name="Picture 2" descr="C:\Users\Azhar Hassan Khan\Desktop\495921a1d609eTEKSpin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0200" y="1752600"/>
            <a:ext cx="5588000" cy="480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381000"/>
            <a:ext cx="7391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Traumatic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09800"/>
            <a:ext cx="5715000" cy="35814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Most common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Motor vehicle accident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Fall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Gun shot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Earthquake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381000"/>
            <a:ext cx="7391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Non-Traumatic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5562600" cy="39624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Pathological condition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AVM (Arteriovenous malformation)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Vertebral subluxation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R.A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DJD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Spinal neoplasm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Infections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MS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ALS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810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Classification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362200"/>
            <a:ext cx="6400800" cy="33528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Tetraplegia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			</a:t>
            </a:r>
            <a:r>
              <a:rPr lang="en-US" sz="2000" dirty="0" smtClean="0"/>
              <a:t>Complete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	Partial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Paraplegia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	</a:t>
            </a:r>
            <a:r>
              <a:rPr lang="en-US" sz="1600" dirty="0" smtClean="0"/>
              <a:t>		</a:t>
            </a:r>
            <a:r>
              <a:rPr lang="en-US" sz="2000" dirty="0" smtClean="0"/>
              <a:t>Complete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	Partial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810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Designation of lesion level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81200"/>
            <a:ext cx="6400800" cy="43434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Most distal uninvolved nerve root segment with normal function together with skeletal level.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C7 intact          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Below C7 no sensory no motor so it will called 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b="1" dirty="0" smtClean="0"/>
              <a:t>C7 Complete Tetraplegia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If some sensation and some muscle function  below C7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b="1" dirty="0" smtClean="0"/>
              <a:t>C7 incomplete or partial Tetraplegia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Types of Lesion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981200"/>
            <a:ext cx="6400800" cy="4191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smtClean="0"/>
              <a:t>Complete Lesion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smtClean="0"/>
              <a:t>		No Sensory sensation below lesion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smtClean="0"/>
              <a:t>		No Motor function below lesion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Types of Lesion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905000"/>
            <a:ext cx="6400800" cy="4343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smtClean="0"/>
              <a:t>Incomplete Lesion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smtClean="0"/>
              <a:t>		</a:t>
            </a:r>
            <a:r>
              <a:rPr lang="en-US" sz="2000" smtClean="0"/>
              <a:t>Some Sensory function below lesion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smtClean="0"/>
              <a:t>		Some Motor function below lesion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Types of Lesion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295400"/>
            <a:ext cx="7696200" cy="472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Brown Squared Syndrome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Hemi-section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Stab wounds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Ipsilateral		Loss of motor function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	Loss of proprioception,light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	touch,kinesthesia,two point discrimination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Contralateral		Pain and temperature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Superficial		lack of reflexes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Clonus			Present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Bibinski’sign		Positive</a:t>
            </a:r>
          </a:p>
        </p:txBody>
      </p:sp>
      <p:pic>
        <p:nvPicPr>
          <p:cNvPr id="24580" name="Picture 4" descr="Picture7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28600"/>
            <a:ext cx="2514600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Types of Lesion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400800" cy="4191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Anterior cord syndrome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Flexion injuries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Anterior damage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Fracture ,dislocation, disc protrusion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Loss of motor function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Loss of pain and temperature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Kinesthetic and Proprioception preserved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 smtClean="0"/>
          </a:p>
        </p:txBody>
      </p:sp>
      <p:pic>
        <p:nvPicPr>
          <p:cNvPr id="25604" name="Picture 6" descr="Picture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57200"/>
            <a:ext cx="22860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Types of Lesion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400800" cy="4191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Central cord syndrome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Hyperextension injuries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Congenital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Degenerative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More upper extremity (cervical tracts are more centrally)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Normal bowl and bladder control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 smtClean="0"/>
          </a:p>
        </p:txBody>
      </p:sp>
      <p:pic>
        <p:nvPicPr>
          <p:cNvPr id="26628" name="Picture 4" descr="Picture5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685800"/>
            <a:ext cx="27432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of spinal segment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Etiology </a:t>
            </a:r>
          </a:p>
          <a:p>
            <a:endParaRPr lang="en-US" dirty="0" smtClean="0"/>
          </a:p>
          <a:p>
            <a:r>
              <a:rPr lang="en-US" dirty="0" smtClean="0"/>
              <a:t>Mechanism and types </a:t>
            </a:r>
          </a:p>
          <a:p>
            <a:endParaRPr lang="en-US" dirty="0" smtClean="0"/>
          </a:p>
          <a:p>
            <a:r>
              <a:rPr lang="en-US" dirty="0" smtClean="0"/>
              <a:t>Hamstring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Types of Lesion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400800" cy="4191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smtClean="0"/>
              <a:t>Posterior cord syndrome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smtClean="0"/>
              <a:t>Loss of proprioception,kinesthesia and touch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smtClean="0"/>
              <a:t>Motor function,pain and temperature are preserved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smtClean="0"/>
              <a:t>Loss of stereognosis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smtClean="0"/>
              <a:t>Wide based gait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smtClean="0"/>
          </a:p>
        </p:txBody>
      </p:sp>
      <p:pic>
        <p:nvPicPr>
          <p:cNvPr id="27652" name="Picture 5" descr="Picture8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457200"/>
            <a:ext cx="2667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Types of Lesion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400800" cy="4191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/>
              <a:t>Sacral sparing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Intact bowl and bladder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Perianal sensation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Toe flexors active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Types of Lesion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1371600"/>
            <a:ext cx="6781800" cy="4876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err="1" smtClean="0"/>
              <a:t>Cauda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equina</a:t>
            </a:r>
            <a:r>
              <a:rPr lang="en-US" sz="2400" b="1" dirty="0" smtClean="0"/>
              <a:t> injuries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Spinal cord ends???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What is </a:t>
            </a:r>
            <a:r>
              <a:rPr lang="en-US" sz="2000" dirty="0" err="1" smtClean="0"/>
              <a:t>cauda</a:t>
            </a:r>
            <a:r>
              <a:rPr lang="en-US" sz="2000" dirty="0" smtClean="0"/>
              <a:t> </a:t>
            </a:r>
            <a:r>
              <a:rPr lang="en-US" sz="2000" dirty="0" err="1" smtClean="0"/>
              <a:t>equina</a:t>
            </a:r>
            <a:r>
              <a:rPr lang="en-US" sz="2000" dirty="0" smtClean="0"/>
              <a:t>???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Upper motor  and lower motor neuron lesion????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Mostly incomplete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Lower motor lesion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Regeneration 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Motor Exam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848600" cy="4648200"/>
          </a:xfrm>
        </p:spPr>
        <p:txBody>
          <a:bodyPr/>
          <a:lstStyle/>
          <a:p>
            <a:pPr eaLnBrk="1" hangingPunct="1"/>
            <a:r>
              <a:rPr lang="en-US" smtClean="0"/>
              <a:t>10 “key” muscles (5 upper &amp; 5 lower ext)</a:t>
            </a:r>
          </a:p>
          <a:p>
            <a:pPr lvl="2" eaLnBrk="1" hangingPunct="1"/>
            <a:r>
              <a:rPr lang="en-US" smtClean="0"/>
              <a:t>C5-Elbow flexion		L2-hip flexion</a:t>
            </a:r>
          </a:p>
          <a:p>
            <a:pPr lvl="2" eaLnBrk="1" hangingPunct="1"/>
            <a:r>
              <a:rPr lang="en-US" smtClean="0"/>
              <a:t>C6-wrist extension		L3-knee extension</a:t>
            </a:r>
          </a:p>
          <a:p>
            <a:pPr lvl="2" eaLnBrk="1" hangingPunct="1"/>
            <a:r>
              <a:rPr lang="en-US" smtClean="0"/>
              <a:t>C7-elbow extension		L4-ankle dorsiflexion</a:t>
            </a:r>
          </a:p>
          <a:p>
            <a:pPr lvl="2" eaLnBrk="1" hangingPunct="1"/>
            <a:r>
              <a:rPr lang="en-US" smtClean="0"/>
              <a:t>C8-finger flexion		L5-toe extension</a:t>
            </a:r>
          </a:p>
          <a:p>
            <a:pPr lvl="2" eaLnBrk="1" hangingPunct="1"/>
            <a:r>
              <a:rPr lang="en-US" smtClean="0"/>
              <a:t>T1-finger abduction		S1-ankle plantarflexion</a:t>
            </a:r>
          </a:p>
          <a:p>
            <a:pPr lvl="1" eaLnBrk="1" hangingPunct="1"/>
            <a:endParaRPr lang="en-US" u="sng" smtClean="0"/>
          </a:p>
          <a:p>
            <a:pPr lvl="1" eaLnBrk="1" hangingPunct="1"/>
            <a:r>
              <a:rPr lang="en-US" u="sng" smtClean="0"/>
              <a:t>Sacral exam</a:t>
            </a:r>
            <a:r>
              <a:rPr lang="en-US" smtClean="0"/>
              <a:t>: voluntary anal contraction (present/absent)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ASIA Impairment Scale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= </a:t>
            </a:r>
            <a:r>
              <a:rPr lang="en-US" u="sng" smtClean="0"/>
              <a:t>Complete</a:t>
            </a:r>
            <a:r>
              <a:rPr lang="en-US" smtClean="0"/>
              <a:t> - no S/M sacral function</a:t>
            </a:r>
          </a:p>
          <a:p>
            <a:pPr eaLnBrk="1" hangingPunct="1"/>
            <a:r>
              <a:rPr lang="en-US" smtClean="0"/>
              <a:t>B = </a:t>
            </a:r>
            <a:r>
              <a:rPr lang="en-US" u="sng" smtClean="0"/>
              <a:t>Sensory incomplete</a:t>
            </a:r>
            <a:r>
              <a:rPr lang="en-US" smtClean="0"/>
              <a:t> -sacral sensory sparing</a:t>
            </a:r>
          </a:p>
          <a:p>
            <a:pPr eaLnBrk="1" hangingPunct="1"/>
            <a:r>
              <a:rPr lang="en-US" smtClean="0"/>
              <a:t>C = </a:t>
            </a:r>
            <a:r>
              <a:rPr lang="en-US" u="sng" smtClean="0"/>
              <a:t>Motor incomplete</a:t>
            </a:r>
            <a:r>
              <a:rPr lang="en-US" smtClean="0"/>
              <a:t> -motor sparing below (strength &lt; 3/5 in most m’s)</a:t>
            </a:r>
          </a:p>
          <a:p>
            <a:pPr eaLnBrk="1" hangingPunct="1"/>
            <a:r>
              <a:rPr lang="en-US" smtClean="0"/>
              <a:t>D = </a:t>
            </a:r>
            <a:r>
              <a:rPr lang="en-US" u="sng" smtClean="0"/>
              <a:t>Motor incomplete</a:t>
            </a:r>
            <a:r>
              <a:rPr lang="en-US" smtClean="0"/>
              <a:t> - “ ”(&gt;3/5)</a:t>
            </a:r>
          </a:p>
          <a:p>
            <a:pPr eaLnBrk="1" hangingPunct="1"/>
            <a:r>
              <a:rPr lang="en-US" smtClean="0"/>
              <a:t>E = </a:t>
            </a:r>
            <a:r>
              <a:rPr lang="en-US" u="sng" smtClean="0"/>
              <a:t>Normal</a:t>
            </a:r>
            <a:r>
              <a:rPr lang="en-US" smtClean="0"/>
              <a:t> - Normal S/M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1203" name="Picture 3" descr="Pictur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Stretching </a:t>
            </a:r>
          </a:p>
          <a:p>
            <a:r>
              <a:rPr lang="en-US" dirty="0" smtClean="0"/>
              <a:t>Hold Relax</a:t>
            </a:r>
          </a:p>
          <a:p>
            <a:endParaRPr lang="en-US" dirty="0" smtClean="0"/>
          </a:p>
          <a:p>
            <a:r>
              <a:rPr lang="en-US" dirty="0" smtClean="0"/>
              <a:t>Both ends</a:t>
            </a:r>
          </a:p>
          <a:p>
            <a:r>
              <a:rPr lang="en-US" dirty="0" smtClean="0"/>
              <a:t>Self stretching </a:t>
            </a:r>
          </a:p>
          <a:p>
            <a:r>
              <a:rPr lang="en-US" dirty="0" smtClean="0"/>
              <a:t>Positional stretching</a:t>
            </a:r>
          </a:p>
          <a:p>
            <a:r>
              <a:rPr lang="en-US" dirty="0" smtClean="0"/>
              <a:t>Active stretching</a:t>
            </a:r>
          </a:p>
          <a:p>
            <a:r>
              <a:rPr lang="en-US" dirty="0" smtClean="0"/>
              <a:t>Passive stretching</a:t>
            </a:r>
          </a:p>
          <a:p>
            <a:r>
              <a:rPr lang="en-US" dirty="0" smtClean="0"/>
              <a:t>Geriatrics population stretching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rshad.nawaz.RIPHAH\Desktop\3973915-38409-thank-you-computer-key-as-online-thanks-mess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95400"/>
            <a:ext cx="57912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What is the significance of length of spinal cord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What are different types of covering of SC and their function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What is the difference between function of brain and spinal cord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What is the role of </a:t>
            </a:r>
            <a:r>
              <a:rPr lang="en-US" sz="2000" dirty="0" err="1" smtClean="0"/>
              <a:t>cortico</a:t>
            </a:r>
            <a:r>
              <a:rPr lang="en-US" sz="2000" dirty="0" smtClean="0"/>
              <a:t> bulbar tract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What is the function of </a:t>
            </a:r>
            <a:r>
              <a:rPr lang="en-US" sz="2000" dirty="0" err="1" smtClean="0"/>
              <a:t>tectospinal</a:t>
            </a:r>
            <a:r>
              <a:rPr lang="en-US" sz="2000" dirty="0" smtClean="0"/>
              <a:t> tract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What is the significance of </a:t>
            </a:r>
            <a:r>
              <a:rPr lang="en-US" sz="2000" dirty="0" err="1" smtClean="0"/>
              <a:t>reticulo</a:t>
            </a:r>
            <a:r>
              <a:rPr lang="en-US" sz="2000" dirty="0" smtClean="0"/>
              <a:t> spinal tract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In neuro rehab what is the importance of muscles and movement and what is the role of strengthening exercise in brain and SC injury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Which area of nervous system belongs to 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Which tracts decussate at spinal and medulla level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What are dermatomes and </a:t>
            </a:r>
            <a:r>
              <a:rPr lang="en-US" sz="2000" dirty="0" err="1" smtClean="0"/>
              <a:t>myotomes</a:t>
            </a:r>
            <a:r>
              <a:rPr lang="en-US" sz="2000" dirty="0" smtClean="0"/>
              <a:t> of body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-1"/>
            <a:ext cx="8153400" cy="686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28600"/>
            <a:ext cx="7162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SPINAL CORD INJURY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6096000" cy="4572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/>
              <a:t>Low incidence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/>
              <a:t>High cost disability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/>
              <a:t>Age 16-30yr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/>
              <a:t>Male to female 4:1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/>
              <a:t>Average length of hospital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/>
              <a:t>Acute condition 	15days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/>
              <a:t>In rehabilitation 	44days</a:t>
            </a:r>
          </a:p>
          <a:p>
            <a:pPr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19200"/>
            <a:ext cx="71628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typical person with spinal cord injury is male, aged between 15 and 25 years; </a:t>
            </a:r>
          </a:p>
          <a:p>
            <a:r>
              <a:rPr lang="en-US" dirty="0" smtClean="0"/>
              <a:t>only about 15% of spinal cord injuries affect females and only 18% affect people over 45 years</a:t>
            </a:r>
          </a:p>
          <a:p>
            <a:endParaRPr lang="en-US" dirty="0" smtClean="0"/>
          </a:p>
          <a:p>
            <a:r>
              <a:rPr lang="en-US" dirty="0" smtClean="0"/>
              <a:t>For example, in the Pakistan earthquakes of 2005 the majority of spinal cord injuries (estimated to be over 1500) were in young women and children.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55% of all spinal cord injuries are cervical; the remainder are approximately equally divided between thoracic, lumbar and sacral levels.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most common level of injury is C5, followed by C4, C6 and T12, in that order.10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799" y="1276350"/>
            <a:ext cx="682942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28600"/>
            <a:ext cx="7086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</a:rPr>
              <a:t>Etiology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5867400" cy="28194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Traumatic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400" b="1" dirty="0" smtClean="0"/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400" b="1" dirty="0" smtClean="0"/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400" b="1" dirty="0" smtClean="0"/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Non-Traumatic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Mechanism</a:t>
            </a:r>
          </a:p>
        </p:txBody>
      </p:sp>
      <p:pic>
        <p:nvPicPr>
          <p:cNvPr id="16387" name="Picture 2" descr="C:\Users\Azhar Hassan Khan\Desktop\494d028529573TEK-Denis-2-SPIN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1981200"/>
            <a:ext cx="6350000" cy="4343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</TotalTime>
  <Words>553</Words>
  <Application>Microsoft Office PowerPoint</Application>
  <PresentationFormat>On-screen Show (4:3)</PresentationFormat>
  <Paragraphs>167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Solstice</vt:lpstr>
      <vt:lpstr>1_Solstice</vt:lpstr>
      <vt:lpstr>Spinal Cord Injury Management 2 </vt:lpstr>
      <vt:lpstr>Outline </vt:lpstr>
      <vt:lpstr>Slide 3</vt:lpstr>
      <vt:lpstr>SPINAL CORD INJURY</vt:lpstr>
      <vt:lpstr>Slide 5</vt:lpstr>
      <vt:lpstr>Slide 6</vt:lpstr>
      <vt:lpstr>Slide 7</vt:lpstr>
      <vt:lpstr>Etiology</vt:lpstr>
      <vt:lpstr>Mechanism</vt:lpstr>
      <vt:lpstr>Mechanism</vt:lpstr>
      <vt:lpstr>Traumatic </vt:lpstr>
      <vt:lpstr>Non-Traumatic</vt:lpstr>
      <vt:lpstr>Classification</vt:lpstr>
      <vt:lpstr>Designation of lesion level</vt:lpstr>
      <vt:lpstr>Types of Lesion</vt:lpstr>
      <vt:lpstr>Types of Lesion</vt:lpstr>
      <vt:lpstr>Types of Lesion</vt:lpstr>
      <vt:lpstr>Types of Lesion</vt:lpstr>
      <vt:lpstr>Types of Lesion</vt:lpstr>
      <vt:lpstr>Types of Lesion</vt:lpstr>
      <vt:lpstr>Types of Lesion</vt:lpstr>
      <vt:lpstr>Types of Lesion</vt:lpstr>
      <vt:lpstr>Motor Exam</vt:lpstr>
      <vt:lpstr>ASIA Impairment Scale</vt:lpstr>
      <vt:lpstr>Slide 25</vt:lpstr>
      <vt:lpstr>Slide 26</vt:lpstr>
      <vt:lpstr>Slide 27</vt:lpstr>
      <vt:lpstr>Questions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Spinal cord injury management </dc:title>
  <dc:creator>arshad.nawaz</dc:creator>
  <cp:lastModifiedBy>SALEEM</cp:lastModifiedBy>
  <cp:revision>42</cp:revision>
  <dcterms:created xsi:type="dcterms:W3CDTF">2014-02-17T18:01:51Z</dcterms:created>
  <dcterms:modified xsi:type="dcterms:W3CDTF">2015-08-19T06:07:50Z</dcterms:modified>
</cp:coreProperties>
</file>