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92" r:id="rId24"/>
    <p:sldId id="293" r:id="rId25"/>
    <p:sldId id="294" r:id="rId26"/>
    <p:sldId id="295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82" autoAdjust="0"/>
  </p:normalViewPr>
  <p:slideViewPr>
    <p:cSldViewPr snapToGrid="0" snapToObjects="1">
      <p:cViewPr varScale="1">
        <p:scale>
          <a:sx n="94" d="100"/>
          <a:sy n="94" d="100"/>
        </p:scale>
        <p:origin x="-1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6296E59-E900-814F-B80C-4BC410D570E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81B712B-BE49-A340-8A57-F8147F3E74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063" y="2201127"/>
            <a:ext cx="5815443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45" dirty="0">
                <a:solidFill>
                  <a:srgbClr val="800000"/>
                </a:solidFill>
              </a:rPr>
              <a:t>Writing</a:t>
            </a:r>
            <a:r>
              <a:rPr sz="8000" b="1" spc="-75" dirty="0">
                <a:solidFill>
                  <a:srgbClr val="800000"/>
                </a:solidFill>
              </a:rPr>
              <a:t> </a:t>
            </a:r>
            <a:r>
              <a:rPr sz="8000" b="1" spc="-5" dirty="0" smtClean="0">
                <a:solidFill>
                  <a:srgbClr val="800000"/>
                </a:solidFill>
              </a:rPr>
              <a:t>Skill</a:t>
            </a:r>
            <a:r>
              <a:rPr lang="en-GB" sz="8000" b="1" spc="-5" dirty="0" smtClean="0">
                <a:solidFill>
                  <a:srgbClr val="800000"/>
                </a:solidFill>
              </a:rPr>
              <a:t>s</a:t>
            </a:r>
            <a:endParaRPr sz="8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7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461899"/>
            <a:ext cx="461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b="1" spc="-5" dirty="0">
                <a:solidFill>
                  <a:srgbClr val="5F497A"/>
                </a:solidFill>
                <a:latin typeface="Calibri"/>
                <a:cs typeface="Calibri"/>
              </a:rPr>
              <a:t>Steps for </a:t>
            </a:r>
            <a:r>
              <a:rPr lang="en-GB" sz="4400" b="1" spc="-25" dirty="0">
                <a:solidFill>
                  <a:srgbClr val="5F497A"/>
                </a:solidFill>
                <a:latin typeface="Calibri"/>
                <a:cs typeface="Calibri"/>
              </a:rPr>
              <a:t>Writing</a:t>
            </a:r>
            <a:r>
              <a:rPr lang="en-GB" sz="4400" b="1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1165"/>
            <a:ext cx="7167880" cy="3373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9452A"/>
                </a:solidFill>
                <a:latin typeface="Calibri"/>
                <a:cs typeface="Calibri"/>
              </a:rPr>
              <a:t>Planning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Keep </a:t>
            </a:r>
            <a:r>
              <a:rPr sz="3200" spc="-5" dirty="0">
                <a:latin typeface="Calibri"/>
                <a:cs typeface="Calibri"/>
              </a:rPr>
              <a:t>objectives </a:t>
            </a:r>
            <a:r>
              <a:rPr sz="3200" dirty="0">
                <a:latin typeface="Calibri"/>
                <a:cs typeface="Calibri"/>
              </a:rPr>
              <a:t>in mind and </a:t>
            </a:r>
            <a:r>
              <a:rPr sz="3200" spc="-10" dirty="0">
                <a:latin typeface="Calibri"/>
                <a:cs typeface="Calibri"/>
              </a:rPr>
              <a:t>research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topic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Think </a:t>
            </a:r>
            <a:r>
              <a:rPr sz="3200" dirty="0">
                <a:latin typeface="Calibri"/>
                <a:cs typeface="Calibri"/>
              </a:rPr>
              <a:t>about 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audience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Outlining helps </a:t>
            </a:r>
            <a:r>
              <a:rPr sz="3200" spc="-25" dirty="0">
                <a:latin typeface="Calibri"/>
                <a:cs typeface="Calibri"/>
              </a:rPr>
              <a:t>organize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thoughts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45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461899"/>
            <a:ext cx="461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b="1" spc="-5" dirty="0">
                <a:solidFill>
                  <a:srgbClr val="5F497A"/>
                </a:solidFill>
                <a:latin typeface="Calibri"/>
                <a:cs typeface="Calibri"/>
              </a:rPr>
              <a:t>Steps for </a:t>
            </a:r>
            <a:r>
              <a:rPr lang="en-GB" sz="4400" b="1" spc="-25" dirty="0">
                <a:solidFill>
                  <a:srgbClr val="5F497A"/>
                </a:solidFill>
                <a:latin typeface="Calibri"/>
                <a:cs typeface="Calibri"/>
              </a:rPr>
              <a:t>Writing</a:t>
            </a:r>
            <a:r>
              <a:rPr lang="en-GB" sz="4400" b="1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endParaRPr sz="4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1165"/>
            <a:ext cx="8079105" cy="41956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006600"/>
                </a:solidFill>
                <a:latin typeface="Calibri"/>
                <a:cs typeface="Calibri"/>
              </a:rPr>
              <a:t>Writing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Follow </a:t>
            </a:r>
            <a:r>
              <a:rPr sz="3200" spc="-10" dirty="0">
                <a:latin typeface="Calibri"/>
                <a:cs typeface="Calibri"/>
              </a:rPr>
              <a:t>your </a:t>
            </a:r>
            <a:r>
              <a:rPr sz="3200" spc="-5" dirty="0">
                <a:latin typeface="Calibri"/>
                <a:cs typeface="Calibri"/>
              </a:rPr>
              <a:t>outline, use </a:t>
            </a:r>
            <a:r>
              <a:rPr sz="3200" spc="-10" dirty="0">
                <a:latin typeface="Calibri"/>
                <a:cs typeface="Calibri"/>
              </a:rPr>
              <a:t>your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handbook</a:t>
            </a:r>
            <a:endParaRPr sz="3200" dirty="0">
              <a:latin typeface="Calibri"/>
              <a:cs typeface="Calibri"/>
            </a:endParaRPr>
          </a:p>
          <a:p>
            <a:pPr marL="355600" marR="125730" indent="-342900">
              <a:lnSpc>
                <a:spcPct val="12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Inspiration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acceptable but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carefully  </a:t>
            </a:r>
            <a:r>
              <a:rPr sz="3200" spc="-10" dirty="0">
                <a:latin typeface="Calibri"/>
                <a:cs typeface="Calibri"/>
              </a:rPr>
              <a:t>reviewed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Use the </a:t>
            </a:r>
            <a:r>
              <a:rPr sz="3200" spc="-5" dirty="0">
                <a:latin typeface="Calibri"/>
                <a:cs typeface="Calibri"/>
              </a:rPr>
              <a:t>interview </a:t>
            </a:r>
            <a:r>
              <a:rPr sz="3200" spc="-10" dirty="0">
                <a:latin typeface="Calibri"/>
                <a:cs typeface="Calibri"/>
              </a:rPr>
              <a:t>approach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supplement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outline </a:t>
            </a:r>
            <a:r>
              <a:rPr sz="3200" spc="-15" dirty="0">
                <a:latin typeface="Calibri"/>
                <a:cs typeface="Calibri"/>
              </a:rPr>
              <a:t>(who, </a:t>
            </a:r>
            <a:r>
              <a:rPr sz="3200" spc="-5" dirty="0">
                <a:latin typeface="Calibri"/>
                <a:cs typeface="Calibri"/>
              </a:rPr>
              <a:t>what, where, </a:t>
            </a:r>
            <a:r>
              <a:rPr sz="3200" dirty="0">
                <a:latin typeface="Calibri"/>
                <a:cs typeface="Calibri"/>
              </a:rPr>
              <a:t>when,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how)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20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461899"/>
            <a:ext cx="461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b="1" spc="-5" dirty="0">
                <a:solidFill>
                  <a:srgbClr val="5F497A"/>
                </a:solidFill>
                <a:latin typeface="Calibri"/>
                <a:cs typeface="Calibri"/>
              </a:rPr>
              <a:t>Steps for </a:t>
            </a:r>
            <a:r>
              <a:rPr lang="en-GB" sz="4400" b="1" spc="-25" dirty="0">
                <a:solidFill>
                  <a:srgbClr val="5F497A"/>
                </a:solidFill>
                <a:latin typeface="Calibri"/>
                <a:cs typeface="Calibri"/>
              </a:rPr>
              <a:t>Writing</a:t>
            </a:r>
            <a:r>
              <a:rPr lang="en-GB" sz="4400" b="1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endParaRPr sz="4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1165"/>
            <a:ext cx="4981575" cy="29636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4000" b="1" spc="-5" dirty="0" smtClean="0">
              <a:solidFill>
                <a:srgbClr val="548ED4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 smtClean="0">
                <a:solidFill>
                  <a:srgbClr val="548ED4"/>
                </a:solidFill>
                <a:latin typeface="Calibri"/>
                <a:cs typeface="Calibri"/>
              </a:rPr>
              <a:t>Quality</a:t>
            </a:r>
            <a:r>
              <a:rPr sz="4000" b="1" spc="20" dirty="0" smtClean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548ED4"/>
                </a:solidFill>
                <a:latin typeface="Calibri"/>
                <a:cs typeface="Calibri"/>
              </a:rPr>
              <a:t>Control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Reread your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work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Be </a:t>
            </a:r>
            <a:r>
              <a:rPr sz="3200" spc="-5" dirty="0">
                <a:latin typeface="Calibri"/>
                <a:cs typeface="Calibri"/>
              </a:rPr>
              <a:t>critical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your </a:t>
            </a:r>
            <a:r>
              <a:rPr sz="3200" dirty="0">
                <a:latin typeface="Calibri"/>
                <a:cs typeface="Calibri"/>
              </a:rPr>
              <a:t>own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work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77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286257"/>
            <a:ext cx="3128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17375E"/>
                </a:solidFill>
                <a:latin typeface="Calibri"/>
                <a:cs typeface="Calibri"/>
              </a:rPr>
              <a:t>Good</a:t>
            </a:r>
            <a:r>
              <a:rPr sz="4400" b="1" spc="-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17375E"/>
                </a:solidFill>
                <a:latin typeface="Calibri"/>
                <a:cs typeface="Calibri"/>
              </a:rPr>
              <a:t>Writing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416" y="1965205"/>
            <a:ext cx="8844916" cy="4466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81075" indent="-3429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Completeness: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10" dirty="0">
                <a:latin typeface="Calibri"/>
                <a:cs typeface="Calibri"/>
              </a:rPr>
              <a:t>needed </a:t>
            </a:r>
            <a:r>
              <a:rPr sz="2800" dirty="0" smtClean="0">
                <a:latin typeface="Calibri"/>
                <a:cs typeface="Calibri"/>
              </a:rPr>
              <a:t>is</a:t>
            </a:r>
            <a:r>
              <a:rPr lang="en-GB" sz="280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provided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3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CC00CC"/>
                </a:solidFill>
                <a:latin typeface="Calibri"/>
                <a:cs typeface="Calibri"/>
              </a:rPr>
              <a:t>Correctness: </a:t>
            </a:r>
            <a:r>
              <a:rPr sz="2800" spc="-20" dirty="0">
                <a:latin typeface="Calibri"/>
                <a:cs typeface="Calibri"/>
              </a:rPr>
              <a:t>relevant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precise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3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6600"/>
                </a:solidFill>
                <a:latin typeface="Calibri"/>
                <a:cs typeface="Calibri"/>
              </a:rPr>
              <a:t>Credibility: </a:t>
            </a:r>
            <a:r>
              <a:rPr sz="2800" spc="-5" dirty="0">
                <a:latin typeface="Calibri"/>
                <a:cs typeface="Calibri"/>
              </a:rPr>
              <a:t>support </a:t>
            </a:r>
            <a:r>
              <a:rPr sz="2800" spc="-15" dirty="0">
                <a:latin typeface="Calibri"/>
                <a:cs typeface="Calibri"/>
              </a:rPr>
              <a:t>your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argument</a:t>
            </a:r>
            <a:endParaRPr sz="2800" dirty="0">
              <a:latin typeface="Calibri"/>
              <a:cs typeface="Calibri"/>
            </a:endParaRPr>
          </a:p>
          <a:p>
            <a:pPr marL="355600" marR="1130300" indent="-342900">
              <a:lnSpc>
                <a:spcPct val="13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Clarity: </a:t>
            </a:r>
            <a:r>
              <a:rPr sz="2800" spc="-5" dirty="0">
                <a:latin typeface="Calibri"/>
                <a:cs typeface="Calibri"/>
              </a:rPr>
              <a:t>should not be </a:t>
            </a:r>
            <a:r>
              <a:rPr sz="2800" spc="-10" dirty="0">
                <a:latin typeface="Calibri"/>
                <a:cs typeface="Calibri"/>
              </a:rPr>
              <a:t>vague, confusing, </a:t>
            </a:r>
            <a:r>
              <a:rPr sz="2800" spc="-5" dirty="0" smtClean="0">
                <a:latin typeface="Calibri"/>
                <a:cs typeface="Calibri"/>
              </a:rPr>
              <a:t>ambiguous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3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Conciseness: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point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3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205868"/>
                </a:solidFill>
                <a:latin typeface="Calibri"/>
                <a:cs typeface="Calibri"/>
              </a:rPr>
              <a:t>Consideration: </a:t>
            </a:r>
            <a:r>
              <a:rPr sz="2800" spc="-10" dirty="0">
                <a:latin typeface="Calibri"/>
                <a:cs typeface="Calibri"/>
              </a:rPr>
              <a:t>anticipate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reader’s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reaction</a:t>
            </a:r>
            <a:endParaRPr sz="2800" dirty="0">
              <a:latin typeface="Calibri"/>
              <a:cs typeface="Calibri"/>
            </a:endParaRPr>
          </a:p>
          <a:p>
            <a:pPr marL="355600" marR="448309" indent="-342900">
              <a:lnSpc>
                <a:spcPct val="13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49452A"/>
                </a:solidFill>
                <a:latin typeface="Calibri"/>
                <a:cs typeface="Calibri"/>
              </a:rPr>
              <a:t>Vitality: </a:t>
            </a: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active </a:t>
            </a:r>
            <a:r>
              <a:rPr sz="2800" spc="-10" dirty="0">
                <a:latin typeface="Calibri"/>
                <a:cs typeface="Calibri"/>
              </a:rPr>
              <a:t>voice </a:t>
            </a:r>
            <a:r>
              <a:rPr lang="en-GB" sz="2800" spc="-15" dirty="0" smtClean="0">
                <a:latin typeface="Calibri"/>
                <a:cs typeface="Calibri"/>
              </a:rPr>
              <a:t>instead of </a:t>
            </a:r>
            <a:r>
              <a:rPr sz="2800" spc="-10" dirty="0" smtClean="0">
                <a:latin typeface="Calibri"/>
                <a:cs typeface="Calibri"/>
              </a:rPr>
              <a:t>passive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voice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49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85" y="461899"/>
            <a:ext cx="3808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solidFill>
                  <a:srgbClr val="800000"/>
                </a:solidFill>
                <a:latin typeface="Calibri"/>
                <a:cs typeface="Calibri"/>
              </a:rPr>
              <a:t>Types </a:t>
            </a:r>
            <a:r>
              <a:rPr sz="4400" b="1" dirty="0">
                <a:solidFill>
                  <a:srgbClr val="800000"/>
                </a:solidFill>
                <a:latin typeface="Calibri"/>
                <a:cs typeface="Calibri"/>
              </a:rPr>
              <a:t>of</a:t>
            </a:r>
            <a:r>
              <a:rPr sz="4400" b="1"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800000"/>
                </a:solidFill>
                <a:latin typeface="Calibri"/>
                <a:cs typeface="Calibri"/>
              </a:rPr>
              <a:t>Writing</a:t>
            </a:r>
            <a:endParaRPr sz="4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5774690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E-mails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Letters </a:t>
            </a:r>
            <a:endParaRPr sz="32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Agendas</a:t>
            </a:r>
            <a:endParaRPr sz="32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 smtClean="0">
                <a:latin typeface="Calibri"/>
                <a:cs typeface="Calibri"/>
              </a:rPr>
              <a:t>Reports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Promotional </a:t>
            </a:r>
            <a:r>
              <a:rPr sz="3200" spc="-10" dirty="0">
                <a:latin typeface="Calibri"/>
                <a:cs typeface="Calibri"/>
              </a:rPr>
              <a:t>Material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Academic Documents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Research </a:t>
            </a:r>
            <a:r>
              <a:rPr sz="3200" spc="-5" dirty="0">
                <a:latin typeface="Calibri"/>
                <a:cs typeface="Calibri"/>
              </a:rPr>
              <a:t>(scientific)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manuscripts</a:t>
            </a: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White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Papers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00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863" y="232486"/>
            <a:ext cx="71043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6000" b="1" spc="-10" dirty="0">
                <a:solidFill>
                  <a:srgbClr val="000000"/>
                </a:solidFill>
                <a:latin typeface="Calibri"/>
                <a:cs typeface="Calibri"/>
              </a:rPr>
              <a:t>Process </a:t>
            </a:r>
            <a:r>
              <a:rPr sz="60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60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b="1" spc="-30" dirty="0">
                <a:solidFill>
                  <a:srgbClr val="000000"/>
                </a:solidFill>
                <a:latin typeface="Calibri"/>
                <a:cs typeface="Calibri"/>
              </a:rPr>
              <a:t>Writing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597" y="1772815"/>
            <a:ext cx="8063230" cy="396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 marR="158750" indent="-8255" algn="ctr">
              <a:lnSpc>
                <a:spcPct val="100000"/>
              </a:lnSpc>
            </a:pPr>
            <a:r>
              <a:rPr sz="3200" spc="-5" dirty="0" smtClean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Writing </a:t>
            </a:r>
            <a:r>
              <a:rPr sz="3200" spc="-10" dirty="0">
                <a:latin typeface="Calibri"/>
                <a:cs typeface="Calibri"/>
              </a:rPr>
              <a:t>Process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series of </a:t>
            </a:r>
            <a:r>
              <a:rPr sz="3200" spc="-20" dirty="0">
                <a:latin typeface="Calibri"/>
                <a:cs typeface="Calibri"/>
              </a:rPr>
              <a:t>steps to </a:t>
            </a:r>
            <a:r>
              <a:rPr sz="3200" spc="-5" dirty="0">
                <a:latin typeface="Calibri"/>
                <a:cs typeface="Calibri"/>
              </a:rPr>
              <a:t>help 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spc="-10" dirty="0">
                <a:latin typeface="Calibri"/>
                <a:cs typeface="Calibri"/>
              </a:rPr>
              <a:t>write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60" dirty="0">
                <a:latin typeface="Calibri"/>
                <a:cs typeface="Calibri"/>
              </a:rPr>
              <a:t>paper. </a:t>
            </a: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35" dirty="0">
                <a:latin typeface="Calibri"/>
                <a:cs typeface="Calibri"/>
              </a:rPr>
              <a:t>like </a:t>
            </a:r>
            <a:r>
              <a:rPr sz="3200" spc="-5" dirty="0">
                <a:latin typeface="Calibri"/>
                <a:cs typeface="Calibri"/>
              </a:rPr>
              <a:t>using </a:t>
            </a:r>
            <a:r>
              <a:rPr sz="3200" dirty="0">
                <a:latin typeface="Calibri"/>
                <a:cs typeface="Calibri"/>
              </a:rPr>
              <a:t>a map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get </a:t>
            </a:r>
            <a:r>
              <a:rPr sz="3200" spc="-25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unfamiliar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place</a:t>
            </a:r>
            <a:endParaRPr lang="en-GB" sz="3200" spc="-5" dirty="0" smtClean="0">
              <a:latin typeface="Calibri"/>
              <a:cs typeface="Calibri"/>
            </a:endParaRPr>
          </a:p>
          <a:p>
            <a:pPr marL="19685" marR="158750" indent="-8255" algn="ctr">
              <a:lnSpc>
                <a:spcPct val="100000"/>
              </a:lnSpc>
            </a:pPr>
            <a:endParaRPr lang="en-GB" sz="3200" spc="-5" dirty="0">
              <a:latin typeface="Calibri"/>
              <a:cs typeface="Calibri"/>
            </a:endParaRPr>
          </a:p>
          <a:p>
            <a:pPr marL="19685" marR="158750" indent="-8255" algn="ctr"/>
            <a:r>
              <a:rPr lang="en-GB" sz="3200" dirty="0" smtClean="0">
                <a:latin typeface="Calibri"/>
                <a:cs typeface="Calibri"/>
              </a:rPr>
              <a:t>A </a:t>
            </a:r>
            <a:r>
              <a:rPr lang="en-GB" sz="3200" spc="-15" dirty="0" smtClean="0">
                <a:latin typeface="Calibri"/>
                <a:cs typeface="Calibri"/>
              </a:rPr>
              <a:t>step-by-step process </a:t>
            </a:r>
            <a:r>
              <a:rPr lang="en-GB" sz="3200" dirty="0" smtClean="0">
                <a:latin typeface="Calibri"/>
                <a:cs typeface="Calibri"/>
              </a:rPr>
              <a:t>in which </a:t>
            </a:r>
            <a:r>
              <a:rPr lang="en-GB" sz="3200" spc="-5" dirty="0" smtClean="0">
                <a:latin typeface="Calibri"/>
                <a:cs typeface="Calibri"/>
              </a:rPr>
              <a:t>some </a:t>
            </a:r>
            <a:r>
              <a:rPr lang="en-GB" sz="3200" spc="-15" dirty="0" smtClean="0">
                <a:latin typeface="Calibri"/>
                <a:cs typeface="Calibri"/>
              </a:rPr>
              <a:t>mastery </a:t>
            </a:r>
            <a:r>
              <a:rPr lang="en-GB" sz="3200" spc="-10" dirty="0" smtClean="0">
                <a:latin typeface="Calibri"/>
                <a:cs typeface="Calibri"/>
              </a:rPr>
              <a:t>at  </a:t>
            </a:r>
            <a:r>
              <a:rPr lang="en-GB" sz="3200" spc="-5" dirty="0" smtClean="0">
                <a:latin typeface="Calibri"/>
                <a:cs typeface="Calibri"/>
              </a:rPr>
              <a:t>one </a:t>
            </a:r>
            <a:r>
              <a:rPr lang="en-GB" sz="3200" spc="-10" dirty="0" smtClean="0">
                <a:latin typeface="Calibri"/>
                <a:cs typeface="Calibri"/>
              </a:rPr>
              <a:t>level is </a:t>
            </a:r>
            <a:r>
              <a:rPr lang="en-GB" sz="3200" spc="-5" dirty="0" smtClean="0">
                <a:latin typeface="Calibri"/>
                <a:cs typeface="Calibri"/>
              </a:rPr>
              <a:t>essential </a:t>
            </a:r>
            <a:r>
              <a:rPr lang="en-GB" sz="3200" spc="-25" dirty="0" smtClean="0">
                <a:latin typeface="Calibri"/>
                <a:cs typeface="Calibri"/>
              </a:rPr>
              <a:t>before </a:t>
            </a:r>
            <a:r>
              <a:rPr lang="en-GB" sz="3200" dirty="0" smtClean="0">
                <a:latin typeface="Calibri"/>
                <a:cs typeface="Calibri"/>
              </a:rPr>
              <a:t>the learner  </a:t>
            </a:r>
            <a:r>
              <a:rPr lang="en-GB" sz="3200" spc="-5" dirty="0" smtClean="0">
                <a:latin typeface="Calibri"/>
                <a:cs typeface="Calibri"/>
              </a:rPr>
              <a:t>advances </a:t>
            </a:r>
            <a:r>
              <a:rPr lang="en-GB" sz="3200" spc="-20" dirty="0" smtClean="0">
                <a:latin typeface="Calibri"/>
                <a:cs typeface="Calibri"/>
              </a:rPr>
              <a:t>to </a:t>
            </a:r>
            <a:r>
              <a:rPr lang="en-GB" sz="3200" dirty="0" smtClean="0">
                <a:latin typeface="Calibri"/>
                <a:cs typeface="Calibri"/>
              </a:rPr>
              <a:t>the </a:t>
            </a:r>
            <a:r>
              <a:rPr lang="en-GB" sz="3200" spc="-10" dirty="0" smtClean="0">
                <a:latin typeface="Calibri"/>
                <a:cs typeface="Calibri"/>
              </a:rPr>
              <a:t>next level.</a:t>
            </a:r>
            <a:endParaRPr lang="en-GB" sz="3200" dirty="0" smtClean="0">
              <a:latin typeface="Calibri"/>
              <a:cs typeface="Calibri"/>
            </a:endParaRPr>
          </a:p>
          <a:p>
            <a:pPr marL="19685" marR="158750" indent="-8255" algn="ctr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46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190" y="1152905"/>
            <a:ext cx="1850389" cy="1158240"/>
          </a:xfrm>
          <a:custGeom>
            <a:avLst/>
            <a:gdLst/>
            <a:ahLst/>
            <a:cxnLst/>
            <a:rect l="l" t="t" r="r" b="b"/>
            <a:pathLst>
              <a:path w="1850389" h="1158239">
                <a:moveTo>
                  <a:pt x="0" y="193040"/>
                </a:moveTo>
                <a:lnTo>
                  <a:pt x="5101" y="148796"/>
                </a:lnTo>
                <a:lnTo>
                  <a:pt x="19631" y="108172"/>
                </a:lnTo>
                <a:lnTo>
                  <a:pt x="42427" y="72328"/>
                </a:lnTo>
                <a:lnTo>
                  <a:pt x="72328" y="42427"/>
                </a:lnTo>
                <a:lnTo>
                  <a:pt x="108172" y="19631"/>
                </a:lnTo>
                <a:lnTo>
                  <a:pt x="148796" y="5101"/>
                </a:lnTo>
                <a:lnTo>
                  <a:pt x="193039" y="0"/>
                </a:lnTo>
                <a:lnTo>
                  <a:pt x="1657096" y="0"/>
                </a:lnTo>
                <a:lnTo>
                  <a:pt x="1701339" y="5101"/>
                </a:lnTo>
                <a:lnTo>
                  <a:pt x="1741963" y="19631"/>
                </a:lnTo>
                <a:lnTo>
                  <a:pt x="1777807" y="42427"/>
                </a:lnTo>
                <a:lnTo>
                  <a:pt x="1807708" y="72328"/>
                </a:lnTo>
                <a:lnTo>
                  <a:pt x="1830504" y="108172"/>
                </a:lnTo>
                <a:lnTo>
                  <a:pt x="1845034" y="148796"/>
                </a:lnTo>
                <a:lnTo>
                  <a:pt x="1850136" y="193040"/>
                </a:lnTo>
                <a:lnTo>
                  <a:pt x="1850136" y="965200"/>
                </a:lnTo>
                <a:lnTo>
                  <a:pt x="1845034" y="1009443"/>
                </a:lnTo>
                <a:lnTo>
                  <a:pt x="1830504" y="1050067"/>
                </a:lnTo>
                <a:lnTo>
                  <a:pt x="1807708" y="1085911"/>
                </a:lnTo>
                <a:lnTo>
                  <a:pt x="1777807" y="1115812"/>
                </a:lnTo>
                <a:lnTo>
                  <a:pt x="1741963" y="1138608"/>
                </a:lnTo>
                <a:lnTo>
                  <a:pt x="1701339" y="1153138"/>
                </a:lnTo>
                <a:lnTo>
                  <a:pt x="1657096" y="1158240"/>
                </a:lnTo>
                <a:lnTo>
                  <a:pt x="193039" y="1158240"/>
                </a:lnTo>
                <a:lnTo>
                  <a:pt x="148796" y="1153138"/>
                </a:lnTo>
                <a:lnTo>
                  <a:pt x="108172" y="1138608"/>
                </a:lnTo>
                <a:lnTo>
                  <a:pt x="72328" y="1115812"/>
                </a:lnTo>
                <a:lnTo>
                  <a:pt x="42427" y="1085911"/>
                </a:lnTo>
                <a:lnTo>
                  <a:pt x="19631" y="1050067"/>
                </a:lnTo>
                <a:lnTo>
                  <a:pt x="5101" y="1009443"/>
                </a:lnTo>
                <a:lnTo>
                  <a:pt x="0" y="965200"/>
                </a:lnTo>
                <a:lnTo>
                  <a:pt x="0" y="19304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974338" y="1464055"/>
            <a:ext cx="1514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writ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1761" y="2230754"/>
            <a:ext cx="661035" cy="603885"/>
          </a:xfrm>
          <a:custGeom>
            <a:avLst/>
            <a:gdLst/>
            <a:ahLst/>
            <a:cxnLst/>
            <a:rect l="l" t="t" r="r" b="b"/>
            <a:pathLst>
              <a:path w="661035" h="603885">
                <a:moveTo>
                  <a:pt x="188213" y="0"/>
                </a:moveTo>
                <a:lnTo>
                  <a:pt x="0" y="248793"/>
                </a:lnTo>
                <a:lnTo>
                  <a:pt x="359663" y="520954"/>
                </a:lnTo>
                <a:lnTo>
                  <a:pt x="296925" y="603885"/>
                </a:lnTo>
                <a:lnTo>
                  <a:pt x="661035" y="553339"/>
                </a:lnTo>
                <a:lnTo>
                  <a:pt x="622099" y="272161"/>
                </a:lnTo>
                <a:lnTo>
                  <a:pt x="547877" y="272161"/>
                </a:lnTo>
                <a:lnTo>
                  <a:pt x="188213" y="0"/>
                </a:lnTo>
                <a:close/>
              </a:path>
              <a:path w="661035" h="603885">
                <a:moveTo>
                  <a:pt x="610615" y="189230"/>
                </a:moveTo>
                <a:lnTo>
                  <a:pt x="547877" y="272161"/>
                </a:lnTo>
                <a:lnTo>
                  <a:pt x="622099" y="272161"/>
                </a:lnTo>
                <a:lnTo>
                  <a:pt x="610615" y="189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1334" y="2862833"/>
            <a:ext cx="1641475" cy="1051560"/>
          </a:xfrm>
          <a:custGeom>
            <a:avLst/>
            <a:gdLst/>
            <a:ahLst/>
            <a:cxnLst/>
            <a:rect l="l" t="t" r="r" b="b"/>
            <a:pathLst>
              <a:path w="1641475" h="1051560">
                <a:moveTo>
                  <a:pt x="0" y="175260"/>
                </a:moveTo>
                <a:lnTo>
                  <a:pt x="6261" y="128675"/>
                </a:lnTo>
                <a:lnTo>
                  <a:pt x="23932" y="86811"/>
                </a:lnTo>
                <a:lnTo>
                  <a:pt x="51339" y="51339"/>
                </a:lnTo>
                <a:lnTo>
                  <a:pt x="86811" y="23932"/>
                </a:lnTo>
                <a:lnTo>
                  <a:pt x="128675" y="6261"/>
                </a:lnTo>
                <a:lnTo>
                  <a:pt x="175260" y="0"/>
                </a:lnTo>
                <a:lnTo>
                  <a:pt x="1466088" y="0"/>
                </a:lnTo>
                <a:lnTo>
                  <a:pt x="1512672" y="6261"/>
                </a:lnTo>
                <a:lnTo>
                  <a:pt x="1554536" y="23932"/>
                </a:lnTo>
                <a:lnTo>
                  <a:pt x="1590008" y="51339"/>
                </a:lnTo>
                <a:lnTo>
                  <a:pt x="1617415" y="86811"/>
                </a:lnTo>
                <a:lnTo>
                  <a:pt x="1635086" y="128675"/>
                </a:lnTo>
                <a:lnTo>
                  <a:pt x="1641347" y="175260"/>
                </a:lnTo>
                <a:lnTo>
                  <a:pt x="1641347" y="876299"/>
                </a:lnTo>
                <a:lnTo>
                  <a:pt x="1635086" y="922884"/>
                </a:lnTo>
                <a:lnTo>
                  <a:pt x="1617415" y="964748"/>
                </a:lnTo>
                <a:lnTo>
                  <a:pt x="1590008" y="1000220"/>
                </a:lnTo>
                <a:lnTo>
                  <a:pt x="1554536" y="1027627"/>
                </a:lnTo>
                <a:lnTo>
                  <a:pt x="1512672" y="1045298"/>
                </a:lnTo>
                <a:lnTo>
                  <a:pt x="1466088" y="1051559"/>
                </a:lnTo>
                <a:lnTo>
                  <a:pt x="175260" y="1051559"/>
                </a:lnTo>
                <a:lnTo>
                  <a:pt x="128675" y="1045298"/>
                </a:lnTo>
                <a:lnTo>
                  <a:pt x="86811" y="1027627"/>
                </a:lnTo>
                <a:lnTo>
                  <a:pt x="51339" y="1000220"/>
                </a:lnTo>
                <a:lnTo>
                  <a:pt x="23932" y="964748"/>
                </a:lnTo>
                <a:lnTo>
                  <a:pt x="6261" y="922884"/>
                </a:lnTo>
                <a:lnTo>
                  <a:pt x="0" y="876299"/>
                </a:lnTo>
                <a:lnTo>
                  <a:pt x="0" y="1752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1541" y="3082544"/>
            <a:ext cx="1360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libri"/>
                <a:cs typeface="Calibri"/>
              </a:rPr>
              <a:t>Drafting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16598" y="4069334"/>
            <a:ext cx="493395" cy="582930"/>
          </a:xfrm>
          <a:custGeom>
            <a:avLst/>
            <a:gdLst/>
            <a:ahLst/>
            <a:cxnLst/>
            <a:rect l="l" t="t" r="r" b="b"/>
            <a:pathLst>
              <a:path w="493395" h="582929">
                <a:moveTo>
                  <a:pt x="0" y="250825"/>
                </a:moveTo>
                <a:lnTo>
                  <a:pt x="158750" y="582549"/>
                </a:lnTo>
                <a:lnTo>
                  <a:pt x="490347" y="423799"/>
                </a:lnTo>
                <a:lnTo>
                  <a:pt x="392302" y="389128"/>
                </a:lnTo>
                <a:lnTo>
                  <a:pt x="428830" y="285496"/>
                </a:lnTo>
                <a:lnTo>
                  <a:pt x="98043" y="285496"/>
                </a:lnTo>
                <a:lnTo>
                  <a:pt x="0" y="250825"/>
                </a:lnTo>
                <a:close/>
              </a:path>
              <a:path w="493395" h="582929">
                <a:moveTo>
                  <a:pt x="198627" y="0"/>
                </a:moveTo>
                <a:lnTo>
                  <a:pt x="98043" y="285496"/>
                </a:lnTo>
                <a:lnTo>
                  <a:pt x="428830" y="285496"/>
                </a:lnTo>
                <a:lnTo>
                  <a:pt x="492886" y="103759"/>
                </a:lnTo>
                <a:lnTo>
                  <a:pt x="19862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2758" y="4892802"/>
            <a:ext cx="1805939" cy="1051560"/>
          </a:xfrm>
          <a:custGeom>
            <a:avLst/>
            <a:gdLst/>
            <a:ahLst/>
            <a:cxnLst/>
            <a:rect l="l" t="t" r="r" b="b"/>
            <a:pathLst>
              <a:path w="1805940" h="1051560">
                <a:moveTo>
                  <a:pt x="0" y="175260"/>
                </a:moveTo>
                <a:lnTo>
                  <a:pt x="6261" y="128675"/>
                </a:lnTo>
                <a:lnTo>
                  <a:pt x="23932" y="86811"/>
                </a:lnTo>
                <a:lnTo>
                  <a:pt x="51339" y="51339"/>
                </a:lnTo>
                <a:lnTo>
                  <a:pt x="86811" y="23932"/>
                </a:lnTo>
                <a:lnTo>
                  <a:pt x="128675" y="6261"/>
                </a:lnTo>
                <a:lnTo>
                  <a:pt x="175259" y="0"/>
                </a:lnTo>
                <a:lnTo>
                  <a:pt x="1630680" y="0"/>
                </a:lnTo>
                <a:lnTo>
                  <a:pt x="1677264" y="6261"/>
                </a:lnTo>
                <a:lnTo>
                  <a:pt x="1719128" y="23932"/>
                </a:lnTo>
                <a:lnTo>
                  <a:pt x="1754600" y="51339"/>
                </a:lnTo>
                <a:lnTo>
                  <a:pt x="1782007" y="86811"/>
                </a:lnTo>
                <a:lnTo>
                  <a:pt x="1799678" y="128675"/>
                </a:lnTo>
                <a:lnTo>
                  <a:pt x="1805939" y="175260"/>
                </a:lnTo>
                <a:lnTo>
                  <a:pt x="1805939" y="876300"/>
                </a:lnTo>
                <a:lnTo>
                  <a:pt x="1799678" y="922888"/>
                </a:lnTo>
                <a:lnTo>
                  <a:pt x="1782007" y="964754"/>
                </a:lnTo>
                <a:lnTo>
                  <a:pt x="1754600" y="1000225"/>
                </a:lnTo>
                <a:lnTo>
                  <a:pt x="1719128" y="1027630"/>
                </a:lnTo>
                <a:lnTo>
                  <a:pt x="1677264" y="1045299"/>
                </a:lnTo>
                <a:lnTo>
                  <a:pt x="1630680" y="1051560"/>
                </a:lnTo>
                <a:lnTo>
                  <a:pt x="175259" y="1051560"/>
                </a:lnTo>
                <a:lnTo>
                  <a:pt x="128675" y="1045299"/>
                </a:lnTo>
                <a:lnTo>
                  <a:pt x="86811" y="1027630"/>
                </a:lnTo>
                <a:lnTo>
                  <a:pt x="51339" y="1000225"/>
                </a:lnTo>
                <a:lnTo>
                  <a:pt x="23932" y="964754"/>
                </a:lnTo>
                <a:lnTo>
                  <a:pt x="6261" y="922888"/>
                </a:lnTo>
                <a:lnTo>
                  <a:pt x="0" y="876300"/>
                </a:lnTo>
                <a:lnTo>
                  <a:pt x="0" y="1752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34710" y="5076520"/>
            <a:ext cx="1544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vising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0738" y="5072379"/>
            <a:ext cx="662940" cy="519430"/>
          </a:xfrm>
          <a:custGeom>
            <a:avLst/>
            <a:gdLst/>
            <a:ahLst/>
            <a:cxnLst/>
            <a:rect l="l" t="t" r="r" b="b"/>
            <a:pathLst>
              <a:path w="662939" h="519429">
                <a:moveTo>
                  <a:pt x="273812" y="0"/>
                </a:moveTo>
                <a:lnTo>
                  <a:pt x="0" y="245364"/>
                </a:lnTo>
                <a:lnTo>
                  <a:pt x="245490" y="519137"/>
                </a:lnTo>
                <a:lnTo>
                  <a:pt x="251078" y="415290"/>
                </a:lnTo>
                <a:lnTo>
                  <a:pt x="646593" y="415290"/>
                </a:lnTo>
                <a:lnTo>
                  <a:pt x="662432" y="125349"/>
                </a:lnTo>
                <a:lnTo>
                  <a:pt x="268097" y="103759"/>
                </a:lnTo>
                <a:lnTo>
                  <a:pt x="273812" y="0"/>
                </a:lnTo>
                <a:close/>
              </a:path>
              <a:path w="662939" h="519429">
                <a:moveTo>
                  <a:pt x="646593" y="415290"/>
                </a:moveTo>
                <a:lnTo>
                  <a:pt x="251078" y="415290"/>
                </a:lnTo>
                <a:lnTo>
                  <a:pt x="645413" y="436880"/>
                </a:lnTo>
                <a:lnTo>
                  <a:pt x="646593" y="41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5698" y="4723638"/>
            <a:ext cx="1922145" cy="1051560"/>
          </a:xfrm>
          <a:custGeom>
            <a:avLst/>
            <a:gdLst/>
            <a:ahLst/>
            <a:cxnLst/>
            <a:rect l="l" t="t" r="r" b="b"/>
            <a:pathLst>
              <a:path w="1922145" h="1051560">
                <a:moveTo>
                  <a:pt x="0" y="175260"/>
                </a:moveTo>
                <a:lnTo>
                  <a:pt x="6261" y="128675"/>
                </a:lnTo>
                <a:lnTo>
                  <a:pt x="23932" y="86811"/>
                </a:lnTo>
                <a:lnTo>
                  <a:pt x="51339" y="51339"/>
                </a:lnTo>
                <a:lnTo>
                  <a:pt x="86811" y="23932"/>
                </a:lnTo>
                <a:lnTo>
                  <a:pt x="128675" y="6261"/>
                </a:lnTo>
                <a:lnTo>
                  <a:pt x="175259" y="0"/>
                </a:lnTo>
                <a:lnTo>
                  <a:pt x="1746503" y="0"/>
                </a:lnTo>
                <a:lnTo>
                  <a:pt x="1793088" y="6261"/>
                </a:lnTo>
                <a:lnTo>
                  <a:pt x="1834952" y="23932"/>
                </a:lnTo>
                <a:lnTo>
                  <a:pt x="1870424" y="51339"/>
                </a:lnTo>
                <a:lnTo>
                  <a:pt x="1897831" y="86811"/>
                </a:lnTo>
                <a:lnTo>
                  <a:pt x="1915502" y="128675"/>
                </a:lnTo>
                <a:lnTo>
                  <a:pt x="1921764" y="175260"/>
                </a:lnTo>
                <a:lnTo>
                  <a:pt x="1921764" y="876300"/>
                </a:lnTo>
                <a:lnTo>
                  <a:pt x="1915502" y="922888"/>
                </a:lnTo>
                <a:lnTo>
                  <a:pt x="1897831" y="964754"/>
                </a:lnTo>
                <a:lnTo>
                  <a:pt x="1870424" y="1000225"/>
                </a:lnTo>
                <a:lnTo>
                  <a:pt x="1834952" y="1027630"/>
                </a:lnTo>
                <a:lnTo>
                  <a:pt x="1793088" y="1045299"/>
                </a:lnTo>
                <a:lnTo>
                  <a:pt x="1746503" y="1051560"/>
                </a:lnTo>
                <a:lnTo>
                  <a:pt x="175259" y="1051560"/>
                </a:lnTo>
                <a:lnTo>
                  <a:pt x="128675" y="1045299"/>
                </a:lnTo>
                <a:lnTo>
                  <a:pt x="86811" y="1027630"/>
                </a:lnTo>
                <a:lnTo>
                  <a:pt x="51339" y="1000225"/>
                </a:lnTo>
                <a:lnTo>
                  <a:pt x="23932" y="964754"/>
                </a:lnTo>
                <a:lnTo>
                  <a:pt x="6261" y="922888"/>
                </a:lnTo>
                <a:lnTo>
                  <a:pt x="0" y="876300"/>
                </a:lnTo>
                <a:lnTo>
                  <a:pt x="0" y="1752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00985" y="4850383"/>
            <a:ext cx="1631314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377825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latin typeface="Calibri"/>
                <a:cs typeface="Calibri"/>
              </a:rPr>
              <a:t>Editing 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82545" y="4018915"/>
            <a:ext cx="499745" cy="545465"/>
          </a:xfrm>
          <a:custGeom>
            <a:avLst/>
            <a:gdLst/>
            <a:ahLst/>
            <a:cxnLst/>
            <a:rect l="l" t="t" r="r" b="b"/>
            <a:pathLst>
              <a:path w="499744" h="545464">
                <a:moveTo>
                  <a:pt x="424705" y="293116"/>
                </a:moveTo>
                <a:lnTo>
                  <a:pt x="99949" y="293116"/>
                </a:lnTo>
                <a:lnTo>
                  <a:pt x="172974" y="545211"/>
                </a:lnTo>
                <a:lnTo>
                  <a:pt x="472567" y="458343"/>
                </a:lnTo>
                <a:lnTo>
                  <a:pt x="424705" y="293116"/>
                </a:lnTo>
                <a:close/>
              </a:path>
              <a:path w="499744" h="545464">
                <a:moveTo>
                  <a:pt x="177419" y="0"/>
                </a:moveTo>
                <a:lnTo>
                  <a:pt x="0" y="322072"/>
                </a:lnTo>
                <a:lnTo>
                  <a:pt x="99949" y="293116"/>
                </a:lnTo>
                <a:lnTo>
                  <a:pt x="424705" y="293116"/>
                </a:lnTo>
                <a:lnTo>
                  <a:pt x="399542" y="206248"/>
                </a:lnTo>
                <a:lnTo>
                  <a:pt x="499363" y="17729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1442" y="2737866"/>
            <a:ext cx="1821180" cy="1053465"/>
          </a:xfrm>
          <a:custGeom>
            <a:avLst/>
            <a:gdLst/>
            <a:ahLst/>
            <a:cxnLst/>
            <a:rect l="l" t="t" r="r" b="b"/>
            <a:pathLst>
              <a:path w="1821179" h="1053464">
                <a:moveTo>
                  <a:pt x="0" y="175513"/>
                </a:moveTo>
                <a:lnTo>
                  <a:pt x="6271" y="128866"/>
                </a:lnTo>
                <a:lnTo>
                  <a:pt x="23970" y="86943"/>
                </a:lnTo>
                <a:lnTo>
                  <a:pt x="51419" y="51419"/>
                </a:lnTo>
                <a:lnTo>
                  <a:pt x="86943" y="23970"/>
                </a:lnTo>
                <a:lnTo>
                  <a:pt x="128866" y="6271"/>
                </a:lnTo>
                <a:lnTo>
                  <a:pt x="175513" y="0"/>
                </a:lnTo>
                <a:lnTo>
                  <a:pt x="1645666" y="0"/>
                </a:lnTo>
                <a:lnTo>
                  <a:pt x="1692313" y="6271"/>
                </a:lnTo>
                <a:lnTo>
                  <a:pt x="1734236" y="23970"/>
                </a:lnTo>
                <a:lnTo>
                  <a:pt x="1769760" y="51419"/>
                </a:lnTo>
                <a:lnTo>
                  <a:pt x="1797209" y="86943"/>
                </a:lnTo>
                <a:lnTo>
                  <a:pt x="1814908" y="128866"/>
                </a:lnTo>
                <a:lnTo>
                  <a:pt x="1821180" y="175513"/>
                </a:lnTo>
                <a:lnTo>
                  <a:pt x="1821180" y="877570"/>
                </a:lnTo>
                <a:lnTo>
                  <a:pt x="1814908" y="924217"/>
                </a:lnTo>
                <a:lnTo>
                  <a:pt x="1797209" y="966140"/>
                </a:lnTo>
                <a:lnTo>
                  <a:pt x="1769760" y="1001664"/>
                </a:lnTo>
                <a:lnTo>
                  <a:pt x="1734236" y="1029113"/>
                </a:lnTo>
                <a:lnTo>
                  <a:pt x="1692313" y="1046812"/>
                </a:lnTo>
                <a:lnTo>
                  <a:pt x="1645666" y="1053084"/>
                </a:lnTo>
                <a:lnTo>
                  <a:pt x="175513" y="1053084"/>
                </a:lnTo>
                <a:lnTo>
                  <a:pt x="128866" y="1046812"/>
                </a:lnTo>
                <a:lnTo>
                  <a:pt x="86943" y="1029113"/>
                </a:lnTo>
                <a:lnTo>
                  <a:pt x="51419" y="1001664"/>
                </a:lnTo>
                <a:lnTo>
                  <a:pt x="23970" y="966140"/>
                </a:lnTo>
                <a:lnTo>
                  <a:pt x="6271" y="924217"/>
                </a:lnTo>
                <a:lnTo>
                  <a:pt x="0" y="877570"/>
                </a:lnTo>
                <a:lnTo>
                  <a:pt x="0" y="17551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70964" y="2697226"/>
            <a:ext cx="1341120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635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latin typeface="Calibri"/>
                <a:cs typeface="Calibri"/>
              </a:rPr>
              <a:t>Publishing  </a:t>
            </a:r>
            <a:r>
              <a:rPr sz="2400" dirty="0">
                <a:latin typeface="Calibri"/>
                <a:cs typeface="Calibri"/>
              </a:rPr>
              <a:t>and  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49929" y="2272410"/>
            <a:ext cx="616585" cy="560705"/>
          </a:xfrm>
          <a:custGeom>
            <a:avLst/>
            <a:gdLst/>
            <a:ahLst/>
            <a:cxnLst/>
            <a:rect l="l" t="t" r="r" b="b"/>
            <a:pathLst>
              <a:path w="616585" h="560705">
                <a:moveTo>
                  <a:pt x="253999" y="0"/>
                </a:moveTo>
                <a:lnTo>
                  <a:pt x="313562" y="85216"/>
                </a:lnTo>
                <a:lnTo>
                  <a:pt x="0" y="304546"/>
                </a:lnTo>
                <a:lnTo>
                  <a:pt x="178816" y="560197"/>
                </a:lnTo>
                <a:lnTo>
                  <a:pt x="492379" y="340867"/>
                </a:lnTo>
                <a:lnTo>
                  <a:pt x="567116" y="340867"/>
                </a:lnTo>
                <a:lnTo>
                  <a:pt x="616077" y="64008"/>
                </a:lnTo>
                <a:lnTo>
                  <a:pt x="253999" y="0"/>
                </a:lnTo>
                <a:close/>
              </a:path>
              <a:path w="616585" h="560705">
                <a:moveTo>
                  <a:pt x="567116" y="340867"/>
                </a:moveTo>
                <a:lnTo>
                  <a:pt x="492379" y="340867"/>
                </a:lnTo>
                <a:lnTo>
                  <a:pt x="552069" y="425958"/>
                </a:lnTo>
                <a:lnTo>
                  <a:pt x="567116" y="340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59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910" y="351235"/>
            <a:ext cx="57600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5" dirty="0">
                <a:solidFill>
                  <a:srgbClr val="000000"/>
                </a:solidFill>
                <a:latin typeface="Calibri"/>
                <a:cs typeface="Calibri"/>
              </a:rPr>
              <a:t>Process </a:t>
            </a: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4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1" spc="-30" dirty="0">
                <a:solidFill>
                  <a:srgbClr val="000000"/>
                </a:solidFill>
                <a:latin typeface="Calibri"/>
                <a:cs typeface="Calibri"/>
              </a:rPr>
              <a:t>Writing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001139"/>
            <a:ext cx="80403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76860" algn="l"/>
              </a:tabLst>
            </a:pPr>
            <a:r>
              <a:rPr sz="3600" b="1" spc="-5" dirty="0">
                <a:latin typeface="Calibri"/>
                <a:cs typeface="Calibri"/>
              </a:rPr>
              <a:t>Prewriting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is the </a:t>
            </a:r>
            <a:r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stage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in which </a:t>
            </a:r>
            <a:r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you  explore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possible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topics, </a:t>
            </a: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choose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topic,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and  then </a:t>
            </a:r>
            <a:r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gather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details you </a:t>
            </a:r>
            <a:r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can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include in </a:t>
            </a:r>
            <a:r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your  </a:t>
            </a: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writing.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12700" marR="3657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76860" algn="l"/>
              </a:tabLst>
            </a:pPr>
            <a:r>
              <a:rPr sz="3600" b="1" spc="-20" dirty="0">
                <a:latin typeface="Calibri"/>
                <a:cs typeface="Calibri"/>
              </a:rPr>
              <a:t>Drafting </a:t>
            </a:r>
            <a:r>
              <a:rPr sz="3600" spc="-20" dirty="0">
                <a:solidFill>
                  <a:srgbClr val="6F2F9F"/>
                </a:solidFill>
                <a:latin typeface="Calibri"/>
                <a:cs typeface="Calibri"/>
              </a:rPr>
              <a:t>involves </a:t>
            </a:r>
            <a:r>
              <a:rPr sz="3600" spc="-10" dirty="0">
                <a:solidFill>
                  <a:srgbClr val="6F2F9F"/>
                </a:solidFill>
                <a:latin typeface="Calibri"/>
                <a:cs typeface="Calibri"/>
              </a:rPr>
              <a:t>putting </a:t>
            </a:r>
            <a:r>
              <a:rPr sz="3600" dirty="0">
                <a:solidFill>
                  <a:srgbClr val="6F2F9F"/>
                </a:solidFill>
                <a:latin typeface="Calibri"/>
                <a:cs typeface="Calibri"/>
              </a:rPr>
              <a:t>ideas </a:t>
            </a:r>
            <a:r>
              <a:rPr sz="3600" spc="-5" dirty="0">
                <a:solidFill>
                  <a:srgbClr val="6F2F9F"/>
                </a:solidFill>
                <a:latin typeface="Calibri"/>
                <a:cs typeface="Calibri"/>
              </a:rPr>
              <a:t>down on  paper </a:t>
            </a:r>
            <a:r>
              <a:rPr sz="3600" dirty="0">
                <a:solidFill>
                  <a:srgbClr val="6F2F9F"/>
                </a:solidFill>
                <a:latin typeface="Calibri"/>
                <a:cs typeface="Calibri"/>
              </a:rPr>
              <a:t>in a </a:t>
            </a:r>
            <a:r>
              <a:rPr sz="3600" spc="-20" dirty="0">
                <a:solidFill>
                  <a:srgbClr val="6F2F9F"/>
                </a:solidFill>
                <a:latin typeface="Calibri"/>
                <a:cs typeface="Calibri"/>
              </a:rPr>
              <a:t>rough</a:t>
            </a:r>
            <a:r>
              <a:rPr sz="36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6F2F9F"/>
                </a:solidFill>
                <a:latin typeface="Calibri"/>
                <a:cs typeface="Calibri"/>
              </a:rPr>
              <a:t>format.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1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6653"/>
            <a:ext cx="8048625" cy="5513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2900" algn="just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Calibri"/>
                <a:cs typeface="Calibri"/>
              </a:rPr>
              <a:t>Revising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is the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stage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in which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rework 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your rough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draft to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improve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both its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form 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and its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content.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marR="290830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Calibri"/>
                <a:cs typeface="Calibri"/>
              </a:rPr>
              <a:t>Editing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10" dirty="0">
                <a:latin typeface="Calibri"/>
                <a:cs typeface="Calibri"/>
              </a:rPr>
              <a:t>proofreading </a:t>
            </a:r>
            <a:r>
              <a:rPr sz="3600" spc="-15" dirty="0">
                <a:solidFill>
                  <a:srgbClr val="CC00CC"/>
                </a:solidFill>
                <a:latin typeface="Calibri"/>
                <a:cs typeface="Calibri"/>
              </a:rPr>
              <a:t>are </a:t>
            </a:r>
            <a:r>
              <a:rPr sz="3600" dirty="0">
                <a:solidFill>
                  <a:srgbClr val="CC00CC"/>
                </a:solidFill>
                <a:latin typeface="Calibri"/>
                <a:cs typeface="Calibri"/>
              </a:rPr>
              <a:t>the </a:t>
            </a:r>
            <a:r>
              <a:rPr sz="3600" spc="-25" dirty="0">
                <a:solidFill>
                  <a:srgbClr val="CC00CC"/>
                </a:solidFill>
                <a:latin typeface="Calibri"/>
                <a:cs typeface="Calibri"/>
              </a:rPr>
              <a:t>stages  </a:t>
            </a:r>
            <a:r>
              <a:rPr sz="3600" dirty="0">
                <a:solidFill>
                  <a:srgbClr val="CC00CC"/>
                </a:solidFill>
                <a:latin typeface="Calibri"/>
                <a:cs typeface="Calibri"/>
              </a:rPr>
              <a:t>in which </a:t>
            </a:r>
            <a:r>
              <a:rPr sz="3600" spc="-15" dirty="0">
                <a:solidFill>
                  <a:srgbClr val="CC00CC"/>
                </a:solidFill>
                <a:latin typeface="Calibri"/>
                <a:cs typeface="Calibri"/>
              </a:rPr>
              <a:t>you </a:t>
            </a:r>
            <a:r>
              <a:rPr sz="3600" spc="-5" dirty="0">
                <a:solidFill>
                  <a:srgbClr val="CC00CC"/>
                </a:solidFill>
                <a:latin typeface="Calibri"/>
                <a:cs typeface="Calibri"/>
              </a:rPr>
              <a:t>polish </a:t>
            </a:r>
            <a:r>
              <a:rPr sz="3600" spc="-15" dirty="0">
                <a:solidFill>
                  <a:srgbClr val="CC00CC"/>
                </a:solidFill>
                <a:latin typeface="Calibri"/>
                <a:cs typeface="Calibri"/>
              </a:rPr>
              <a:t>your </a:t>
            </a:r>
            <a:r>
              <a:rPr sz="3600" dirty="0">
                <a:solidFill>
                  <a:srgbClr val="CC00CC"/>
                </a:solidFill>
                <a:latin typeface="Calibri"/>
                <a:cs typeface="Calibri"/>
              </a:rPr>
              <a:t>writing, </a:t>
            </a:r>
            <a:r>
              <a:rPr sz="3600" spc="-5" dirty="0">
                <a:solidFill>
                  <a:srgbClr val="CC00CC"/>
                </a:solidFill>
                <a:latin typeface="Calibri"/>
                <a:cs typeface="Calibri"/>
              </a:rPr>
              <a:t>fixing  </a:t>
            </a:r>
            <a:r>
              <a:rPr sz="3600" spc="-20" dirty="0">
                <a:solidFill>
                  <a:srgbClr val="CC00CC"/>
                </a:solidFill>
                <a:latin typeface="Calibri"/>
                <a:cs typeface="Calibri"/>
              </a:rPr>
              <a:t>errors </a:t>
            </a:r>
            <a:r>
              <a:rPr sz="3600" dirty="0">
                <a:solidFill>
                  <a:srgbClr val="CC00CC"/>
                </a:solidFill>
                <a:latin typeface="Calibri"/>
                <a:cs typeface="Calibri"/>
              </a:rPr>
              <a:t>in </a:t>
            </a:r>
            <a:r>
              <a:rPr sz="3600" spc="-50" dirty="0">
                <a:solidFill>
                  <a:srgbClr val="CC00CC"/>
                </a:solidFill>
                <a:latin typeface="Calibri"/>
                <a:cs typeface="Calibri"/>
              </a:rPr>
              <a:t>grammar, </a:t>
            </a:r>
            <a:r>
              <a:rPr sz="3600" dirty="0">
                <a:solidFill>
                  <a:srgbClr val="CC00CC"/>
                </a:solidFill>
                <a:latin typeface="Calibri"/>
                <a:cs typeface="Calibri"/>
              </a:rPr>
              <a:t>spelling, and  mechanics.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marR="1346200" indent="-342900">
              <a:lnSpc>
                <a:spcPts val="389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Calibri"/>
                <a:cs typeface="Calibri"/>
              </a:rPr>
              <a:t>Publishing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10" dirty="0">
                <a:latin typeface="Calibri"/>
                <a:cs typeface="Calibri"/>
              </a:rPr>
              <a:t>presenting </a:t>
            </a:r>
            <a:r>
              <a:rPr sz="3600" spc="-15" dirty="0">
                <a:solidFill>
                  <a:srgbClr val="E36C09"/>
                </a:solidFill>
                <a:latin typeface="Calibri"/>
                <a:cs typeface="Calibri"/>
              </a:rPr>
              <a:t>are </a:t>
            </a:r>
            <a:r>
              <a:rPr sz="3600" dirty="0">
                <a:solidFill>
                  <a:srgbClr val="E36C09"/>
                </a:solidFill>
                <a:latin typeface="Calibri"/>
                <a:cs typeface="Calibri"/>
              </a:rPr>
              <a:t>the  sharing </a:t>
            </a:r>
            <a:r>
              <a:rPr sz="3600" spc="-5" dirty="0">
                <a:solidFill>
                  <a:srgbClr val="E36C09"/>
                </a:solidFill>
                <a:latin typeface="Calibri"/>
                <a:cs typeface="Calibri"/>
              </a:rPr>
              <a:t>of </a:t>
            </a:r>
            <a:r>
              <a:rPr sz="3600" spc="-15" dirty="0">
                <a:solidFill>
                  <a:srgbClr val="E36C09"/>
                </a:solidFill>
                <a:latin typeface="Calibri"/>
                <a:cs typeface="Calibri"/>
              </a:rPr>
              <a:t>your</a:t>
            </a:r>
            <a:r>
              <a:rPr sz="3600" spc="-5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36C09"/>
                </a:solidFill>
                <a:latin typeface="Calibri"/>
                <a:cs typeface="Calibri"/>
              </a:rPr>
              <a:t>writing.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24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4112" y="385001"/>
            <a:ext cx="879955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63600" algn="l">
              <a:lnSpc>
                <a:spcPct val="100000"/>
              </a:lnSpc>
              <a:spcBef>
                <a:spcPts val="95"/>
              </a:spcBef>
            </a:pPr>
            <a:r>
              <a:rPr lang="en-US" sz="3600" b="1" spc="-50" dirty="0" smtClean="0">
                <a:solidFill>
                  <a:schemeClr val="tx1"/>
                </a:solidFill>
                <a:latin typeface="Calibri"/>
                <a:cs typeface="Calibri"/>
              </a:rPr>
              <a:t>Disadvantages </a:t>
            </a:r>
            <a:r>
              <a:rPr lang="en-US" sz="3600" b="1" spc="-10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lang="en-US" sz="3600" b="1" spc="-10" dirty="0" smtClean="0">
                <a:solidFill>
                  <a:schemeClr val="tx1"/>
                </a:solidFill>
                <a:latin typeface="Calibri"/>
                <a:cs typeface="Calibri"/>
              </a:rPr>
              <a:t>f 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cs typeface="Calibri"/>
              </a:rPr>
              <a:t>Written</a:t>
            </a:r>
            <a:r>
              <a:rPr lang="en-US" sz="3600" b="1" spc="-2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3600" b="1" spc="-35" dirty="0" smtClean="0">
                <a:solidFill>
                  <a:schemeClr val="tx1"/>
                </a:solidFill>
                <a:latin typeface="Calibri"/>
                <a:cs typeface="Calibri"/>
              </a:rPr>
              <a:t>Communication</a:t>
            </a:r>
            <a:endParaRPr lang="en-US" sz="3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97" y="1603379"/>
            <a:ext cx="8720180" cy="48367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305" indent="-342900">
              <a:lnSpc>
                <a:spcPct val="12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Written </a:t>
            </a:r>
            <a:r>
              <a:rPr sz="3200" spc="-10" dirty="0">
                <a:latin typeface="Calibri"/>
                <a:cs typeface="Calibri"/>
              </a:rPr>
              <a:t>communication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does not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save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upon  the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costs. </a:t>
            </a:r>
            <a:endParaRPr lang="en-GB" sz="32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27305" indent="-342900">
              <a:lnSpc>
                <a:spcPct val="12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 smtClean="0">
                <a:latin typeface="Calibri"/>
                <a:cs typeface="Calibri"/>
              </a:rPr>
              <a:t>It </a:t>
            </a:r>
            <a:r>
              <a:rPr sz="3200" spc="-15" dirty="0">
                <a:latin typeface="Calibri"/>
                <a:cs typeface="Calibri"/>
              </a:rPr>
              <a:t>costs </a:t>
            </a:r>
            <a:r>
              <a:rPr sz="3200" spc="-10" dirty="0">
                <a:latin typeface="Calibri"/>
                <a:cs typeface="Calibri"/>
              </a:rPr>
              <a:t>huge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terms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stationery 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5" dirty="0">
                <a:latin typeface="Calibri"/>
                <a:cs typeface="Calibri"/>
              </a:rPr>
              <a:t>manpower </a:t>
            </a:r>
            <a:r>
              <a:rPr sz="3200" spc="-10" dirty="0">
                <a:latin typeface="Calibri"/>
                <a:cs typeface="Calibri"/>
              </a:rPr>
              <a:t>employed </a:t>
            </a:r>
            <a:r>
              <a:rPr sz="3200" spc="-5" dirty="0">
                <a:latin typeface="Calibri"/>
                <a:cs typeface="Calibri"/>
              </a:rPr>
              <a:t>in  </a:t>
            </a:r>
            <a:r>
              <a:rPr sz="3200" dirty="0">
                <a:latin typeface="Calibri"/>
                <a:cs typeface="Calibri"/>
              </a:rPr>
              <a:t>writing/typing and </a:t>
            </a:r>
            <a:r>
              <a:rPr sz="3200" spc="-5" dirty="0">
                <a:latin typeface="Calibri"/>
                <a:cs typeface="Calibri"/>
              </a:rPr>
              <a:t>delivering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letters.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Also, 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5" dirty="0">
                <a:latin typeface="Calibri"/>
                <a:cs typeface="Calibri"/>
              </a:rPr>
              <a:t>receivers </a:t>
            </a:r>
            <a:r>
              <a:rPr sz="3200" spc="-5" dirty="0">
                <a:latin typeface="Calibri"/>
                <a:cs typeface="Calibri"/>
              </a:rPr>
              <a:t>of the </a:t>
            </a:r>
            <a:r>
              <a:rPr sz="3200" spc="-15" dirty="0">
                <a:latin typeface="Calibri"/>
                <a:cs typeface="Calibri"/>
              </a:rPr>
              <a:t>written </a:t>
            </a:r>
            <a:r>
              <a:rPr sz="3200" spc="-5" dirty="0">
                <a:latin typeface="Calibri"/>
                <a:cs typeface="Calibri"/>
              </a:rPr>
              <a:t>message 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separated </a:t>
            </a:r>
            <a:r>
              <a:rPr sz="3200" spc="-15" dirty="0">
                <a:latin typeface="Calibri"/>
                <a:cs typeface="Calibri"/>
              </a:rPr>
              <a:t>by distance </a:t>
            </a:r>
            <a:r>
              <a:rPr sz="3200" dirty="0">
                <a:latin typeface="Calibri"/>
                <a:cs typeface="Calibri"/>
              </a:rPr>
              <a:t>and if </a:t>
            </a:r>
            <a:r>
              <a:rPr sz="3200" spc="-5" dirty="0">
                <a:latin typeface="Calibri"/>
                <a:cs typeface="Calibri"/>
              </a:rPr>
              <a:t>they need </a:t>
            </a:r>
            <a:r>
              <a:rPr sz="3200" spc="-25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clear </a:t>
            </a:r>
            <a:r>
              <a:rPr sz="3200" spc="-5" dirty="0">
                <a:latin typeface="Calibri"/>
                <a:cs typeface="Calibri"/>
              </a:rPr>
              <a:t>their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doubts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response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not  </a:t>
            </a:r>
            <a:r>
              <a:rPr sz="3200" spc="-10" dirty="0">
                <a:latin typeface="Calibri"/>
                <a:cs typeface="Calibri"/>
              </a:rPr>
              <a:t>spontaneous.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11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7926" y="464910"/>
            <a:ext cx="498944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800000"/>
                </a:solidFill>
                <a:latin typeface="Calibri"/>
                <a:cs typeface="Calibri"/>
              </a:rPr>
              <a:t>INTRODUCTION</a:t>
            </a:r>
            <a:endParaRPr sz="4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454" y="1610613"/>
            <a:ext cx="7597557" cy="4179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81927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Times New Roman"/>
                <a:cs typeface="Times New Roman"/>
              </a:rPr>
              <a:t>Writing </a:t>
            </a:r>
            <a:r>
              <a:rPr sz="3000" spc="-10" dirty="0">
                <a:latin typeface="Times New Roman"/>
                <a:cs typeface="Times New Roman"/>
              </a:rPr>
              <a:t>skills </a:t>
            </a:r>
            <a:r>
              <a:rPr sz="3000" spc="-15" dirty="0">
                <a:latin typeface="Times New Roman"/>
                <a:cs typeface="Times New Roman"/>
              </a:rPr>
              <a:t>are </a:t>
            </a:r>
            <a:r>
              <a:rPr sz="3000" spc="-5" dirty="0">
                <a:latin typeface="Times New Roman"/>
                <a:cs typeface="Times New Roman"/>
              </a:rPr>
              <a:t>an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important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part </a:t>
            </a:r>
            <a:r>
              <a:rPr sz="3000" spc="-10" dirty="0" smtClean="0">
                <a:latin typeface="Times New Roman"/>
                <a:cs typeface="Times New Roman"/>
              </a:rPr>
              <a:t>of</a:t>
            </a:r>
            <a:r>
              <a:rPr lang="en-GB" sz="3000" spc="-10" dirty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Times New Roman"/>
                <a:cs typeface="Times New Roman"/>
              </a:rPr>
              <a:t>communication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Good writing skills allow </a:t>
            </a:r>
            <a:r>
              <a:rPr sz="3000" spc="-20" dirty="0">
                <a:latin typeface="Times New Roman"/>
                <a:cs typeface="Times New Roman"/>
              </a:rPr>
              <a:t>you to </a:t>
            </a:r>
            <a:r>
              <a:rPr sz="3000" spc="-15" dirty="0">
                <a:latin typeface="Times New Roman"/>
                <a:cs typeface="Times New Roman"/>
              </a:rPr>
              <a:t>communicate </a:t>
            </a:r>
            <a:r>
              <a:rPr sz="3000" spc="-20" dirty="0">
                <a:latin typeface="Times New Roman"/>
                <a:cs typeface="Times New Roman"/>
              </a:rPr>
              <a:t>your  </a:t>
            </a:r>
            <a:r>
              <a:rPr sz="3000" spc="-5" dirty="0">
                <a:latin typeface="Times New Roman"/>
                <a:cs typeface="Times New Roman"/>
              </a:rPr>
              <a:t>message </a:t>
            </a:r>
            <a:r>
              <a:rPr sz="3000" dirty="0">
                <a:latin typeface="Times New Roman"/>
                <a:cs typeface="Times New Roman"/>
              </a:rPr>
              <a:t>with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clarity and</a:t>
            </a:r>
            <a:r>
              <a:rPr sz="3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ease</a:t>
            </a:r>
            <a:r>
              <a:rPr sz="3000" spc="-10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marR="21526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spc="-10" dirty="0">
                <a:latin typeface="Times New Roman"/>
                <a:cs typeface="Times New Roman"/>
              </a:rPr>
              <a:t>communication </a:t>
            </a:r>
            <a:r>
              <a:rPr sz="3000" spc="-30" dirty="0">
                <a:latin typeface="Times New Roman"/>
                <a:cs typeface="Times New Roman"/>
              </a:rPr>
              <a:t>takes </a:t>
            </a:r>
            <a:r>
              <a:rPr sz="3000" spc="-5" dirty="0">
                <a:latin typeface="Times New Roman"/>
                <a:cs typeface="Times New Roman"/>
              </a:rPr>
              <a:t>place </a:t>
            </a:r>
            <a:r>
              <a:rPr sz="3000" spc="-15" dirty="0">
                <a:latin typeface="Times New Roman"/>
                <a:cs typeface="Times New Roman"/>
              </a:rPr>
              <a:t>to </a:t>
            </a:r>
            <a:r>
              <a:rPr sz="3000" spc="-5" dirty="0">
                <a:latin typeface="Times New Roman"/>
                <a:cs typeface="Times New Roman"/>
              </a:rPr>
              <a:t>a 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far </a:t>
            </a:r>
            <a:r>
              <a:rPr sz="3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larger 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audience </a:t>
            </a:r>
            <a:r>
              <a:rPr sz="3000" spc="-5" dirty="0">
                <a:latin typeface="Times New Roman"/>
                <a:cs typeface="Times New Roman"/>
              </a:rPr>
              <a:t>than </a:t>
            </a:r>
            <a:r>
              <a:rPr sz="3000" spc="-15" dirty="0">
                <a:latin typeface="Times New Roman"/>
                <a:cs typeface="Times New Roman"/>
              </a:rPr>
              <a:t>through face-to-face </a:t>
            </a:r>
            <a:r>
              <a:rPr sz="3000" spc="-5" dirty="0">
                <a:latin typeface="Times New Roman"/>
                <a:cs typeface="Times New Roman"/>
              </a:rPr>
              <a:t>or </a:t>
            </a:r>
            <a:r>
              <a:rPr sz="3000" spc="-10" dirty="0">
                <a:latin typeface="Times New Roman"/>
                <a:cs typeface="Times New Roman"/>
              </a:rPr>
              <a:t>telephone  </a:t>
            </a:r>
            <a:r>
              <a:rPr sz="3000" spc="-15" dirty="0">
                <a:latin typeface="Times New Roman"/>
                <a:cs typeface="Times New Roman"/>
              </a:rPr>
              <a:t>conversations</a:t>
            </a:r>
            <a:r>
              <a:rPr sz="3000" spc="-15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43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6965"/>
            <a:ext cx="8063230" cy="57400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462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Written </a:t>
            </a:r>
            <a:r>
              <a:rPr sz="3200" spc="-10" dirty="0">
                <a:latin typeface="Calibri"/>
                <a:cs typeface="Calibri"/>
              </a:rPr>
              <a:t>communication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time-consuming </a:t>
            </a:r>
            <a:r>
              <a:rPr sz="3200" dirty="0">
                <a:latin typeface="Calibri"/>
                <a:cs typeface="Calibri"/>
              </a:rPr>
              <a:t>as  the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feedback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not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immediate</a:t>
            </a:r>
            <a:r>
              <a:rPr sz="3200" spc="-10" dirty="0">
                <a:latin typeface="Calibri"/>
                <a:cs typeface="Calibri"/>
              </a:rPr>
              <a:t>. </a:t>
            </a:r>
            <a:endParaRPr lang="en-GB" sz="3200" spc="-10" dirty="0" smtClean="0">
              <a:latin typeface="Calibri"/>
              <a:cs typeface="Calibri"/>
            </a:endParaRPr>
          </a:p>
          <a:p>
            <a:pPr marL="355600" marR="17462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encoding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sending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message </a:t>
            </a:r>
            <a:r>
              <a:rPr sz="3200" spc="-30" dirty="0">
                <a:latin typeface="Calibri"/>
                <a:cs typeface="Calibri"/>
              </a:rPr>
              <a:t>takes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Effective </a:t>
            </a:r>
            <a:r>
              <a:rPr sz="3200" spc="-15" dirty="0">
                <a:latin typeface="Calibri"/>
                <a:cs typeface="Calibri"/>
              </a:rPr>
              <a:t>written </a:t>
            </a:r>
            <a:r>
              <a:rPr sz="3200" spc="-10" dirty="0">
                <a:latin typeface="Calibri"/>
                <a:cs typeface="Calibri"/>
              </a:rPr>
              <a:t>communication requires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great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skills and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competencies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language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vocabulary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use. </a:t>
            </a:r>
            <a:endParaRPr lang="en-GB" sz="3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 smtClean="0">
                <a:latin typeface="Calibri"/>
                <a:cs typeface="Calibri"/>
              </a:rPr>
              <a:t>Poor </a:t>
            </a:r>
            <a:r>
              <a:rPr sz="3200" spc="-5" dirty="0">
                <a:latin typeface="Calibri"/>
                <a:cs typeface="Calibri"/>
              </a:rPr>
              <a:t>writing skills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quality  </a:t>
            </a:r>
            <a:r>
              <a:rPr sz="3200" spc="-20" dirty="0">
                <a:latin typeface="Calibri"/>
                <a:cs typeface="Calibri"/>
              </a:rPr>
              <a:t>have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negative </a:t>
            </a:r>
            <a:r>
              <a:rPr sz="3200" dirty="0">
                <a:latin typeface="Calibri"/>
                <a:cs typeface="Calibri"/>
              </a:rPr>
              <a:t>impact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25" dirty="0">
                <a:latin typeface="Calibri"/>
                <a:cs typeface="Calibri"/>
              </a:rPr>
              <a:t>organization’s  </a:t>
            </a:r>
            <a:r>
              <a:rPr sz="3200" spc="-10" dirty="0">
                <a:latin typeface="Calibri"/>
                <a:cs typeface="Calibri"/>
              </a:rPr>
              <a:t>reputation.</a:t>
            </a:r>
            <a:endParaRPr sz="3200" dirty="0">
              <a:latin typeface="Calibri"/>
              <a:cs typeface="Calibri"/>
            </a:endParaRPr>
          </a:p>
          <a:p>
            <a:pPr marL="355600" marR="46164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95" dirty="0">
                <a:latin typeface="Calibri"/>
                <a:cs typeface="Calibri"/>
              </a:rPr>
              <a:t>Too </a:t>
            </a:r>
            <a:r>
              <a:rPr sz="3200" dirty="0">
                <a:latin typeface="Calibri"/>
                <a:cs typeface="Calibri"/>
              </a:rPr>
              <a:t>much </a:t>
            </a:r>
            <a:r>
              <a:rPr sz="3200" spc="-5" dirty="0">
                <a:latin typeface="Calibri"/>
                <a:cs typeface="Calibri"/>
              </a:rPr>
              <a:t>paper work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e-mails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burden </a:t>
            </a:r>
            <a:r>
              <a:rPr sz="3200" spc="-5" dirty="0">
                <a:latin typeface="Calibri"/>
                <a:cs typeface="Calibri"/>
              </a:rPr>
              <a:t>is  </a:t>
            </a:r>
            <a:r>
              <a:rPr sz="3200" spc="-15" dirty="0">
                <a:latin typeface="Calibri"/>
                <a:cs typeface="Calibri"/>
              </a:rPr>
              <a:t>involved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68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71" y="126718"/>
            <a:ext cx="876553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95"/>
              </a:spcBef>
            </a:pPr>
            <a:r>
              <a:rPr lang="en-US" sz="4000" b="1" spc="-15" dirty="0" smtClean="0">
                <a:solidFill>
                  <a:srgbClr val="800000"/>
                </a:solidFill>
                <a:latin typeface="Calibri"/>
                <a:cs typeface="Calibri"/>
              </a:rPr>
              <a:t>Common </a:t>
            </a:r>
            <a:r>
              <a:rPr lang="en-US" sz="4000" b="1" spc="-5" dirty="0" smtClean="0">
                <a:solidFill>
                  <a:srgbClr val="800000"/>
                </a:solidFill>
                <a:latin typeface="Calibri"/>
                <a:cs typeface="Calibri"/>
              </a:rPr>
              <a:t>Etiquettes in Written</a:t>
            </a:r>
            <a:r>
              <a:rPr lang="en-US" sz="4000" b="1" spc="-45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4000" b="1" spc="-35" dirty="0" smtClean="0">
                <a:solidFill>
                  <a:srgbClr val="800000"/>
                </a:solidFill>
                <a:latin typeface="Calibri"/>
                <a:cs typeface="Calibri"/>
              </a:rPr>
              <a:t>Communication</a:t>
            </a:r>
            <a:endParaRPr lang="en-US" sz="4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36" y="1699078"/>
            <a:ext cx="8890274" cy="4485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While </a:t>
            </a:r>
            <a:r>
              <a:rPr sz="3200" spc="-15" dirty="0">
                <a:latin typeface="Calibri"/>
                <a:cs typeface="Calibri"/>
              </a:rPr>
              <a:t>written </a:t>
            </a:r>
            <a:r>
              <a:rPr sz="3200" spc="-10" dirty="0">
                <a:latin typeface="Calibri"/>
                <a:cs typeface="Calibri"/>
              </a:rPr>
              <a:t>communication </a:t>
            </a:r>
            <a:r>
              <a:rPr sz="3200" spc="-30" dirty="0">
                <a:latin typeface="Calibri"/>
                <a:cs typeface="Calibri"/>
              </a:rPr>
              <a:t>affords </a:t>
            </a:r>
            <a:r>
              <a:rPr sz="3200" spc="-15" dirty="0">
                <a:latin typeface="Calibri"/>
                <a:cs typeface="Calibri"/>
              </a:rPr>
              <a:t>greater  </a:t>
            </a:r>
            <a:r>
              <a:rPr sz="3200" spc="-30" dirty="0">
                <a:latin typeface="Calibri"/>
                <a:cs typeface="Calibri"/>
              </a:rPr>
              <a:t>flexibility, </a:t>
            </a:r>
            <a:endParaRPr lang="en-GB" sz="3200" spc="-30" dirty="0" smtClean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spc="-5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ince </a:t>
            </a:r>
            <a:r>
              <a:rPr sz="3200" spc="-5" dirty="0">
                <a:latin typeface="Calibri"/>
                <a:cs typeface="Calibri"/>
              </a:rPr>
              <a:t>it can be </a:t>
            </a:r>
            <a:r>
              <a:rPr sz="3200" spc="-10" dirty="0">
                <a:latin typeface="Calibri"/>
                <a:cs typeface="Calibri"/>
              </a:rPr>
              <a:t>edited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both  composed and </a:t>
            </a:r>
            <a:r>
              <a:rPr sz="3200" spc="-10" dirty="0">
                <a:latin typeface="Calibri"/>
                <a:cs typeface="Calibri"/>
              </a:rPr>
              <a:t>read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lang="en-GB" sz="3200" spc="-10" dirty="0" smtClean="0">
                <a:latin typeface="Calibri"/>
                <a:cs typeface="Calibri"/>
              </a:rPr>
              <a:t>free time</a:t>
            </a:r>
            <a:r>
              <a:rPr sz="3200" spc="-5" dirty="0" smtClean="0">
                <a:latin typeface="Calibri"/>
                <a:cs typeface="Calibri"/>
              </a:rPr>
              <a:t>,  </a:t>
            </a:r>
            <a:endParaRPr lang="en-GB" sz="3200" spc="-5" dirty="0" smtClean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dirty="0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great </a:t>
            </a:r>
            <a:r>
              <a:rPr sz="3200" spc="-5" dirty="0">
                <a:latin typeface="Calibri"/>
                <a:cs typeface="Calibri"/>
              </a:rPr>
              <a:t>deal of </a:t>
            </a:r>
            <a:r>
              <a:rPr sz="3200" spc="-20" dirty="0">
                <a:latin typeface="Calibri"/>
                <a:cs typeface="Calibri"/>
              </a:rPr>
              <a:t>care </a:t>
            </a:r>
            <a:r>
              <a:rPr sz="3200" spc="-5" dirty="0">
                <a:latin typeface="Calibri"/>
                <a:cs typeface="Calibri"/>
              </a:rPr>
              <a:t>needs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30" dirty="0">
                <a:latin typeface="Calibri"/>
                <a:cs typeface="Calibri"/>
              </a:rPr>
              <a:t>taken,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order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ensure </a:t>
            </a:r>
            <a:r>
              <a:rPr sz="3200" spc="-5" dirty="0">
                <a:latin typeface="Calibri"/>
                <a:cs typeface="Calibri"/>
              </a:rPr>
              <a:t>its </a:t>
            </a:r>
            <a:r>
              <a:rPr sz="3200" spc="-15" dirty="0">
                <a:latin typeface="Calibri"/>
                <a:cs typeface="Calibri"/>
              </a:rPr>
              <a:t>effectiveness; </a:t>
            </a:r>
            <a:endParaRPr lang="en-GB" sz="3200" spc="-15" dirty="0" smtClean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dirty="0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s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serve </a:t>
            </a:r>
            <a:r>
              <a:rPr sz="3200" dirty="0">
                <a:latin typeface="Calibri"/>
                <a:cs typeface="Calibri"/>
              </a:rPr>
              <a:t>as a  </a:t>
            </a:r>
            <a:r>
              <a:rPr sz="3200" spc="-10" dirty="0">
                <a:latin typeface="Calibri"/>
                <a:cs typeface="Calibri"/>
              </a:rPr>
              <a:t>point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reference,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turn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time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 smtClean="0">
                <a:latin typeface="Calibri"/>
                <a:cs typeface="Calibri"/>
              </a:rPr>
              <a:t>again</a:t>
            </a:r>
            <a:r>
              <a:rPr lang="en-GB" sz="3200" spc="-10" dirty="0" smtClean="0">
                <a:latin typeface="Calibri"/>
                <a:cs typeface="Calibri"/>
              </a:rPr>
              <a:t> use</a:t>
            </a:r>
            <a:r>
              <a:rPr sz="3200" spc="-10" dirty="0" smtClean="0">
                <a:latin typeface="Calibri"/>
                <a:cs typeface="Calibri"/>
              </a:rPr>
              <a:t>, </a:t>
            </a:r>
            <a:endParaRPr lang="en-GB" sz="3200" spc="-10" dirty="0" smtClean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GB" sz="3200" dirty="0" smtClean="0">
                <a:latin typeface="Calibri"/>
                <a:cs typeface="Calibri"/>
              </a:rPr>
              <a:t>T</a:t>
            </a:r>
            <a:r>
              <a:rPr sz="3200" dirty="0" smtClean="0">
                <a:latin typeface="Calibri"/>
                <a:cs typeface="Calibri"/>
              </a:rPr>
              <a:t>hus </a:t>
            </a:r>
            <a:r>
              <a:rPr sz="3200" spc="-10" dirty="0">
                <a:latin typeface="Calibri"/>
                <a:cs typeface="Calibri"/>
              </a:rPr>
              <a:t>creating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more </a:t>
            </a:r>
            <a:r>
              <a:rPr sz="3200" spc="-10" dirty="0">
                <a:latin typeface="Calibri"/>
                <a:cs typeface="Calibri"/>
              </a:rPr>
              <a:t>lasting  </a:t>
            </a:r>
            <a:r>
              <a:rPr sz="3200" spc="-5" dirty="0" smtClean="0">
                <a:latin typeface="Calibri"/>
                <a:cs typeface="Calibri"/>
              </a:rPr>
              <a:t>impact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13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8965" y="853727"/>
            <a:ext cx="4725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2800" b="1" dirty="0" smtClean="0">
                <a:solidFill>
                  <a:srgbClr val="800000"/>
                </a:solidFill>
                <a:latin typeface="Calibri"/>
                <a:cs typeface="Calibri"/>
              </a:rPr>
              <a:t>Continued</a:t>
            </a:r>
            <a:r>
              <a:rPr lang="is-IS" sz="2800" b="1" dirty="0" smtClean="0">
                <a:solidFill>
                  <a:srgbClr val="800000"/>
                </a:solidFill>
                <a:latin typeface="Calibri"/>
                <a:cs typeface="Calibri"/>
              </a:rPr>
              <a:t>….....</a:t>
            </a:r>
            <a:endParaRPr sz="2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010" y="1759661"/>
            <a:ext cx="8721148" cy="456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15" dirty="0" smtClean="0">
                <a:latin typeface="Times New Roman"/>
                <a:cs typeface="Times New Roman"/>
              </a:rPr>
              <a:t>Focus </a:t>
            </a:r>
            <a:r>
              <a:rPr lang="en-US" sz="2800" spc="-10" dirty="0" smtClean="0">
                <a:latin typeface="Times New Roman"/>
                <a:cs typeface="Times New Roman"/>
              </a:rPr>
              <a:t>on</a:t>
            </a:r>
            <a:r>
              <a:rPr lang="en-US" sz="2800" spc="-50" dirty="0" smtClean="0">
                <a:latin typeface="Times New Roman"/>
                <a:cs typeface="Times New Roman"/>
              </a:rPr>
              <a:t> </a:t>
            </a:r>
            <a:r>
              <a:rPr lang="en-US" sz="2800" spc="-60" dirty="0" smtClean="0">
                <a:latin typeface="Times New Roman"/>
                <a:cs typeface="Times New Roman"/>
              </a:rPr>
              <a:t>format</a:t>
            </a: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Structuring </a:t>
            </a:r>
            <a:r>
              <a:rPr lang="en-US" sz="2800" spc="-5" dirty="0" smtClean="0">
                <a:latin typeface="Times New Roman"/>
                <a:cs typeface="Times New Roman"/>
              </a:rPr>
              <a:t>of </a:t>
            </a:r>
            <a:r>
              <a:rPr lang="en-US" sz="2800" spc="-10" dirty="0" smtClean="0">
                <a:latin typeface="Times New Roman"/>
                <a:cs typeface="Times New Roman"/>
              </a:rPr>
              <a:t>the</a:t>
            </a:r>
            <a:r>
              <a:rPr lang="en-US" sz="2800" spc="-55" dirty="0" smtClean="0">
                <a:latin typeface="Times New Roman"/>
                <a:cs typeface="Times New Roman"/>
              </a:rPr>
              <a:t> </a:t>
            </a:r>
            <a:r>
              <a:rPr lang="en-US" sz="2800" spc="-15" dirty="0" smtClean="0">
                <a:latin typeface="Times New Roman"/>
                <a:cs typeface="Times New Roman"/>
              </a:rPr>
              <a:t>content</a:t>
            </a: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10" dirty="0" smtClean="0">
                <a:latin typeface="Times New Roman"/>
                <a:cs typeface="Times New Roman"/>
              </a:rPr>
              <a:t>Ensuring</a:t>
            </a:r>
            <a:r>
              <a:rPr lang="en-US" sz="2800" spc="-35" dirty="0" smtClean="0">
                <a:latin typeface="Times New Roman"/>
                <a:cs typeface="Times New Roman"/>
              </a:rPr>
              <a:t> </a:t>
            </a:r>
            <a:r>
              <a:rPr lang="en-US" sz="2800" spc="-15" dirty="0" smtClean="0">
                <a:latin typeface="Times New Roman"/>
                <a:cs typeface="Times New Roman"/>
              </a:rPr>
              <a:t>connectivity</a:t>
            </a: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30" dirty="0" smtClean="0">
                <a:latin typeface="Times New Roman"/>
                <a:cs typeface="Times New Roman"/>
              </a:rPr>
              <a:t>Importance </a:t>
            </a:r>
            <a:r>
              <a:rPr lang="en-US" sz="2800" dirty="0" smtClean="0">
                <a:latin typeface="Times New Roman"/>
                <a:cs typeface="Times New Roman"/>
              </a:rPr>
              <a:t>of </a:t>
            </a:r>
            <a:r>
              <a:rPr lang="en-US" sz="2800" spc="-5" dirty="0" smtClean="0">
                <a:latin typeface="Times New Roman"/>
                <a:cs typeface="Times New Roman"/>
              </a:rPr>
              <a:t>grammar, </a:t>
            </a:r>
            <a:r>
              <a:rPr lang="en-US" sz="2800" dirty="0" smtClean="0">
                <a:latin typeface="Times New Roman"/>
                <a:cs typeface="Times New Roman"/>
              </a:rPr>
              <a:t>spelling and  </a:t>
            </a:r>
            <a:r>
              <a:rPr lang="en-US" sz="2800" spc="-35" dirty="0" smtClean="0">
                <a:latin typeface="Times New Roman"/>
                <a:cs typeface="Times New Roman"/>
              </a:rPr>
              <a:t>punctuation</a:t>
            </a: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Times New Roman"/>
                <a:cs typeface="Times New Roman"/>
              </a:rPr>
              <a:t>Sensitivity </a:t>
            </a:r>
            <a:r>
              <a:rPr lang="en-US" sz="2800" spc="-60" dirty="0" smtClean="0">
                <a:latin typeface="Times New Roman"/>
                <a:cs typeface="Times New Roman"/>
              </a:rPr>
              <a:t>to </a:t>
            </a:r>
            <a:r>
              <a:rPr lang="en-US" sz="2800" spc="-10" dirty="0" smtClean="0">
                <a:latin typeface="Times New Roman"/>
                <a:cs typeface="Times New Roman"/>
              </a:rPr>
              <a:t>the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spc="-15" dirty="0" smtClean="0">
                <a:latin typeface="Times New Roman"/>
                <a:cs typeface="Times New Roman"/>
              </a:rPr>
              <a:t>audience</a:t>
            </a: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40" dirty="0" smtClean="0">
                <a:latin typeface="Times New Roman"/>
                <a:cs typeface="Times New Roman"/>
              </a:rPr>
              <a:t>Importance </a:t>
            </a:r>
            <a:r>
              <a:rPr lang="en-US" sz="2800" spc="-5" dirty="0" smtClean="0">
                <a:latin typeface="Times New Roman"/>
                <a:cs typeface="Times New Roman"/>
              </a:rPr>
              <a:t>of</a:t>
            </a:r>
            <a:r>
              <a:rPr lang="en-US" sz="2800" spc="-35" dirty="0" smtClean="0">
                <a:latin typeface="Times New Roman"/>
                <a:cs typeface="Times New Roman"/>
              </a:rPr>
              <a:t> </a:t>
            </a:r>
            <a:r>
              <a:rPr lang="en-US" sz="2800" spc="-45" dirty="0" smtClean="0">
                <a:latin typeface="Times New Roman"/>
                <a:cs typeface="Times New Roman"/>
              </a:rPr>
              <a:t>creativity</a:t>
            </a: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40" dirty="0" smtClean="0">
                <a:latin typeface="Times New Roman"/>
                <a:cs typeface="Times New Roman"/>
              </a:rPr>
              <a:t>Avoiding</a:t>
            </a:r>
            <a:r>
              <a:rPr lang="en-US" sz="2800" spc="35" dirty="0" smtClean="0">
                <a:latin typeface="Times New Roman"/>
                <a:cs typeface="Times New Roman"/>
              </a:rPr>
              <a:t> </a:t>
            </a:r>
            <a:r>
              <a:rPr lang="en-US" sz="2800" spc="-20" dirty="0" smtClean="0">
                <a:latin typeface="Times New Roman"/>
                <a:cs typeface="Times New Roman"/>
              </a:rPr>
              <a:t>excessive</a:t>
            </a:r>
            <a:r>
              <a:rPr lang="en-US" sz="2800" spc="-25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use </a:t>
            </a:r>
            <a:r>
              <a:rPr lang="en-US" sz="2800" spc="-5" dirty="0" smtClean="0">
                <a:latin typeface="Times New Roman"/>
                <a:cs typeface="Times New Roman"/>
              </a:rPr>
              <a:t>of</a:t>
            </a:r>
            <a:r>
              <a:rPr lang="en-US" sz="2800" spc="-75" dirty="0" smtClean="0">
                <a:latin typeface="Times New Roman"/>
                <a:cs typeface="Times New Roman"/>
              </a:rPr>
              <a:t> </a:t>
            </a:r>
            <a:r>
              <a:rPr lang="en-US" sz="2800" spc="-25" dirty="0" smtClean="0">
                <a:latin typeface="Times New Roman"/>
                <a:cs typeface="Times New Roman"/>
              </a:rPr>
              <a:t>technical words</a:t>
            </a:r>
            <a:endParaRPr lang="en-US" sz="2800" spc="-60" dirty="0" smtClean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²"/>
              <a:tabLst>
                <a:tab pos="354965" algn="l"/>
                <a:tab pos="355600" algn="l"/>
              </a:tabLst>
            </a:pPr>
            <a:r>
              <a:rPr lang="en-US" sz="2800" spc="-35" dirty="0" smtClean="0">
                <a:latin typeface="Times New Roman"/>
                <a:cs typeface="Times New Roman"/>
              </a:rPr>
              <a:t>Awareness </a:t>
            </a:r>
            <a:r>
              <a:rPr lang="en-US" sz="2800" spc="-5" dirty="0" smtClean="0">
                <a:latin typeface="Times New Roman"/>
                <a:cs typeface="Times New Roman"/>
              </a:rPr>
              <a:t>of the</a:t>
            </a:r>
            <a:r>
              <a:rPr lang="en-US" sz="2800" spc="-2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audience/medium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74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29" y="449081"/>
            <a:ext cx="70986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6600"/>
                </a:solidFill>
                <a:latin typeface="Calibri"/>
                <a:cs typeface="Calibri"/>
              </a:rPr>
              <a:t>DIFFERENT WRITING</a:t>
            </a:r>
            <a:r>
              <a:rPr sz="4000" b="1" spc="-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6600"/>
                </a:solidFill>
                <a:latin typeface="Calibri"/>
                <a:cs typeface="Calibri"/>
              </a:rPr>
              <a:t>STYLES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893" y="1472975"/>
            <a:ext cx="7223759" cy="211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800" spc="-15" dirty="0">
                <a:latin typeface="Times New Roman"/>
                <a:cs typeface="Times New Roman"/>
              </a:rPr>
              <a:t>There </a:t>
            </a:r>
            <a:r>
              <a:rPr sz="2800" spc="-2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three </a:t>
            </a:r>
            <a:r>
              <a:rPr sz="2800" dirty="0">
                <a:latin typeface="Times New Roman"/>
                <a:cs typeface="Times New Roman"/>
              </a:rPr>
              <a:t>types of writing  </a:t>
            </a:r>
            <a:r>
              <a:rPr sz="2800" spc="-5" dirty="0">
                <a:latin typeface="Times New Roman"/>
                <a:cs typeface="Times New Roman"/>
              </a:rPr>
              <a:t>styles:</a:t>
            </a:r>
            <a:endParaRPr sz="2800" dirty="0">
              <a:latin typeface="Times New Roman"/>
              <a:cs typeface="Times New Roman"/>
            </a:endParaRPr>
          </a:p>
          <a:p>
            <a:pPr marL="1577975" indent="-405130">
              <a:spcBef>
                <a:spcPts val="990"/>
              </a:spcBef>
              <a:buSzPct val="97500"/>
              <a:buFont typeface="Wingdings"/>
              <a:buChar char=""/>
              <a:tabLst>
                <a:tab pos="1578610" algn="l"/>
              </a:tabLst>
            </a:pPr>
            <a:r>
              <a:rPr sz="2800" spc="-5" dirty="0">
                <a:latin typeface="Times New Roman"/>
                <a:cs typeface="Times New Roman"/>
              </a:rPr>
              <a:t>Colloquial</a:t>
            </a:r>
            <a:endParaRPr sz="2800" dirty="0">
              <a:latin typeface="Times New Roman"/>
              <a:cs typeface="Times New Roman"/>
            </a:endParaRPr>
          </a:p>
          <a:p>
            <a:pPr marL="1577340" indent="-404495">
              <a:spcBef>
                <a:spcPts val="965"/>
              </a:spcBef>
              <a:buSzPct val="97500"/>
              <a:buFont typeface="Wingdings"/>
              <a:buChar char=""/>
              <a:tabLst>
                <a:tab pos="1577975" algn="l"/>
              </a:tabLst>
            </a:pPr>
            <a:r>
              <a:rPr sz="2800" spc="-5" dirty="0">
                <a:latin typeface="Times New Roman"/>
                <a:cs typeface="Times New Roman"/>
              </a:rPr>
              <a:t>Casual</a:t>
            </a:r>
            <a:endParaRPr sz="2800" dirty="0">
              <a:latin typeface="Times New Roman"/>
              <a:cs typeface="Times New Roman"/>
            </a:endParaRPr>
          </a:p>
          <a:p>
            <a:pPr marL="1577975" indent="-405130">
              <a:spcBef>
                <a:spcPts val="960"/>
              </a:spcBef>
              <a:buSzPct val="97500"/>
              <a:buFont typeface="Wingdings"/>
              <a:buChar char=""/>
              <a:tabLst>
                <a:tab pos="1578610" algn="l"/>
              </a:tabLst>
            </a:pPr>
            <a:r>
              <a:rPr sz="2800" spc="-20" dirty="0">
                <a:latin typeface="Times New Roman"/>
                <a:cs typeface="Times New Roman"/>
              </a:rPr>
              <a:t>Formal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191056" y="3989162"/>
            <a:ext cx="886725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Which </a:t>
            </a:r>
            <a:r>
              <a:rPr sz="3200" spc="-10" dirty="0">
                <a:latin typeface="Times New Roman"/>
                <a:cs typeface="Times New Roman"/>
              </a:rPr>
              <a:t>style </a:t>
            </a:r>
            <a:r>
              <a:rPr sz="3200" spc="-15" dirty="0">
                <a:latin typeface="Times New Roman"/>
                <a:cs typeface="Times New Roman"/>
              </a:rPr>
              <a:t>you </a:t>
            </a:r>
            <a:r>
              <a:rPr sz="3200" spc="-5" dirty="0">
                <a:latin typeface="Times New Roman"/>
                <a:cs typeface="Times New Roman"/>
              </a:rPr>
              <a:t>use </a:t>
            </a:r>
            <a:r>
              <a:rPr sz="3200" dirty="0">
                <a:latin typeface="Times New Roman"/>
                <a:cs typeface="Times New Roman"/>
              </a:rPr>
              <a:t>will </a:t>
            </a:r>
            <a:r>
              <a:rPr sz="3200" spc="-5" dirty="0">
                <a:latin typeface="Times New Roman"/>
                <a:cs typeface="Times New Roman"/>
              </a:rPr>
              <a:t>depend on </a:t>
            </a:r>
            <a:r>
              <a:rPr sz="3200" spc="-15" dirty="0">
                <a:latin typeface="Times New Roman"/>
                <a:cs typeface="Times New Roman"/>
              </a:rPr>
              <a:t>your  </a:t>
            </a:r>
            <a:r>
              <a:rPr sz="3200" dirty="0">
                <a:latin typeface="Times New Roman"/>
                <a:cs typeface="Times New Roman"/>
              </a:rPr>
              <a:t>audience, and </a:t>
            </a:r>
            <a:r>
              <a:rPr sz="3200" spc="-10" dirty="0">
                <a:latin typeface="Times New Roman"/>
                <a:cs typeface="Times New Roman"/>
              </a:rPr>
              <a:t>often whether </a:t>
            </a:r>
            <a:r>
              <a:rPr sz="3200" spc="-15" dirty="0">
                <a:latin typeface="Times New Roman"/>
                <a:cs typeface="Times New Roman"/>
              </a:rPr>
              <a:t>your  </a:t>
            </a:r>
            <a:r>
              <a:rPr sz="3200" spc="-10" dirty="0">
                <a:latin typeface="Times New Roman"/>
                <a:cs typeface="Times New Roman"/>
              </a:rPr>
              <a:t>communication </a:t>
            </a:r>
            <a:r>
              <a:rPr sz="3200" dirty="0">
                <a:latin typeface="Times New Roman"/>
                <a:cs typeface="Times New Roman"/>
              </a:rPr>
              <a:t>is </a:t>
            </a:r>
            <a:r>
              <a:rPr sz="3200" spc="-10" dirty="0">
                <a:latin typeface="Times New Roman"/>
                <a:cs typeface="Times New Roman"/>
              </a:rPr>
              <a:t>going </a:t>
            </a:r>
            <a:r>
              <a:rPr sz="3200" spc="-25" dirty="0">
                <a:latin typeface="Times New Roman"/>
                <a:cs typeface="Times New Roman"/>
              </a:rPr>
              <a:t>to </a:t>
            </a:r>
            <a:r>
              <a:rPr sz="3200" spc="-5" dirty="0">
                <a:latin typeface="Times New Roman"/>
                <a:cs typeface="Times New Roman"/>
              </a:rPr>
              <a:t>be </a:t>
            </a:r>
            <a:r>
              <a:rPr sz="3200" spc="-15" dirty="0">
                <a:latin typeface="Times New Roman"/>
                <a:cs typeface="Times New Roman"/>
              </a:rPr>
              <a:t>read </a:t>
            </a:r>
            <a:r>
              <a:rPr sz="3200" spc="-5" dirty="0">
                <a:latin typeface="Times New Roman"/>
                <a:cs typeface="Times New Roman"/>
              </a:rPr>
              <a:t>only by  </a:t>
            </a:r>
            <a:r>
              <a:rPr sz="3200" dirty="0">
                <a:latin typeface="Times New Roman"/>
                <a:cs typeface="Times New Roman"/>
              </a:rPr>
              <a:t>those in </a:t>
            </a:r>
            <a:r>
              <a:rPr sz="3200" spc="-15" dirty="0">
                <a:latin typeface="Times New Roman"/>
                <a:cs typeface="Times New Roman"/>
              </a:rPr>
              <a:t>your </a:t>
            </a:r>
            <a:r>
              <a:rPr sz="3200" spc="-20" dirty="0">
                <a:latin typeface="Times New Roman"/>
                <a:cs typeface="Times New Roman"/>
              </a:rPr>
              <a:t>organization </a:t>
            </a:r>
            <a:r>
              <a:rPr sz="3200" spc="-10" dirty="0">
                <a:latin typeface="Times New Roman"/>
                <a:cs typeface="Times New Roman"/>
              </a:rPr>
              <a:t>(</a:t>
            </a:r>
            <a:r>
              <a:rPr sz="3200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internal  communications</a:t>
            </a:r>
            <a:r>
              <a:rPr sz="3200" spc="-10" dirty="0">
                <a:latin typeface="Times New Roman"/>
                <a:cs typeface="Times New Roman"/>
              </a:rPr>
              <a:t>) </a:t>
            </a:r>
            <a:r>
              <a:rPr sz="3200" spc="-5" dirty="0">
                <a:latin typeface="Times New Roman"/>
                <a:cs typeface="Times New Roman"/>
              </a:rPr>
              <a:t>or </a:t>
            </a:r>
            <a:r>
              <a:rPr sz="3200" spc="-10" dirty="0">
                <a:latin typeface="Times New Roman"/>
                <a:cs typeface="Times New Roman"/>
              </a:rPr>
              <a:t>by </a:t>
            </a:r>
            <a:r>
              <a:rPr sz="3200" dirty="0">
                <a:latin typeface="Times New Roman"/>
                <a:cs typeface="Times New Roman"/>
              </a:rPr>
              <a:t>those </a:t>
            </a:r>
            <a:r>
              <a:rPr sz="3200" spc="-5" dirty="0">
                <a:latin typeface="Times New Roman"/>
                <a:cs typeface="Times New Roman"/>
              </a:rPr>
              <a:t>outside </a:t>
            </a:r>
            <a:r>
              <a:rPr sz="3200" dirty="0">
                <a:latin typeface="Times New Roman"/>
                <a:cs typeface="Times New Roman"/>
              </a:rPr>
              <a:t>the  </a:t>
            </a:r>
            <a:r>
              <a:rPr sz="3200" spc="-20" dirty="0">
                <a:latin typeface="Times New Roman"/>
                <a:cs typeface="Times New Roman"/>
              </a:rPr>
              <a:t>organization, </a:t>
            </a:r>
            <a:r>
              <a:rPr sz="3200" spc="-15" dirty="0">
                <a:latin typeface="Times New Roman"/>
                <a:cs typeface="Times New Roman"/>
              </a:rPr>
              <a:t>(</a:t>
            </a:r>
            <a:r>
              <a:rPr sz="3200" i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external</a:t>
            </a:r>
            <a:r>
              <a:rPr sz="3200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communications</a:t>
            </a:r>
            <a:r>
              <a:rPr sz="3200" spc="-10" dirty="0">
                <a:latin typeface="Times New Roman"/>
                <a:cs typeface="Times New Roman"/>
              </a:rPr>
              <a:t>).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118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864" y="457292"/>
            <a:ext cx="36861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800000"/>
                </a:solidFill>
                <a:latin typeface="Calibri"/>
                <a:cs typeface="Calibri"/>
              </a:rPr>
              <a:t>COLLOQUIAL</a:t>
            </a:r>
            <a:endParaRPr sz="4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80413"/>
            <a:ext cx="8020050" cy="474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i="1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Colloquial </a:t>
            </a:r>
            <a:r>
              <a:rPr sz="3200" b="1" i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language</a:t>
            </a:r>
            <a:r>
              <a:rPr sz="3200" b="1" i="1" spc="-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15" dirty="0">
                <a:latin typeface="Calibri"/>
                <a:cs typeface="Calibri"/>
              </a:rPr>
              <a:t>informal,  </a:t>
            </a:r>
            <a:r>
              <a:rPr sz="3200" spc="-20" dirty="0">
                <a:latin typeface="Calibri"/>
                <a:cs typeface="Calibri"/>
              </a:rPr>
              <a:t>conversational </a:t>
            </a:r>
            <a:r>
              <a:rPr sz="3200" spc="-10" dirty="0">
                <a:latin typeface="Calibri"/>
                <a:cs typeface="Calibri"/>
              </a:rPr>
              <a:t>style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writing. </a:t>
            </a:r>
            <a:endParaRPr lang="en-GB" sz="320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Calibri"/>
                <a:cs typeface="Calibri"/>
              </a:rPr>
              <a:t>It </a:t>
            </a:r>
            <a:r>
              <a:rPr sz="3200" spc="-30" dirty="0">
                <a:latin typeface="Calibri"/>
                <a:cs typeface="Calibri"/>
              </a:rPr>
              <a:t>differs  </a:t>
            </a:r>
            <a:r>
              <a:rPr sz="3200" spc="-20" dirty="0">
                <a:latin typeface="Calibri"/>
                <a:cs typeface="Calibri"/>
              </a:rPr>
              <a:t>from standard </a:t>
            </a:r>
            <a:r>
              <a:rPr sz="3200" spc="-5" dirty="0">
                <a:latin typeface="Calibri"/>
                <a:cs typeface="Calibri"/>
              </a:rPr>
              <a:t>English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often  </a:t>
            </a:r>
            <a:r>
              <a:rPr sz="3200" spc="-25" dirty="0">
                <a:latin typeface="Calibri"/>
                <a:cs typeface="Calibri"/>
              </a:rPr>
              <a:t>makes </a:t>
            </a:r>
            <a:r>
              <a:rPr sz="3200" spc="-5" dirty="0">
                <a:latin typeface="Calibri"/>
                <a:cs typeface="Calibri"/>
              </a:rPr>
              <a:t>use of colourful </a:t>
            </a:r>
            <a:r>
              <a:rPr sz="3200" spc="-10" dirty="0">
                <a:latin typeface="Calibri"/>
                <a:cs typeface="Calibri"/>
              </a:rPr>
              <a:t>expressions, </a:t>
            </a:r>
            <a:r>
              <a:rPr sz="3200" dirty="0" smtClean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regional phrases. </a:t>
            </a:r>
            <a:endParaRPr lang="en-GB" sz="3200" spc="-1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 smtClean="0">
                <a:latin typeface="Calibri"/>
                <a:cs typeface="Calibri"/>
              </a:rPr>
              <a:t>As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result, </a:t>
            </a:r>
            <a:r>
              <a:rPr sz="3200" dirty="0">
                <a:latin typeface="Calibri"/>
                <a:cs typeface="Calibri"/>
              </a:rPr>
              <a:t>it 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difficult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understand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an a  </a:t>
            </a:r>
            <a:r>
              <a:rPr sz="3200" spc="-15" dirty="0">
                <a:latin typeface="Calibri"/>
                <a:cs typeface="Calibri"/>
              </a:rPr>
              <a:t>person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different </a:t>
            </a:r>
            <a:r>
              <a:rPr sz="3200" spc="-10" dirty="0">
                <a:latin typeface="Calibri"/>
                <a:cs typeface="Calibri"/>
              </a:rPr>
              <a:t>region 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40" dirty="0">
                <a:latin typeface="Calibri"/>
                <a:cs typeface="Calibri"/>
              </a:rPr>
              <a:t>country.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52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457292"/>
            <a:ext cx="22637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>
                <a:solidFill>
                  <a:srgbClr val="800000"/>
                </a:solidFill>
                <a:latin typeface="Calibri"/>
                <a:cs typeface="Calibri"/>
              </a:rPr>
              <a:t>CASUAL</a:t>
            </a:r>
            <a:endParaRPr sz="4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528013"/>
            <a:ext cx="804354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i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Casual language</a:t>
            </a:r>
            <a:r>
              <a:rPr sz="3600" b="1" i="1" spc="-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involves everyday  words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15" dirty="0">
                <a:latin typeface="Calibri"/>
                <a:cs typeface="Calibri"/>
              </a:rPr>
              <a:t>expressions </a:t>
            </a:r>
            <a:r>
              <a:rPr sz="3600" dirty="0">
                <a:latin typeface="Calibri"/>
                <a:cs typeface="Calibri"/>
              </a:rPr>
              <a:t>in a </a:t>
            </a:r>
            <a:r>
              <a:rPr sz="3600" spc="-10" dirty="0">
                <a:latin typeface="Calibri"/>
                <a:cs typeface="Calibri"/>
              </a:rPr>
              <a:t>familiar </a:t>
            </a:r>
            <a:r>
              <a:rPr sz="3600" spc="-20" dirty="0">
                <a:latin typeface="Calibri"/>
                <a:cs typeface="Calibri"/>
              </a:rPr>
              <a:t>group  </a:t>
            </a:r>
            <a:r>
              <a:rPr sz="3600" spc="-25" dirty="0">
                <a:latin typeface="Calibri"/>
                <a:cs typeface="Calibri"/>
              </a:rPr>
              <a:t>context, </a:t>
            </a:r>
            <a:r>
              <a:rPr sz="3600" spc="-5" dirty="0">
                <a:latin typeface="Calibri"/>
                <a:cs typeface="Calibri"/>
              </a:rPr>
              <a:t>such </a:t>
            </a:r>
            <a:r>
              <a:rPr sz="3600" dirty="0">
                <a:latin typeface="Calibri"/>
                <a:cs typeface="Calibri"/>
              </a:rPr>
              <a:t>as </a:t>
            </a:r>
            <a:r>
              <a:rPr sz="3600" spc="-20" dirty="0">
                <a:latin typeface="Calibri"/>
                <a:cs typeface="Calibri"/>
              </a:rPr>
              <a:t>conversations </a:t>
            </a:r>
            <a:r>
              <a:rPr sz="3600" dirty="0">
                <a:latin typeface="Calibri"/>
                <a:cs typeface="Calibri"/>
              </a:rPr>
              <a:t>with  </a:t>
            </a:r>
            <a:r>
              <a:rPr sz="3600" spc="-15" dirty="0">
                <a:latin typeface="Calibri"/>
                <a:cs typeface="Calibri"/>
              </a:rPr>
              <a:t>family </a:t>
            </a:r>
            <a:r>
              <a:rPr sz="3600" spc="-5" dirty="0">
                <a:latin typeface="Calibri"/>
                <a:cs typeface="Calibri"/>
              </a:rPr>
              <a:t>or close </a:t>
            </a:r>
            <a:r>
              <a:rPr sz="3600" dirty="0">
                <a:latin typeface="Calibri"/>
                <a:cs typeface="Calibri"/>
              </a:rPr>
              <a:t>friends.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emphasis is  </a:t>
            </a:r>
            <a:r>
              <a:rPr sz="3600" spc="-5" dirty="0">
                <a:latin typeface="Calibri"/>
                <a:cs typeface="Calibri"/>
              </a:rPr>
              <a:t>on </a:t>
            </a:r>
            <a:r>
              <a:rPr sz="3600" spc="-10" dirty="0">
                <a:latin typeface="Calibri"/>
                <a:cs typeface="Calibri"/>
              </a:rPr>
              <a:t>the communication </a:t>
            </a:r>
            <a:r>
              <a:rPr sz="3600" spc="-15" dirty="0">
                <a:latin typeface="Calibri"/>
                <a:cs typeface="Calibri"/>
              </a:rPr>
              <a:t>interaction </a:t>
            </a:r>
            <a:r>
              <a:rPr sz="3600" spc="-35" dirty="0">
                <a:latin typeface="Calibri"/>
                <a:cs typeface="Calibri"/>
              </a:rPr>
              <a:t>itself,  </a:t>
            </a:r>
            <a:r>
              <a:rPr sz="3600" dirty="0">
                <a:latin typeface="Calibri"/>
                <a:cs typeface="Calibri"/>
              </a:rPr>
              <a:t>and less about the </a:t>
            </a:r>
            <a:r>
              <a:rPr sz="3600" spc="-50" dirty="0">
                <a:latin typeface="Calibri"/>
                <a:cs typeface="Calibri"/>
              </a:rPr>
              <a:t>hierarchy, </a:t>
            </a:r>
            <a:r>
              <a:rPr sz="3600" spc="-65" dirty="0">
                <a:latin typeface="Calibri"/>
                <a:cs typeface="Calibri"/>
              </a:rPr>
              <a:t>power,  </a:t>
            </a:r>
            <a:r>
              <a:rPr sz="3600" spc="-20" dirty="0">
                <a:latin typeface="Calibri"/>
                <a:cs typeface="Calibri"/>
              </a:rPr>
              <a:t>control, </a:t>
            </a:r>
            <a:r>
              <a:rPr sz="3600" spc="-5" dirty="0">
                <a:latin typeface="Calibri"/>
                <a:cs typeface="Calibri"/>
              </a:rPr>
              <a:t>or social </a:t>
            </a:r>
            <a:r>
              <a:rPr sz="3600" spc="-20" dirty="0">
                <a:latin typeface="Calibri"/>
                <a:cs typeface="Calibri"/>
              </a:rPr>
              <a:t>rank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the individuals  </a:t>
            </a:r>
            <a:r>
              <a:rPr sz="3600" spc="-10" dirty="0">
                <a:latin typeface="Calibri"/>
                <a:cs typeface="Calibri"/>
              </a:rPr>
              <a:t>communicating.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1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7653" y="457292"/>
            <a:ext cx="2490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5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4400" b="1" spc="-5" dirty="0">
                <a:solidFill>
                  <a:srgbClr val="800000"/>
                </a:solidFill>
                <a:latin typeface="Calibri"/>
                <a:cs typeface="Calibri"/>
              </a:rPr>
              <a:t>ORMAL</a:t>
            </a:r>
            <a:endParaRPr sz="4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04213"/>
            <a:ext cx="7825740" cy="474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i="1" u="heavy" spc="-1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Formal </a:t>
            </a:r>
            <a:r>
              <a:rPr sz="3200" b="1" i="1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language</a:t>
            </a:r>
            <a:r>
              <a:rPr sz="3200" b="1" i="1" spc="-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communication that  </a:t>
            </a:r>
            <a:r>
              <a:rPr sz="3200" spc="-15" dirty="0">
                <a:latin typeface="Calibri"/>
                <a:cs typeface="Calibri"/>
              </a:rPr>
              <a:t>focuses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15" dirty="0">
                <a:latin typeface="Calibri"/>
                <a:cs typeface="Calibri"/>
              </a:rPr>
              <a:t>professional expression </a:t>
            </a:r>
            <a:r>
              <a:rPr sz="3200" spc="-5" dirty="0">
                <a:latin typeface="Calibri"/>
                <a:cs typeface="Calibri"/>
              </a:rPr>
              <a:t>with  </a:t>
            </a:r>
            <a:r>
              <a:rPr sz="3200" spc="-20" dirty="0">
                <a:latin typeface="Calibri"/>
                <a:cs typeface="Calibri"/>
              </a:rPr>
              <a:t>attention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rules, </a:t>
            </a:r>
            <a:r>
              <a:rPr sz="3200" spc="-20" dirty="0">
                <a:latin typeface="Calibri"/>
                <a:cs typeface="Calibri"/>
              </a:rPr>
              <a:t>protocol,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appearance</a:t>
            </a:r>
            <a:r>
              <a:rPr sz="3200" spc="-10" dirty="0" smtClean="0">
                <a:latin typeface="Calibri"/>
                <a:cs typeface="Calibri"/>
              </a:rPr>
              <a:t>.</a:t>
            </a:r>
            <a:endParaRPr lang="en-GB" sz="3200" spc="-1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15" dirty="0">
                <a:latin typeface="Calibri"/>
                <a:cs typeface="Calibri"/>
              </a:rPr>
              <a:t>characterized </a:t>
            </a:r>
            <a:r>
              <a:rPr sz="3200" spc="-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its  </a:t>
            </a:r>
            <a:r>
              <a:rPr sz="3200" spc="-5" dirty="0">
                <a:latin typeface="Calibri"/>
                <a:cs typeface="Calibri"/>
              </a:rPr>
              <a:t>vocabulary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15" dirty="0">
                <a:latin typeface="Calibri"/>
                <a:cs typeface="Calibri"/>
              </a:rPr>
              <a:t>grammatical  arrangement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words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-10" dirty="0">
                <a:latin typeface="Calibri"/>
                <a:cs typeface="Calibri"/>
              </a:rPr>
              <a:t>sentence.  </a:t>
            </a:r>
            <a:endParaRPr lang="en-GB" sz="3200" spc="-1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 smtClean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is, </a:t>
            </a:r>
            <a:r>
              <a:rPr sz="3200" spc="-20" dirty="0">
                <a:latin typeface="Calibri"/>
                <a:cs typeface="Calibri"/>
              </a:rPr>
              <a:t>writers </a:t>
            </a:r>
            <a:r>
              <a:rPr sz="3200" spc="-5" dirty="0">
                <a:latin typeface="Calibri"/>
                <a:cs typeface="Calibri"/>
              </a:rPr>
              <a:t>using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formal </a:t>
            </a:r>
            <a:r>
              <a:rPr sz="3200" spc="-10" dirty="0">
                <a:latin typeface="Calibri"/>
                <a:cs typeface="Calibri"/>
              </a:rPr>
              <a:t>style </a:t>
            </a:r>
            <a:r>
              <a:rPr sz="3200" spc="-15" dirty="0">
                <a:latin typeface="Calibri"/>
                <a:cs typeface="Calibri"/>
              </a:rPr>
              <a:t>tend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more sophisticated </a:t>
            </a:r>
            <a:r>
              <a:rPr sz="3200" spc="-30" dirty="0">
                <a:latin typeface="Calibri"/>
                <a:cs typeface="Calibri"/>
              </a:rPr>
              <a:t>vocabulary.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73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900" y="437801"/>
            <a:ext cx="60051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35729" algn="l"/>
              </a:tabLst>
            </a:pPr>
            <a:r>
              <a:rPr sz="4000" b="1" dirty="0">
                <a:solidFill>
                  <a:srgbClr val="800000"/>
                </a:solidFill>
                <a:latin typeface="Calibri"/>
                <a:cs typeface="Calibri"/>
              </a:rPr>
              <a:t>SOME</a:t>
            </a:r>
            <a:r>
              <a:rPr sz="4000" b="1"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800000"/>
                </a:solidFill>
                <a:latin typeface="Calibri"/>
                <a:cs typeface="Calibri"/>
              </a:rPr>
              <a:t>DOs</a:t>
            </a:r>
            <a:r>
              <a:rPr sz="40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000" b="1" dirty="0" smtClean="0">
                <a:solidFill>
                  <a:srgbClr val="800000"/>
                </a:solidFill>
                <a:latin typeface="Calibri"/>
                <a:cs typeface="Calibri"/>
              </a:rPr>
              <a:t>AND</a:t>
            </a:r>
            <a:r>
              <a:rPr lang="en-GB" sz="40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000" b="1" dirty="0" smtClean="0">
                <a:solidFill>
                  <a:srgbClr val="800000"/>
                </a:solidFill>
                <a:latin typeface="Calibri"/>
                <a:cs typeface="Calibri"/>
              </a:rPr>
              <a:t>DO</a:t>
            </a:r>
            <a:r>
              <a:rPr sz="4000" b="1" spc="-80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000" b="1" spc="-95" dirty="0">
                <a:solidFill>
                  <a:srgbClr val="800000"/>
                </a:solidFill>
                <a:latin typeface="Calibri"/>
                <a:cs typeface="Calibri"/>
              </a:rPr>
              <a:t>NOTs</a:t>
            </a:r>
            <a:endParaRPr sz="4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531061"/>
            <a:ext cx="8717250" cy="5148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Be </a:t>
            </a:r>
            <a:r>
              <a:rPr sz="2800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Specific:</a:t>
            </a:r>
            <a:r>
              <a:rPr sz="2800" spc="-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Just </a:t>
            </a:r>
            <a:r>
              <a:rPr sz="2800" spc="-30" dirty="0">
                <a:latin typeface="Times New Roman"/>
                <a:cs typeface="Times New Roman"/>
              </a:rPr>
              <a:t>like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40" dirty="0">
                <a:latin typeface="Times New Roman"/>
                <a:cs typeface="Times New Roman"/>
              </a:rPr>
              <a:t>reporter,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communicate</a:t>
            </a:r>
            <a:endParaRPr sz="2800" dirty="0">
              <a:latin typeface="Times New Roman"/>
              <a:cs typeface="Times New Roman"/>
            </a:endParaRPr>
          </a:p>
          <a:p>
            <a:pPr marL="355600" marR="1841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5" dirty="0">
                <a:latin typeface="Times New Roman"/>
                <a:cs typeface="Times New Roman"/>
              </a:rPr>
              <a:t>“who, </a:t>
            </a:r>
            <a:r>
              <a:rPr sz="2800" spc="-5" dirty="0">
                <a:latin typeface="Times New Roman"/>
                <a:cs typeface="Times New Roman"/>
              </a:rPr>
              <a:t>what, </a:t>
            </a:r>
            <a:r>
              <a:rPr sz="2800" spc="-10" dirty="0">
                <a:latin typeface="Times New Roman"/>
                <a:cs typeface="Times New Roman"/>
              </a:rPr>
              <a:t>where, </a:t>
            </a:r>
            <a:r>
              <a:rPr sz="2800" spc="-75" dirty="0">
                <a:latin typeface="Times New Roman"/>
                <a:cs typeface="Times New Roman"/>
              </a:rPr>
              <a:t>why, </a:t>
            </a:r>
            <a:r>
              <a:rPr sz="2800" dirty="0">
                <a:latin typeface="Times New Roman"/>
                <a:cs typeface="Times New Roman"/>
              </a:rPr>
              <a:t>when and </a:t>
            </a:r>
            <a:r>
              <a:rPr sz="2800" spc="15" dirty="0">
                <a:latin typeface="Times New Roman"/>
                <a:cs typeface="Times New Roman"/>
              </a:rPr>
              <a:t>how” </a:t>
            </a:r>
            <a:r>
              <a:rPr sz="2800" spc="-5" dirty="0">
                <a:latin typeface="Times New Roman"/>
                <a:cs typeface="Times New Roman"/>
              </a:rPr>
              <a:t>of  what needs </a:t>
            </a:r>
            <a:r>
              <a:rPr sz="2800" spc="-2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done. </a:t>
            </a:r>
            <a:r>
              <a:rPr sz="2800" spc="-25" dirty="0">
                <a:latin typeface="Times New Roman"/>
                <a:cs typeface="Times New Roman"/>
              </a:rPr>
              <a:t>Stay </a:t>
            </a:r>
            <a:r>
              <a:rPr sz="2800" spc="-10" dirty="0">
                <a:latin typeface="Times New Roman"/>
                <a:cs typeface="Times New Roman"/>
              </a:rPr>
              <a:t>objective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specific.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990033"/>
              </a:buClr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u="heavy" spc="-2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Avoid </a:t>
            </a:r>
            <a:r>
              <a:rPr sz="2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800" u="heavy" spc="-2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Passive </a:t>
            </a:r>
            <a:r>
              <a:rPr sz="2800" u="heavy" spc="-2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Voice:</a:t>
            </a:r>
            <a:r>
              <a:rPr sz="2800" spc="-2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Instead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writing </a:t>
            </a:r>
            <a:r>
              <a:rPr sz="2800" spc="30" dirty="0">
                <a:latin typeface="Times New Roman"/>
                <a:cs typeface="Times New Roman"/>
              </a:rPr>
              <a:t>“The  </a:t>
            </a:r>
            <a:r>
              <a:rPr sz="2800" spc="-20" dirty="0">
                <a:latin typeface="Times New Roman"/>
                <a:cs typeface="Times New Roman"/>
              </a:rPr>
              <a:t>program </a:t>
            </a:r>
            <a:r>
              <a:rPr sz="2800" spc="-15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planned </a:t>
            </a:r>
            <a:r>
              <a:rPr sz="2800" spc="-10" dirty="0">
                <a:latin typeface="Times New Roman"/>
                <a:cs typeface="Times New Roman"/>
              </a:rPr>
              <a:t>by </a:t>
            </a:r>
            <a:r>
              <a:rPr lang="en-GB" sz="2800" spc="-40" dirty="0" smtClean="0">
                <a:latin typeface="Times New Roman"/>
                <a:cs typeface="Times New Roman"/>
              </a:rPr>
              <a:t>PM</a:t>
            </a:r>
            <a:r>
              <a:rPr sz="2800" spc="-40" dirty="0" smtClean="0">
                <a:latin typeface="Times New Roman"/>
                <a:cs typeface="Times New Roman"/>
              </a:rPr>
              <a:t>” </a:t>
            </a:r>
            <a:r>
              <a:rPr sz="2800" spc="-10" dirty="0">
                <a:latin typeface="Times New Roman"/>
                <a:cs typeface="Times New Roman"/>
              </a:rPr>
              <a:t>write, </a:t>
            </a:r>
            <a:r>
              <a:rPr sz="2800" spc="-5" dirty="0" smtClean="0">
                <a:latin typeface="Times New Roman"/>
                <a:cs typeface="Times New Roman"/>
              </a:rPr>
              <a:t>“</a:t>
            </a:r>
            <a:r>
              <a:rPr lang="en-GB" sz="2800" spc="-5" dirty="0" smtClean="0">
                <a:latin typeface="Times New Roman"/>
                <a:cs typeface="Times New Roman"/>
              </a:rPr>
              <a:t>PM</a:t>
            </a:r>
            <a:r>
              <a:rPr sz="2800" spc="-5" dirty="0" smtClean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planned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program.”</a:t>
            </a:r>
            <a:endParaRPr sz="2800" dirty="0">
              <a:latin typeface="Times New Roman"/>
              <a:cs typeface="Times New Roman"/>
            </a:endParaRPr>
          </a:p>
          <a:p>
            <a:pPr marL="355600" marR="8382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Be </a:t>
            </a:r>
            <a:r>
              <a:rPr sz="2800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Concise </a:t>
            </a:r>
            <a:r>
              <a:rPr sz="2800" u="heavy" spc="-3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800" spc="-35" dirty="0">
                <a:latin typeface="Times New Roman"/>
                <a:cs typeface="Times New Roman"/>
              </a:rPr>
              <a:t>There’s </a:t>
            </a:r>
            <a:r>
              <a:rPr sz="2800" dirty="0">
                <a:latin typeface="Times New Roman"/>
                <a:cs typeface="Times New Roman"/>
              </a:rPr>
              <a:t>no </a:t>
            </a:r>
            <a:r>
              <a:rPr sz="2800" spc="-5" dirty="0">
                <a:latin typeface="Times New Roman"/>
                <a:cs typeface="Times New Roman"/>
              </a:rPr>
              <a:t>need </a:t>
            </a:r>
            <a:r>
              <a:rPr sz="2800" spc="-2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be long-winded.  </a:t>
            </a:r>
            <a:r>
              <a:rPr sz="2800" spc="-5" dirty="0">
                <a:latin typeface="Times New Roman"/>
                <a:cs typeface="Times New Roman"/>
              </a:rPr>
              <a:t>Get </a:t>
            </a:r>
            <a:r>
              <a:rPr sz="2800" spc="-2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point. </a:t>
            </a:r>
            <a:r>
              <a:rPr sz="2800" spc="-45" dirty="0">
                <a:latin typeface="Times New Roman"/>
                <a:cs typeface="Times New Roman"/>
              </a:rPr>
              <a:t>You’ll </a:t>
            </a:r>
            <a:r>
              <a:rPr sz="2800" dirty="0">
                <a:latin typeface="Times New Roman"/>
                <a:cs typeface="Times New Roman"/>
              </a:rPr>
              <a:t>lose </a:t>
            </a:r>
            <a:r>
              <a:rPr sz="2800" spc="-15" dirty="0">
                <a:latin typeface="Times New Roman"/>
                <a:cs typeface="Times New Roman"/>
              </a:rPr>
              <a:t>readers </a:t>
            </a:r>
            <a:r>
              <a:rPr sz="2800" dirty="0">
                <a:latin typeface="Times New Roman"/>
                <a:cs typeface="Times New Roman"/>
              </a:rPr>
              <a:t>if </a:t>
            </a:r>
            <a:r>
              <a:rPr sz="2800" spc="-10" dirty="0">
                <a:latin typeface="Times New Roman"/>
                <a:cs typeface="Times New Roman"/>
              </a:rPr>
              <a:t>you </a:t>
            </a:r>
            <a:r>
              <a:rPr sz="2800" spc="-5" dirty="0">
                <a:latin typeface="Times New Roman"/>
                <a:cs typeface="Times New Roman"/>
              </a:rPr>
              <a:t>spout  </a:t>
            </a:r>
            <a:r>
              <a:rPr sz="2800" spc="-15" dirty="0">
                <a:latin typeface="Times New Roman"/>
                <a:cs typeface="Times New Roman"/>
              </a:rPr>
              <a:t>off too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long</a:t>
            </a:r>
            <a:r>
              <a:rPr sz="2800" dirty="0" smtClean="0">
                <a:latin typeface="Times New Roman"/>
                <a:cs typeface="Times New Roman"/>
              </a:rPr>
              <a:t>!</a:t>
            </a:r>
            <a:endParaRPr lang="en-GB" sz="2800" dirty="0" smtClean="0">
              <a:latin typeface="Times New Roman"/>
              <a:cs typeface="Times New Roman"/>
            </a:endParaRPr>
          </a:p>
          <a:p>
            <a:pPr marL="355600" marR="83820" indent="-342900" algn="just"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800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Get Things Right </a:t>
            </a:r>
            <a:r>
              <a:rPr lang="en-GB" sz="2800" u="heavy" spc="-7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en-GB" sz="2800" spc="-75" dirty="0">
                <a:latin typeface="Times New Roman"/>
                <a:cs typeface="Times New Roman"/>
              </a:rPr>
              <a:t>Take </a:t>
            </a:r>
            <a:r>
              <a:rPr lang="en-GB" sz="2800" spc="-10" dirty="0">
                <a:latin typeface="Times New Roman"/>
                <a:cs typeface="Times New Roman"/>
              </a:rPr>
              <a:t>great </a:t>
            </a:r>
            <a:r>
              <a:rPr lang="en-GB" sz="2800" spc="-15" dirty="0">
                <a:latin typeface="Times New Roman"/>
                <a:cs typeface="Times New Roman"/>
              </a:rPr>
              <a:t>care </a:t>
            </a:r>
            <a:r>
              <a:rPr lang="en-GB" sz="2800" dirty="0">
                <a:latin typeface="Times New Roman"/>
                <a:cs typeface="Times New Roman"/>
              </a:rPr>
              <a:t>when  </a:t>
            </a:r>
            <a:r>
              <a:rPr lang="en-GB" sz="2800" spc="-5" dirty="0">
                <a:latin typeface="Times New Roman"/>
                <a:cs typeface="Times New Roman"/>
              </a:rPr>
              <a:t>spelling </a:t>
            </a:r>
            <a:r>
              <a:rPr lang="en-GB" sz="2800" spc="-30" dirty="0">
                <a:latin typeface="Times New Roman"/>
                <a:cs typeface="Times New Roman"/>
              </a:rPr>
              <a:t>people’s </a:t>
            </a:r>
            <a:r>
              <a:rPr lang="en-GB" sz="2800" spc="-5" dirty="0">
                <a:latin typeface="Times New Roman"/>
                <a:cs typeface="Times New Roman"/>
              </a:rPr>
              <a:t>names,, </a:t>
            </a:r>
            <a:r>
              <a:rPr lang="en-GB" sz="2800" dirty="0">
                <a:latin typeface="Times New Roman"/>
                <a:cs typeface="Times New Roman"/>
              </a:rPr>
              <a:t>and </a:t>
            </a:r>
            <a:r>
              <a:rPr lang="en-GB" sz="2800" spc="-5" dirty="0">
                <a:latin typeface="Times New Roman"/>
                <a:cs typeface="Times New Roman"/>
              </a:rPr>
              <a:t>other specifics.  </a:t>
            </a:r>
            <a:r>
              <a:rPr lang="en-GB" sz="2800" dirty="0">
                <a:latin typeface="Times New Roman"/>
                <a:cs typeface="Times New Roman"/>
              </a:rPr>
              <a:t>And also </a:t>
            </a:r>
            <a:r>
              <a:rPr lang="en-GB" sz="2800" spc="-30" dirty="0">
                <a:latin typeface="Times New Roman"/>
                <a:cs typeface="Times New Roman"/>
              </a:rPr>
              <a:t>make </a:t>
            </a:r>
            <a:r>
              <a:rPr lang="en-GB" sz="2800" spc="-15" dirty="0">
                <a:latin typeface="Times New Roman"/>
                <a:cs typeface="Times New Roman"/>
              </a:rPr>
              <a:t>sure </a:t>
            </a:r>
            <a:r>
              <a:rPr lang="en-GB" sz="2800" spc="-10" dirty="0">
                <a:latin typeface="Times New Roman"/>
                <a:cs typeface="Times New Roman"/>
              </a:rPr>
              <a:t>that </a:t>
            </a:r>
            <a:r>
              <a:rPr lang="en-GB" sz="2800" spc="-15" dirty="0">
                <a:latin typeface="Times New Roman"/>
                <a:cs typeface="Times New Roman"/>
              </a:rPr>
              <a:t>you </a:t>
            </a:r>
            <a:r>
              <a:rPr lang="en-GB" sz="2800" dirty="0">
                <a:latin typeface="Times New Roman"/>
                <a:cs typeface="Times New Roman"/>
              </a:rPr>
              <a:t>do a </a:t>
            </a:r>
            <a:r>
              <a:rPr lang="en-GB" sz="2800" spc="-15" dirty="0">
                <a:latin typeface="Times New Roman"/>
                <a:cs typeface="Times New Roman"/>
              </a:rPr>
              <a:t>careful proof  </a:t>
            </a:r>
            <a:r>
              <a:rPr lang="en-GB" sz="2800" spc="-5" dirty="0">
                <a:latin typeface="Times New Roman"/>
                <a:cs typeface="Times New Roman"/>
              </a:rPr>
              <a:t>of </a:t>
            </a:r>
            <a:r>
              <a:rPr lang="en-GB" sz="2800" spc="-10" dirty="0">
                <a:latin typeface="Times New Roman"/>
                <a:cs typeface="Times New Roman"/>
              </a:rPr>
              <a:t>your work.</a:t>
            </a:r>
            <a:endParaRPr lang="en-GB" sz="2800" dirty="0">
              <a:latin typeface="Times New Roman"/>
              <a:cs typeface="Times New Roman"/>
            </a:endParaRPr>
          </a:p>
          <a:p>
            <a:pPr marL="355600" marR="8382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11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965" y="733185"/>
            <a:ext cx="8687431" cy="5812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34975" indent="-342900">
              <a:lnSpc>
                <a:spcPct val="12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15" dirty="0" smtClean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Know </a:t>
            </a:r>
            <a:r>
              <a:rPr sz="2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When </a:t>
            </a:r>
            <a:r>
              <a:rPr sz="2800" u="heavy" spc="-10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Formal </a:t>
            </a:r>
            <a:r>
              <a:rPr sz="2800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Language </a:t>
            </a:r>
            <a:r>
              <a:rPr sz="2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is </a:t>
            </a:r>
            <a:r>
              <a:rPr sz="2800" u="heavy" spc="-1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Required</a:t>
            </a:r>
            <a:r>
              <a:rPr sz="2800" spc="-15" dirty="0">
                <a:solidFill>
                  <a:srgbClr val="990033"/>
                </a:solidFill>
                <a:latin typeface="Times New Roman"/>
                <a:cs typeface="Times New Roman"/>
              </a:rPr>
              <a:t>: </a:t>
            </a:r>
            <a:endParaRPr lang="en-GB" sz="2800" spc="-15" dirty="0" smtClean="0">
              <a:solidFill>
                <a:srgbClr val="990033"/>
              </a:solidFill>
              <a:latin typeface="Times New Roman"/>
              <a:cs typeface="Times New Roman"/>
            </a:endParaRPr>
          </a:p>
          <a:p>
            <a:pPr marL="355600" marR="434975" indent="-342900">
              <a:lnSpc>
                <a:spcPct val="12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 smtClean="0">
                <a:latin typeface="Times New Roman"/>
                <a:cs typeface="Times New Roman"/>
              </a:rPr>
              <a:t>If  </a:t>
            </a:r>
            <a:r>
              <a:rPr sz="2800" spc="-25" dirty="0">
                <a:latin typeface="Times New Roman"/>
                <a:cs typeface="Times New Roman"/>
              </a:rPr>
              <a:t>you’re </a:t>
            </a:r>
            <a:r>
              <a:rPr sz="2800" spc="-5" dirty="0">
                <a:latin typeface="Times New Roman"/>
                <a:cs typeface="Times New Roman"/>
              </a:rPr>
              <a:t>writing </a:t>
            </a:r>
            <a:r>
              <a:rPr sz="2800" dirty="0">
                <a:latin typeface="Times New Roman"/>
                <a:cs typeface="Times New Roman"/>
              </a:rPr>
              <a:t>an </a:t>
            </a:r>
            <a:r>
              <a:rPr sz="2800" spc="-15" dirty="0">
                <a:latin typeface="Times New Roman"/>
                <a:cs typeface="Times New Roman"/>
              </a:rPr>
              <a:t>informal note </a:t>
            </a:r>
            <a:r>
              <a:rPr sz="2800" spc="-25" dirty="0">
                <a:latin typeface="Times New Roman"/>
                <a:cs typeface="Times New Roman"/>
              </a:rPr>
              <a:t>to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group</a:t>
            </a:r>
            <a:endParaRPr sz="2800" dirty="0">
              <a:latin typeface="Times New Roman"/>
              <a:cs typeface="Times New Roman"/>
            </a:endParaRPr>
          </a:p>
          <a:p>
            <a:pPr marL="355600" marR="71120">
              <a:lnSpc>
                <a:spcPct val="120000"/>
              </a:lnSpc>
            </a:pPr>
            <a:r>
              <a:rPr sz="2800" spc="-10" dirty="0">
                <a:latin typeface="Times New Roman"/>
                <a:cs typeface="Times New Roman"/>
              </a:rPr>
              <a:t>members, </a:t>
            </a:r>
            <a:r>
              <a:rPr sz="2800" spc="-20" dirty="0">
                <a:latin typeface="Times New Roman"/>
                <a:cs typeface="Times New Roman"/>
              </a:rPr>
              <a:t>it’s </a:t>
            </a:r>
            <a:r>
              <a:rPr sz="2800" spc="-5" dirty="0">
                <a:latin typeface="Times New Roman"/>
                <a:cs typeface="Times New Roman"/>
              </a:rPr>
              <a:t>fine </a:t>
            </a:r>
            <a:r>
              <a:rPr sz="2800" spc="-2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use </a:t>
            </a:r>
            <a:r>
              <a:rPr sz="2800" spc="-10" dirty="0">
                <a:latin typeface="Times New Roman"/>
                <a:cs typeface="Times New Roman"/>
              </a:rPr>
              <a:t>contractions (“don’t”  instead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55" dirty="0">
                <a:latin typeface="Times New Roman"/>
                <a:cs typeface="Times New Roman"/>
              </a:rPr>
              <a:t>“do </a:t>
            </a:r>
            <a:r>
              <a:rPr sz="2800" spc="-20" dirty="0">
                <a:latin typeface="Times New Roman"/>
                <a:cs typeface="Times New Roman"/>
              </a:rPr>
              <a:t>not”)</a:t>
            </a:r>
            <a:r>
              <a:rPr sz="2800" spc="-20" dirty="0" smtClean="0">
                <a:latin typeface="Times New Roman"/>
                <a:cs typeface="Times New Roman"/>
              </a:rPr>
              <a:t>.</a:t>
            </a:r>
            <a:r>
              <a:rPr lang="en-GB" sz="2800" spc="-2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However</a:t>
            </a:r>
            <a:r>
              <a:rPr sz="2800" spc="-20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if </a:t>
            </a:r>
            <a:r>
              <a:rPr sz="2800" spc="-25" dirty="0">
                <a:latin typeface="Times New Roman"/>
                <a:cs typeface="Times New Roman"/>
              </a:rPr>
              <a:t>you’re </a:t>
            </a:r>
            <a:r>
              <a:rPr sz="2800" spc="-5" dirty="0">
                <a:latin typeface="Times New Roman"/>
                <a:cs typeface="Times New Roman"/>
              </a:rPr>
              <a:t>writing  </a:t>
            </a:r>
            <a:r>
              <a:rPr sz="2800" spc="-30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formal </a:t>
            </a:r>
            <a:r>
              <a:rPr sz="2800" dirty="0">
                <a:latin typeface="Times New Roman"/>
                <a:cs typeface="Times New Roman"/>
              </a:rPr>
              <a:t>audience, </a:t>
            </a:r>
            <a:r>
              <a:rPr sz="2800" spc="-35" dirty="0">
                <a:latin typeface="Times New Roman"/>
                <a:cs typeface="Times New Roman"/>
              </a:rPr>
              <a:t>like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proposal </a:t>
            </a:r>
            <a:r>
              <a:rPr sz="2800" spc="-2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10" dirty="0">
                <a:latin typeface="Times New Roman"/>
                <a:cs typeface="Times New Roman"/>
              </a:rPr>
              <a:t>board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20" dirty="0">
                <a:latin typeface="Times New Roman"/>
                <a:cs typeface="Times New Roman"/>
              </a:rPr>
              <a:t>directors, </a:t>
            </a:r>
            <a:r>
              <a:rPr sz="2800" spc="-5" dirty="0">
                <a:latin typeface="Times New Roman"/>
                <a:cs typeface="Times New Roman"/>
              </a:rPr>
              <a:t>be </a:t>
            </a:r>
            <a:r>
              <a:rPr sz="2800" spc="-15" dirty="0">
                <a:latin typeface="Times New Roman"/>
                <a:cs typeface="Times New Roman"/>
              </a:rPr>
              <a:t>more formal </a:t>
            </a:r>
            <a:r>
              <a:rPr sz="2800" dirty="0">
                <a:latin typeface="Times New Roman"/>
                <a:cs typeface="Times New Roman"/>
              </a:rPr>
              <a:t>with </a:t>
            </a:r>
            <a:r>
              <a:rPr sz="2800" spc="-15" dirty="0">
                <a:latin typeface="Times New Roman"/>
                <a:cs typeface="Times New Roman"/>
              </a:rPr>
              <a:t>your  </a:t>
            </a:r>
            <a:r>
              <a:rPr sz="2800" dirty="0">
                <a:latin typeface="Times New Roman"/>
                <a:cs typeface="Times New Roman"/>
              </a:rPr>
              <a:t>language</a:t>
            </a:r>
            <a:r>
              <a:rPr sz="2800" dirty="0" smtClean="0">
                <a:latin typeface="Times New Roman"/>
                <a:cs typeface="Times New Roman"/>
              </a:rPr>
              <a:t>.</a:t>
            </a:r>
            <a:endParaRPr lang="en-GB" sz="28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u="heavy" spc="-1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Read </a:t>
            </a:r>
            <a:r>
              <a:rPr lang="en-GB" sz="2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It </a:t>
            </a:r>
            <a:r>
              <a:rPr lang="en-GB" sz="2800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Out Loud </a:t>
            </a:r>
            <a:r>
              <a:rPr lang="en-GB" sz="2800" u="heavy" spc="-10" dirty="0" smtClean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:</a:t>
            </a:r>
          </a:p>
          <a:p>
            <a:pPr marL="355600" marR="5080" indent="-34290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spc="-10" dirty="0" smtClean="0">
                <a:latin typeface="Times New Roman"/>
                <a:cs typeface="Times New Roman"/>
              </a:rPr>
              <a:t>One </a:t>
            </a:r>
            <a:r>
              <a:rPr lang="en-GB" sz="2800" spc="-5" dirty="0">
                <a:latin typeface="Times New Roman"/>
                <a:cs typeface="Times New Roman"/>
              </a:rPr>
              <a:t>very </a:t>
            </a:r>
            <a:r>
              <a:rPr lang="en-GB" sz="2800" spc="-25" dirty="0">
                <a:latin typeface="Times New Roman"/>
                <a:cs typeface="Times New Roman"/>
              </a:rPr>
              <a:t>effective </a:t>
            </a:r>
            <a:r>
              <a:rPr lang="en-GB" sz="2800" spc="-35" dirty="0">
                <a:latin typeface="Times New Roman"/>
                <a:cs typeface="Times New Roman"/>
              </a:rPr>
              <a:t>way </a:t>
            </a:r>
            <a:r>
              <a:rPr lang="en-GB" sz="2800" spc="-25" dirty="0">
                <a:latin typeface="Times New Roman"/>
                <a:cs typeface="Times New Roman"/>
              </a:rPr>
              <a:t>to </a:t>
            </a:r>
            <a:r>
              <a:rPr lang="en-GB" sz="2800" spc="-10" dirty="0" smtClean="0">
                <a:latin typeface="Times New Roman"/>
                <a:cs typeface="Times New Roman"/>
              </a:rPr>
              <a:t>self</a:t>
            </a:r>
            <a:r>
              <a:rPr lang="en-GB" sz="2800" spc="-10" dirty="0">
                <a:latin typeface="Times New Roman"/>
                <a:cs typeface="Times New Roman"/>
              </a:rPr>
              <a:t>-proof your work </a:t>
            </a:r>
            <a:r>
              <a:rPr lang="en-GB" sz="2800" dirty="0">
                <a:latin typeface="Times New Roman"/>
                <a:cs typeface="Times New Roman"/>
              </a:rPr>
              <a:t>is </a:t>
            </a:r>
            <a:r>
              <a:rPr lang="en-GB" sz="2800" spc="-20" dirty="0">
                <a:latin typeface="Times New Roman"/>
                <a:cs typeface="Times New Roman"/>
              </a:rPr>
              <a:t>to </a:t>
            </a:r>
            <a:r>
              <a:rPr lang="en-GB" sz="2800" spc="-5" dirty="0">
                <a:latin typeface="Times New Roman"/>
                <a:cs typeface="Times New Roman"/>
              </a:rPr>
              <a:t>read </a:t>
            </a:r>
            <a:r>
              <a:rPr lang="en-GB" sz="2800" spc="-10" dirty="0">
                <a:latin typeface="Times New Roman"/>
                <a:cs typeface="Times New Roman"/>
              </a:rPr>
              <a:t>it </a:t>
            </a:r>
            <a:r>
              <a:rPr lang="en-GB" sz="2800" spc="-5" dirty="0">
                <a:latin typeface="Times New Roman"/>
                <a:cs typeface="Times New Roman"/>
              </a:rPr>
              <a:t>out </a:t>
            </a:r>
            <a:r>
              <a:rPr lang="en-GB" sz="2800" dirty="0">
                <a:latin typeface="Times New Roman"/>
                <a:cs typeface="Times New Roman"/>
              </a:rPr>
              <a:t>loud. </a:t>
            </a:r>
            <a:r>
              <a:rPr lang="en-GB" sz="2800" spc="-5" dirty="0">
                <a:latin typeface="Times New Roman"/>
                <a:cs typeface="Times New Roman"/>
              </a:rPr>
              <a:t>This  </a:t>
            </a:r>
            <a:r>
              <a:rPr lang="en-GB" sz="2800" dirty="0">
                <a:latin typeface="Times New Roman"/>
                <a:cs typeface="Times New Roman"/>
              </a:rPr>
              <a:t>will help </a:t>
            </a:r>
            <a:r>
              <a:rPr lang="en-GB" sz="2800" spc="-15" dirty="0">
                <a:latin typeface="Times New Roman"/>
                <a:cs typeface="Times New Roman"/>
              </a:rPr>
              <a:t>you </a:t>
            </a:r>
            <a:r>
              <a:rPr lang="en-GB" sz="2800" spc="-5" dirty="0">
                <a:latin typeface="Times New Roman"/>
                <a:cs typeface="Times New Roman"/>
              </a:rPr>
              <a:t>determine </a:t>
            </a:r>
            <a:r>
              <a:rPr lang="en-GB" sz="2800" dirty="0">
                <a:latin typeface="Times New Roman"/>
                <a:cs typeface="Times New Roman"/>
              </a:rPr>
              <a:t>if </a:t>
            </a:r>
            <a:r>
              <a:rPr lang="en-GB" sz="2800" spc="-15" dirty="0">
                <a:latin typeface="Times New Roman"/>
                <a:cs typeface="Times New Roman"/>
              </a:rPr>
              <a:t>you’ve </a:t>
            </a:r>
            <a:r>
              <a:rPr lang="en-GB" sz="2800" spc="-5" dirty="0">
                <a:latin typeface="Times New Roman"/>
                <a:cs typeface="Times New Roman"/>
              </a:rPr>
              <a:t>used  </a:t>
            </a:r>
            <a:r>
              <a:rPr lang="en-GB" sz="2800" spc="-10" dirty="0">
                <a:latin typeface="Times New Roman"/>
                <a:cs typeface="Times New Roman"/>
              </a:rPr>
              <a:t>incorrect </a:t>
            </a:r>
            <a:r>
              <a:rPr lang="en-GB" sz="2800" spc="-15" dirty="0">
                <a:latin typeface="Times New Roman"/>
                <a:cs typeface="Times New Roman"/>
              </a:rPr>
              <a:t>words, </a:t>
            </a:r>
            <a:r>
              <a:rPr lang="en-GB" sz="2800" dirty="0">
                <a:latin typeface="Times New Roman"/>
                <a:cs typeface="Times New Roman"/>
              </a:rPr>
              <a:t>if </a:t>
            </a:r>
            <a:r>
              <a:rPr lang="en-GB" sz="2800" spc="-10" dirty="0">
                <a:latin typeface="Times New Roman"/>
                <a:cs typeface="Times New Roman"/>
              </a:rPr>
              <a:t>your sentences </a:t>
            </a:r>
            <a:r>
              <a:rPr lang="en-GB" sz="2800" dirty="0">
                <a:latin typeface="Times New Roman"/>
                <a:cs typeface="Times New Roman"/>
              </a:rPr>
              <a:t>run </a:t>
            </a:r>
            <a:r>
              <a:rPr lang="en-GB" sz="2800" spc="-5" dirty="0">
                <a:latin typeface="Times New Roman"/>
                <a:cs typeface="Times New Roman"/>
              </a:rPr>
              <a:t>on</a:t>
            </a:r>
            <a:r>
              <a:rPr lang="en-GB" sz="2800" spc="25" dirty="0">
                <a:latin typeface="Times New Roman"/>
                <a:cs typeface="Times New Roman"/>
              </a:rPr>
              <a:t> </a:t>
            </a:r>
            <a:r>
              <a:rPr lang="en-GB" sz="2800" spc="-15" dirty="0">
                <a:latin typeface="Times New Roman"/>
                <a:cs typeface="Times New Roman"/>
              </a:rPr>
              <a:t>too</a:t>
            </a:r>
            <a:endParaRPr lang="en-GB" sz="2800" dirty="0">
              <a:latin typeface="Times New Roman"/>
              <a:cs typeface="Times New Roman"/>
            </a:endParaRPr>
          </a:p>
          <a:p>
            <a:pPr marL="355600">
              <a:lnSpc>
                <a:spcPct val="120000"/>
              </a:lnSpc>
            </a:pPr>
            <a:r>
              <a:rPr lang="en-GB" sz="2800" spc="5" dirty="0">
                <a:latin typeface="Times New Roman"/>
                <a:cs typeface="Times New Roman"/>
              </a:rPr>
              <a:t>long, </a:t>
            </a:r>
            <a:r>
              <a:rPr lang="en-GB" sz="2800" dirty="0">
                <a:latin typeface="Times New Roman"/>
                <a:cs typeface="Times New Roman"/>
              </a:rPr>
              <a:t>if </a:t>
            </a:r>
            <a:r>
              <a:rPr lang="en-GB" sz="2800" spc="-10" dirty="0">
                <a:latin typeface="Times New Roman"/>
                <a:cs typeface="Times New Roman"/>
              </a:rPr>
              <a:t>your </a:t>
            </a:r>
            <a:r>
              <a:rPr lang="en-GB" sz="2800" spc="-5" dirty="0">
                <a:latin typeface="Times New Roman"/>
                <a:cs typeface="Times New Roman"/>
              </a:rPr>
              <a:t>tenses don’t </a:t>
            </a:r>
            <a:r>
              <a:rPr lang="en-GB" sz="2800" spc="-10" dirty="0">
                <a:latin typeface="Times New Roman"/>
                <a:cs typeface="Times New Roman"/>
              </a:rPr>
              <a:t>match, </a:t>
            </a:r>
            <a:r>
              <a:rPr lang="en-GB" sz="2800" dirty="0">
                <a:latin typeface="Times New Roman"/>
                <a:cs typeface="Times New Roman"/>
              </a:rPr>
              <a:t>and</a:t>
            </a:r>
            <a:r>
              <a:rPr lang="en-GB" sz="2800" spc="35" dirty="0">
                <a:latin typeface="Times New Roman"/>
                <a:cs typeface="Times New Roman"/>
              </a:rPr>
              <a:t> </a:t>
            </a:r>
            <a:r>
              <a:rPr lang="en-GB" sz="2800" spc="-5" dirty="0">
                <a:latin typeface="Times New Roman"/>
                <a:cs typeface="Times New Roman"/>
              </a:rPr>
              <a:t>more</a:t>
            </a:r>
            <a:r>
              <a:rPr lang="en-GB" sz="2800" spc="-5" dirty="0" smtClean="0">
                <a:latin typeface="Times New Roman"/>
                <a:cs typeface="Times New Roman"/>
              </a:rPr>
              <a:t>.</a:t>
            </a:r>
            <a:endParaRPr lang="en-GB" sz="2800" dirty="0">
              <a:latin typeface="Times New Roman"/>
              <a:cs typeface="Times New Roman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4418965" y="156970"/>
            <a:ext cx="4725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en-GB" sz="2800" b="1" dirty="0" smtClean="0">
                <a:solidFill>
                  <a:srgbClr val="800000"/>
                </a:solidFill>
                <a:latin typeface="Calibri"/>
                <a:cs typeface="Calibri"/>
              </a:rPr>
              <a:t>Continued….....</a:t>
            </a:r>
            <a:endParaRPr lang="en-GB" sz="2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43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11097"/>
            <a:ext cx="7998459" cy="4989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1889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4400" spc="-5" dirty="0">
                <a:latin typeface="Calibri"/>
                <a:cs typeface="Calibri"/>
              </a:rPr>
              <a:t>One of </a:t>
            </a:r>
            <a:r>
              <a:rPr sz="4400" dirty="0">
                <a:latin typeface="Calibri"/>
                <a:cs typeface="Calibri"/>
              </a:rPr>
              <a:t>the </a:t>
            </a:r>
            <a:r>
              <a:rPr sz="4400" b="1" spc="-15" dirty="0">
                <a:solidFill>
                  <a:srgbClr val="00AF50"/>
                </a:solidFill>
                <a:latin typeface="Calibri"/>
                <a:cs typeface="Calibri"/>
              </a:rPr>
              <a:t>best </a:t>
            </a:r>
            <a:r>
              <a:rPr sz="4400" b="1" spc="-5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r>
              <a:rPr sz="4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to  </a:t>
            </a:r>
            <a:r>
              <a:rPr sz="4400" spc="-15" dirty="0">
                <a:latin typeface="Calibri"/>
                <a:cs typeface="Calibri"/>
              </a:rPr>
              <a:t>communicate</a:t>
            </a:r>
            <a:endParaRPr sz="44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spc="-20" dirty="0">
                <a:latin typeface="Calibri"/>
                <a:cs typeface="Calibri"/>
              </a:rPr>
              <a:t>Writing </a:t>
            </a:r>
            <a:r>
              <a:rPr sz="4400" dirty="0">
                <a:latin typeface="Calibri"/>
                <a:cs typeface="Calibri"/>
              </a:rPr>
              <a:t>is one </a:t>
            </a:r>
            <a:r>
              <a:rPr sz="4400" spc="-5" dirty="0">
                <a:latin typeface="Calibri"/>
                <a:cs typeface="Calibri"/>
              </a:rPr>
              <a:t>of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00AF50"/>
                </a:solidFill>
                <a:latin typeface="Calibri"/>
                <a:cs typeface="Calibri"/>
              </a:rPr>
              <a:t>oldest</a:t>
            </a:r>
            <a:endParaRPr sz="44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known </a:t>
            </a:r>
            <a:r>
              <a:rPr sz="4400" spc="-25" dirty="0">
                <a:latin typeface="Calibri"/>
                <a:cs typeface="Calibri"/>
              </a:rPr>
              <a:t>forms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communication</a:t>
            </a:r>
            <a:endParaRPr sz="4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482600" algn="l"/>
              </a:tabLst>
            </a:pPr>
            <a:r>
              <a:rPr dirty="0"/>
              <a:t>	</a:t>
            </a:r>
            <a:r>
              <a:rPr sz="4400" dirty="0">
                <a:latin typeface="Calibri"/>
                <a:cs typeface="Calibri"/>
              </a:rPr>
              <a:t>In </a:t>
            </a:r>
            <a:r>
              <a:rPr sz="4400" spc="-40" dirty="0">
                <a:latin typeface="Calibri"/>
                <a:cs typeface="Calibri"/>
              </a:rPr>
              <a:t>today’s </a:t>
            </a:r>
            <a:r>
              <a:rPr sz="4400" spc="-15" dirty="0">
                <a:latin typeface="Calibri"/>
                <a:cs typeface="Calibri"/>
              </a:rPr>
              <a:t>age </a:t>
            </a:r>
            <a:r>
              <a:rPr sz="4400" spc="-5" dirty="0">
                <a:latin typeface="Calibri"/>
                <a:cs typeface="Calibri"/>
              </a:rPr>
              <a:t>of </a:t>
            </a:r>
            <a:r>
              <a:rPr sz="4400" spc="-15" dirty="0">
                <a:latin typeface="Calibri"/>
                <a:cs typeface="Calibri"/>
              </a:rPr>
              <a:t>information </a:t>
            </a:r>
            <a:r>
              <a:rPr sz="4400" dirty="0">
                <a:latin typeface="Calibri"/>
                <a:cs typeface="Calibri"/>
              </a:rPr>
              <a:t>and  </a:t>
            </a:r>
            <a:r>
              <a:rPr sz="4400" spc="-30" dirty="0">
                <a:latin typeface="Calibri"/>
                <a:cs typeface="Calibri"/>
              </a:rPr>
              <a:t>technology, </a:t>
            </a:r>
            <a:r>
              <a:rPr sz="4400" dirty="0">
                <a:latin typeface="Calibri"/>
                <a:cs typeface="Calibri"/>
              </a:rPr>
              <a:t>writing has </a:t>
            </a:r>
            <a:r>
              <a:rPr sz="4400" b="1" dirty="0">
                <a:solidFill>
                  <a:srgbClr val="00AF50"/>
                </a:solidFill>
                <a:latin typeface="Calibri"/>
                <a:cs typeface="Calibri"/>
              </a:rPr>
              <a:t>become</a:t>
            </a:r>
            <a:r>
              <a:rPr sz="4400" b="1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AF50"/>
                </a:solidFill>
                <a:latin typeface="Calibri"/>
                <a:cs typeface="Calibri"/>
              </a:rPr>
              <a:t>a  </a:t>
            </a:r>
            <a:r>
              <a:rPr sz="4400" b="1" spc="-15" dirty="0">
                <a:solidFill>
                  <a:srgbClr val="00AF50"/>
                </a:solidFill>
                <a:latin typeface="Calibri"/>
                <a:cs typeface="Calibri"/>
              </a:rPr>
              <a:t>lost</a:t>
            </a:r>
            <a:r>
              <a:rPr sz="4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AF50"/>
                </a:solidFill>
                <a:latin typeface="Calibri"/>
                <a:cs typeface="Calibri"/>
              </a:rPr>
              <a:t>art</a:t>
            </a:r>
            <a:endParaRPr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21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3297" y="250099"/>
            <a:ext cx="5454365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1225" marR="5080" indent="-899160">
              <a:lnSpc>
                <a:spcPct val="120000"/>
              </a:lnSpc>
              <a:spcBef>
                <a:spcPts val="100"/>
              </a:spcBef>
            </a:pPr>
            <a:r>
              <a:rPr sz="4000" b="1" spc="-10" dirty="0" smtClean="0">
                <a:solidFill>
                  <a:srgbClr val="800000"/>
                </a:solidFill>
                <a:latin typeface="Calibri"/>
                <a:cs typeface="Calibri"/>
              </a:rPr>
              <a:t>Wh</a:t>
            </a:r>
            <a:r>
              <a:rPr sz="4000" b="1" spc="-105" dirty="0" smtClean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4000" b="1" spc="-5" dirty="0" smtClean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lang="en-GB" sz="4000" b="1" spc="-5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4000" b="1" dirty="0" smtClean="0">
                <a:solidFill>
                  <a:srgbClr val="800000"/>
                </a:solidFill>
                <a:latin typeface="Calibri"/>
                <a:cs typeface="Calibri"/>
              </a:rPr>
              <a:t>Is </a:t>
            </a:r>
            <a:r>
              <a:rPr lang="en-US" sz="4000" b="1" spc="-10" dirty="0" smtClean="0">
                <a:solidFill>
                  <a:srgbClr val="800000"/>
                </a:solidFill>
                <a:latin typeface="Calibri"/>
                <a:cs typeface="Calibri"/>
              </a:rPr>
              <a:t>WRITING?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652073" y="1518443"/>
            <a:ext cx="5911500" cy="4648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3600" spc="-180" dirty="0">
                <a:latin typeface="Cambria"/>
                <a:cs typeface="Cambria"/>
              </a:rPr>
              <a:t>The </a:t>
            </a:r>
            <a:r>
              <a:rPr sz="3600" spc="-90" dirty="0">
                <a:latin typeface="Cambria"/>
                <a:cs typeface="Cambria"/>
              </a:rPr>
              <a:t>act </a:t>
            </a:r>
            <a:r>
              <a:rPr sz="3600" spc="-130" dirty="0">
                <a:latin typeface="Cambria"/>
                <a:cs typeface="Cambria"/>
              </a:rPr>
              <a:t>or </a:t>
            </a:r>
            <a:r>
              <a:rPr sz="3600" spc="-125" dirty="0">
                <a:latin typeface="Cambria"/>
                <a:cs typeface="Cambria"/>
              </a:rPr>
              <a:t>art </a:t>
            </a:r>
            <a:r>
              <a:rPr sz="3600" spc="-70" dirty="0">
                <a:latin typeface="Cambria"/>
                <a:cs typeface="Cambria"/>
              </a:rPr>
              <a:t>of </a:t>
            </a:r>
            <a:r>
              <a:rPr sz="3600" spc="-55" dirty="0">
                <a:latin typeface="Cambria"/>
                <a:cs typeface="Cambria"/>
              </a:rPr>
              <a:t>forming </a:t>
            </a:r>
            <a:r>
              <a:rPr sz="3600" spc="-175" dirty="0">
                <a:solidFill>
                  <a:srgbClr val="FF0000"/>
                </a:solidFill>
                <a:latin typeface="Cambria"/>
                <a:cs typeface="Cambria"/>
              </a:rPr>
              <a:t>letters  </a:t>
            </a:r>
            <a:r>
              <a:rPr sz="3600" spc="-85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3600" spc="-105" dirty="0">
                <a:solidFill>
                  <a:srgbClr val="FF0000"/>
                </a:solidFill>
                <a:latin typeface="Cambria"/>
                <a:cs typeface="Cambria"/>
              </a:rPr>
              <a:t>characters </a:t>
            </a:r>
            <a:r>
              <a:rPr sz="3600" spc="-100" dirty="0">
                <a:latin typeface="Cambria"/>
                <a:cs typeface="Cambria"/>
              </a:rPr>
              <a:t>on </a:t>
            </a:r>
            <a:r>
              <a:rPr sz="3600" spc="-105" dirty="0">
                <a:latin typeface="Cambria"/>
                <a:cs typeface="Cambria"/>
              </a:rPr>
              <a:t>paper, </a:t>
            </a:r>
            <a:r>
              <a:rPr sz="3600" spc="-125" dirty="0">
                <a:latin typeface="Cambria"/>
                <a:cs typeface="Cambria"/>
              </a:rPr>
              <a:t>wood,  </a:t>
            </a:r>
            <a:r>
              <a:rPr sz="3600" spc="-155" dirty="0">
                <a:latin typeface="Cambria"/>
                <a:cs typeface="Cambria"/>
              </a:rPr>
              <a:t>stone, </a:t>
            </a:r>
            <a:r>
              <a:rPr sz="3600" spc="-130" dirty="0">
                <a:latin typeface="Cambria"/>
                <a:cs typeface="Cambria"/>
              </a:rPr>
              <a:t>or </a:t>
            </a:r>
            <a:r>
              <a:rPr sz="3600" spc="-135" dirty="0">
                <a:latin typeface="Cambria"/>
                <a:cs typeface="Cambria"/>
              </a:rPr>
              <a:t>other </a:t>
            </a:r>
            <a:r>
              <a:rPr sz="3600" spc="-100" dirty="0">
                <a:latin typeface="Cambria"/>
                <a:cs typeface="Cambria"/>
              </a:rPr>
              <a:t>material, </a:t>
            </a:r>
            <a:r>
              <a:rPr sz="3600" spc="-70" dirty="0">
                <a:latin typeface="Cambria"/>
                <a:cs typeface="Cambria"/>
              </a:rPr>
              <a:t>for </a:t>
            </a:r>
            <a:r>
              <a:rPr sz="3600" spc="-145" dirty="0">
                <a:latin typeface="Cambria"/>
                <a:cs typeface="Cambria"/>
              </a:rPr>
              <a:t>the  purpose </a:t>
            </a:r>
            <a:r>
              <a:rPr sz="3600" spc="-70" dirty="0">
                <a:latin typeface="Cambria"/>
                <a:cs typeface="Cambria"/>
              </a:rPr>
              <a:t>of </a:t>
            </a:r>
            <a:r>
              <a:rPr sz="3600" spc="-80" dirty="0">
                <a:solidFill>
                  <a:srgbClr val="FF0000"/>
                </a:solidFill>
                <a:latin typeface="Cambria"/>
                <a:cs typeface="Cambria"/>
              </a:rPr>
              <a:t>recording </a:t>
            </a:r>
            <a:r>
              <a:rPr sz="3600" spc="-14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3600" spc="-155" dirty="0">
                <a:solidFill>
                  <a:srgbClr val="FF0000"/>
                </a:solidFill>
                <a:latin typeface="Cambria"/>
                <a:cs typeface="Cambria"/>
              </a:rPr>
              <a:t>ideas  </a:t>
            </a:r>
            <a:r>
              <a:rPr sz="3600" spc="-20" dirty="0">
                <a:latin typeface="Cambria"/>
                <a:cs typeface="Cambria"/>
              </a:rPr>
              <a:t>which </a:t>
            </a:r>
            <a:r>
              <a:rPr sz="3600" spc="-100" dirty="0">
                <a:latin typeface="Cambria"/>
                <a:cs typeface="Cambria"/>
              </a:rPr>
              <a:t>characters </a:t>
            </a:r>
            <a:r>
              <a:rPr sz="3600" spc="-85" dirty="0">
                <a:latin typeface="Cambria"/>
                <a:cs typeface="Cambria"/>
              </a:rPr>
              <a:t>and </a:t>
            </a:r>
            <a:r>
              <a:rPr sz="3600" spc="-160" dirty="0">
                <a:latin typeface="Cambria"/>
                <a:cs typeface="Cambria"/>
              </a:rPr>
              <a:t>words  </a:t>
            </a:r>
            <a:r>
              <a:rPr sz="3600" spc="-130" dirty="0">
                <a:latin typeface="Cambria"/>
                <a:cs typeface="Cambria"/>
              </a:rPr>
              <a:t>express, or </a:t>
            </a:r>
            <a:r>
              <a:rPr sz="3600" spc="-70" dirty="0">
                <a:latin typeface="Cambria"/>
                <a:cs typeface="Cambria"/>
              </a:rPr>
              <a:t>of </a:t>
            </a:r>
            <a:r>
              <a:rPr sz="3600" spc="-60" dirty="0">
                <a:solidFill>
                  <a:srgbClr val="FF0000"/>
                </a:solidFill>
                <a:latin typeface="Cambria"/>
                <a:cs typeface="Cambria"/>
              </a:rPr>
              <a:t>communicating  </a:t>
            </a:r>
            <a:r>
              <a:rPr sz="3600" spc="-135" dirty="0">
                <a:latin typeface="Cambria"/>
                <a:cs typeface="Cambria"/>
              </a:rPr>
              <a:t>them </a:t>
            </a:r>
            <a:r>
              <a:rPr sz="3600" spc="-195" dirty="0">
                <a:latin typeface="Cambria"/>
                <a:cs typeface="Cambria"/>
              </a:rPr>
              <a:t>to </a:t>
            </a:r>
            <a:r>
              <a:rPr sz="3600" spc="-160" dirty="0">
                <a:latin typeface="Cambria"/>
                <a:cs typeface="Cambria"/>
              </a:rPr>
              <a:t>others </a:t>
            </a:r>
            <a:r>
              <a:rPr sz="3600" spc="-160" dirty="0">
                <a:solidFill>
                  <a:srgbClr val="FF0000"/>
                </a:solidFill>
                <a:latin typeface="Cambria"/>
                <a:cs typeface="Cambria"/>
              </a:rPr>
              <a:t>by </a:t>
            </a:r>
            <a:r>
              <a:rPr sz="3600" spc="-125" dirty="0">
                <a:solidFill>
                  <a:srgbClr val="FF0000"/>
                </a:solidFill>
                <a:latin typeface="Cambria"/>
                <a:cs typeface="Cambria"/>
              </a:rPr>
              <a:t>visible</a:t>
            </a:r>
            <a:r>
              <a:rPr sz="3600" spc="-50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-120" dirty="0">
                <a:solidFill>
                  <a:srgbClr val="FF0000"/>
                </a:solidFill>
                <a:latin typeface="Cambria"/>
                <a:cs typeface="Cambria"/>
              </a:rPr>
              <a:t>signs</a:t>
            </a:r>
            <a:endParaRPr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8183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822" y="461899"/>
            <a:ext cx="7054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>
                <a:solidFill>
                  <a:srgbClr val="008000"/>
                </a:solidFill>
                <a:latin typeface="Calibri"/>
                <a:cs typeface="Calibri"/>
              </a:rPr>
              <a:t>Why </a:t>
            </a:r>
            <a:r>
              <a:rPr sz="4400" b="1" spc="-35" dirty="0">
                <a:solidFill>
                  <a:srgbClr val="008000"/>
                </a:solidFill>
                <a:latin typeface="Calibri"/>
                <a:cs typeface="Calibri"/>
              </a:rPr>
              <a:t>Written</a:t>
            </a:r>
            <a:r>
              <a:rPr sz="4400" b="1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008000"/>
                </a:solidFill>
                <a:latin typeface="Calibri"/>
                <a:cs typeface="Calibri"/>
              </a:rPr>
              <a:t>Communication?</a:t>
            </a:r>
            <a:endParaRPr sz="4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469932"/>
            <a:ext cx="7991467" cy="49650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Creates </a:t>
            </a:r>
            <a:r>
              <a:rPr sz="3600" dirty="0">
                <a:latin typeface="Calibri"/>
                <a:cs typeface="Calibri"/>
              </a:rPr>
              <a:t>a </a:t>
            </a:r>
            <a:r>
              <a:rPr sz="3600" b="1" spc="-5" dirty="0">
                <a:latin typeface="Calibri"/>
                <a:cs typeface="Calibri"/>
              </a:rPr>
              <a:t>permanent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record</a:t>
            </a:r>
            <a:endParaRPr sz="3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Allows </a:t>
            </a:r>
            <a:r>
              <a:rPr sz="3600" spc="-15" dirty="0">
                <a:latin typeface="Calibri"/>
                <a:cs typeface="Calibri"/>
              </a:rPr>
              <a:t>you </a:t>
            </a:r>
            <a:r>
              <a:rPr sz="3600" spc="-20" dirty="0">
                <a:latin typeface="Calibri"/>
                <a:cs typeface="Calibri"/>
              </a:rPr>
              <a:t>to </a:t>
            </a:r>
            <a:r>
              <a:rPr sz="3600" b="1" spc="-25" dirty="0">
                <a:latin typeface="Calibri"/>
                <a:cs typeface="Calibri"/>
              </a:rPr>
              <a:t>store </a:t>
            </a:r>
            <a:r>
              <a:rPr sz="3600" b="1" spc="-15" dirty="0">
                <a:latin typeface="Calibri"/>
                <a:cs typeface="Calibri"/>
              </a:rPr>
              <a:t>information </a:t>
            </a:r>
            <a:r>
              <a:rPr sz="3600" spc="-30" dirty="0">
                <a:latin typeface="Calibri"/>
                <a:cs typeface="Calibri"/>
              </a:rPr>
              <a:t>for  </a:t>
            </a:r>
            <a:r>
              <a:rPr sz="3600" spc="-10" dirty="0">
                <a:latin typeface="Calibri"/>
                <a:cs typeface="Calibri"/>
              </a:rPr>
              <a:t>future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reference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Calibri"/>
                <a:cs typeface="Calibri"/>
              </a:rPr>
              <a:t>Easily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distributed</a:t>
            </a:r>
            <a:endParaRPr sz="3600" dirty="0">
              <a:latin typeface="Calibri"/>
              <a:cs typeface="Calibri"/>
            </a:endParaRPr>
          </a:p>
          <a:p>
            <a:pPr marL="355600" marR="89535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All </a:t>
            </a:r>
            <a:r>
              <a:rPr sz="3600" spc="-10" dirty="0">
                <a:latin typeface="Calibri"/>
                <a:cs typeface="Calibri"/>
              </a:rPr>
              <a:t>recipients </a:t>
            </a:r>
            <a:r>
              <a:rPr sz="3600" spc="-15" dirty="0">
                <a:latin typeface="Calibri"/>
                <a:cs typeface="Calibri"/>
              </a:rPr>
              <a:t>receive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same  </a:t>
            </a:r>
            <a:r>
              <a:rPr sz="3600" b="1" spc="-10" dirty="0">
                <a:latin typeface="Calibri"/>
                <a:cs typeface="Calibri"/>
              </a:rPr>
              <a:t>information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Necessary </a:t>
            </a:r>
            <a:r>
              <a:rPr sz="3600" spc="-25" dirty="0">
                <a:latin typeface="Calibri"/>
                <a:cs typeface="Calibri"/>
              </a:rPr>
              <a:t>for </a:t>
            </a:r>
            <a:r>
              <a:rPr sz="3600" b="1" spc="-15" dirty="0">
                <a:latin typeface="Calibri"/>
                <a:cs typeface="Calibri"/>
              </a:rPr>
              <a:t>legal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binding</a:t>
            </a:r>
            <a:endParaRPr sz="3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documentation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23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270" y="461899"/>
            <a:ext cx="3298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solidFill>
                  <a:srgbClr val="008000"/>
                </a:solidFill>
                <a:latin typeface="Calibri"/>
                <a:cs typeface="Calibri"/>
              </a:rPr>
              <a:t>Writing</a:t>
            </a:r>
            <a:r>
              <a:rPr sz="4400" b="1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8000"/>
                </a:solidFill>
                <a:latin typeface="Calibri"/>
                <a:cs typeface="Calibri"/>
              </a:rPr>
              <a:t>Skills?</a:t>
            </a:r>
            <a:endParaRPr sz="4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189" y="1604213"/>
            <a:ext cx="8516067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21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ability </a:t>
            </a:r>
            <a:r>
              <a:rPr sz="3600" spc="-20" dirty="0">
                <a:latin typeface="Calibri"/>
                <a:cs typeface="Calibri"/>
              </a:rPr>
              <a:t>to </a:t>
            </a:r>
            <a:r>
              <a:rPr sz="3600" spc="-10" dirty="0">
                <a:latin typeface="Calibri"/>
                <a:cs typeface="Calibri"/>
              </a:rPr>
              <a:t>write </a:t>
            </a:r>
            <a:r>
              <a:rPr sz="3600" b="1" dirty="0">
                <a:solidFill>
                  <a:srgbClr val="E36C09"/>
                </a:solidFill>
                <a:latin typeface="Calibri"/>
                <a:cs typeface="Calibri"/>
              </a:rPr>
              <a:t>does not </a:t>
            </a:r>
            <a:r>
              <a:rPr sz="3600" b="1" spc="-15" dirty="0">
                <a:solidFill>
                  <a:srgbClr val="E36C09"/>
                </a:solidFill>
                <a:latin typeface="Calibri"/>
                <a:cs typeface="Calibri"/>
              </a:rPr>
              <a:t>require </a:t>
            </a:r>
            <a:r>
              <a:rPr sz="3600" dirty="0">
                <a:latin typeface="Calibri"/>
                <a:cs typeface="Calibri"/>
              </a:rPr>
              <a:t>a  unique </a:t>
            </a:r>
            <a:r>
              <a:rPr sz="3600" spc="-15" dirty="0">
                <a:latin typeface="Calibri"/>
                <a:cs typeface="Calibri"/>
              </a:rPr>
              <a:t>talent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dirty="0">
                <a:latin typeface="Calibri"/>
                <a:cs typeface="Calibri"/>
              </a:rPr>
              <a:t>an </a:t>
            </a:r>
            <a:r>
              <a:rPr sz="3600" spc="-10" dirty="0">
                <a:latin typeface="Calibri"/>
                <a:cs typeface="Calibri"/>
              </a:rPr>
              <a:t>outstanding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mental  </a:t>
            </a:r>
            <a:r>
              <a:rPr sz="3600" dirty="0">
                <a:latin typeface="Calibri"/>
                <a:cs typeface="Calibri"/>
              </a:rPr>
              <a:t>ability</a:t>
            </a:r>
          </a:p>
          <a:p>
            <a:pPr marL="355600" marR="508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20" dirty="0">
                <a:solidFill>
                  <a:srgbClr val="E36C09"/>
                </a:solidFill>
                <a:latin typeface="Calibri"/>
                <a:cs typeface="Calibri"/>
              </a:rPr>
              <a:t>Everyone </a:t>
            </a:r>
            <a:r>
              <a:rPr sz="3600" b="1" dirty="0">
                <a:solidFill>
                  <a:srgbClr val="E36C09"/>
                </a:solidFill>
                <a:latin typeface="Calibri"/>
                <a:cs typeface="Calibri"/>
              </a:rPr>
              <a:t>has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5" dirty="0">
                <a:latin typeface="Calibri"/>
                <a:cs typeface="Calibri"/>
              </a:rPr>
              <a:t>basic skills necessary </a:t>
            </a:r>
            <a:r>
              <a:rPr sz="3600" spc="-30" dirty="0">
                <a:latin typeface="Calibri"/>
                <a:cs typeface="Calibri"/>
              </a:rPr>
              <a:t>to  </a:t>
            </a:r>
            <a:r>
              <a:rPr sz="3600" spc="-10" dirty="0">
                <a:latin typeface="Calibri"/>
                <a:cs typeface="Calibri"/>
              </a:rPr>
              <a:t>write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well</a:t>
            </a:r>
            <a:endParaRPr sz="3600" dirty="0">
              <a:latin typeface="Calibri"/>
              <a:cs typeface="Calibri"/>
            </a:endParaRPr>
          </a:p>
          <a:p>
            <a:pPr marL="355600" marR="578485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 basic </a:t>
            </a:r>
            <a:r>
              <a:rPr sz="3600" spc="-15" dirty="0">
                <a:latin typeface="Calibri"/>
                <a:cs typeface="Calibri"/>
              </a:rPr>
              <a:t>understanding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writing and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  </a:t>
            </a:r>
            <a:r>
              <a:rPr sz="3600" spc="-10" dirty="0">
                <a:latin typeface="Calibri"/>
                <a:cs typeface="Calibri"/>
              </a:rPr>
              <a:t>commitment </a:t>
            </a:r>
            <a:r>
              <a:rPr sz="3600" spc="-20" dirty="0">
                <a:latin typeface="Calibri"/>
                <a:cs typeface="Calibri"/>
              </a:rPr>
              <a:t>to </a:t>
            </a:r>
            <a:r>
              <a:rPr sz="3600" dirty="0">
                <a:latin typeface="Calibri"/>
                <a:cs typeface="Calibri"/>
              </a:rPr>
              <a:t>writing </a:t>
            </a:r>
            <a:r>
              <a:rPr sz="3600" spc="-10" dirty="0">
                <a:latin typeface="Calibri"/>
                <a:cs typeface="Calibri"/>
              </a:rPr>
              <a:t>well </a:t>
            </a:r>
            <a:r>
              <a:rPr sz="3600" dirty="0">
                <a:latin typeface="Calibri"/>
                <a:cs typeface="Calibri"/>
              </a:rPr>
              <a:t>in all  </a:t>
            </a:r>
            <a:r>
              <a:rPr sz="3600" spc="-5" dirty="0">
                <a:latin typeface="Calibri"/>
                <a:cs typeface="Calibri"/>
              </a:rPr>
              <a:t>situations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b="1" dirty="0">
                <a:solidFill>
                  <a:srgbClr val="E36C09"/>
                </a:solidFill>
                <a:latin typeface="Calibri"/>
                <a:cs typeface="Calibri"/>
              </a:rPr>
              <a:t>needed as a</a:t>
            </a:r>
            <a:r>
              <a:rPr sz="3600" b="1" spc="-6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E36C09"/>
                </a:solidFill>
                <a:latin typeface="Calibri"/>
                <a:cs typeface="Calibri"/>
              </a:rPr>
              <a:t>professional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55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232" y="461899"/>
            <a:ext cx="5416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008000"/>
                </a:solidFill>
                <a:latin typeface="Calibri"/>
                <a:cs typeface="Calibri"/>
              </a:rPr>
              <a:t>Questions </a:t>
            </a:r>
            <a:r>
              <a:rPr sz="4400" b="1" dirty="0">
                <a:solidFill>
                  <a:srgbClr val="008000"/>
                </a:solidFill>
                <a:latin typeface="Calibri"/>
                <a:cs typeface="Calibri"/>
              </a:rPr>
              <a:t>a </a:t>
            </a:r>
            <a:r>
              <a:rPr sz="4400" b="1" spc="-15" dirty="0">
                <a:solidFill>
                  <a:srgbClr val="008000"/>
                </a:solidFill>
                <a:latin typeface="Calibri"/>
                <a:cs typeface="Calibri"/>
              </a:rPr>
              <a:t>writer</a:t>
            </a:r>
            <a:r>
              <a:rPr sz="4400" b="1" spc="-7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008000"/>
                </a:solidFill>
                <a:latin typeface="Calibri"/>
                <a:cs typeface="Calibri"/>
              </a:rPr>
              <a:t>asks</a:t>
            </a:r>
            <a:endParaRPr sz="4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4884" y="1736782"/>
            <a:ext cx="6374765" cy="44784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2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How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do I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begin?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2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What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my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purpose?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2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E36C09"/>
                </a:solidFill>
                <a:latin typeface="Calibri"/>
                <a:cs typeface="Calibri"/>
              </a:rPr>
              <a:t>How do I </a:t>
            </a:r>
            <a:r>
              <a:rPr sz="3200" b="1" spc="-25" dirty="0">
                <a:solidFill>
                  <a:srgbClr val="E36C09"/>
                </a:solidFill>
                <a:latin typeface="Calibri"/>
                <a:cs typeface="Calibri"/>
              </a:rPr>
              <a:t>make </a:t>
            </a:r>
            <a:r>
              <a:rPr sz="3200" b="1" spc="-35" dirty="0">
                <a:solidFill>
                  <a:srgbClr val="E36C09"/>
                </a:solidFill>
                <a:latin typeface="Calibri"/>
                <a:cs typeface="Calibri"/>
              </a:rPr>
              <a:t>my 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point</a:t>
            </a:r>
            <a:r>
              <a:rPr sz="3200" b="1" spc="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clear?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2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3333FF"/>
                </a:solidFill>
                <a:latin typeface="Calibri"/>
                <a:cs typeface="Calibri"/>
              </a:rPr>
              <a:t>How </a:t>
            </a:r>
            <a:r>
              <a:rPr sz="3200" b="1" dirty="0">
                <a:solidFill>
                  <a:srgbClr val="3333FF"/>
                </a:solidFill>
                <a:latin typeface="Calibri"/>
                <a:cs typeface="Calibri"/>
              </a:rPr>
              <a:t>do I </a:t>
            </a:r>
            <a:r>
              <a:rPr sz="3200" b="1" spc="-15" dirty="0">
                <a:solidFill>
                  <a:srgbClr val="3333FF"/>
                </a:solidFill>
                <a:latin typeface="Calibri"/>
                <a:cs typeface="Calibri"/>
              </a:rPr>
              <a:t>create </a:t>
            </a:r>
            <a:r>
              <a:rPr sz="3200" b="1" dirty="0">
                <a:solidFill>
                  <a:srgbClr val="3333FF"/>
                </a:solidFill>
                <a:latin typeface="Calibri"/>
                <a:cs typeface="Calibri"/>
              </a:rPr>
              <a:t>a logical</a:t>
            </a:r>
            <a:r>
              <a:rPr sz="3200" b="1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333FF"/>
                </a:solidFill>
                <a:latin typeface="Calibri"/>
                <a:cs typeface="Calibri"/>
              </a:rPr>
              <a:t>flow?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2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 smtClean="0">
                <a:solidFill>
                  <a:srgbClr val="CC00CC"/>
                </a:solidFill>
                <a:latin typeface="Calibri"/>
                <a:cs typeface="Calibri"/>
              </a:rPr>
              <a:t>How </a:t>
            </a:r>
            <a:r>
              <a:rPr sz="3200" b="1" dirty="0">
                <a:solidFill>
                  <a:srgbClr val="CC00CC"/>
                </a:solidFill>
                <a:latin typeface="Calibri"/>
                <a:cs typeface="Calibri"/>
              </a:rPr>
              <a:t>do I </a:t>
            </a:r>
            <a:r>
              <a:rPr sz="3200" b="1" spc="-15" dirty="0">
                <a:solidFill>
                  <a:srgbClr val="CC00CC"/>
                </a:solidFill>
                <a:latin typeface="Calibri"/>
                <a:cs typeface="Calibri"/>
              </a:rPr>
              <a:t>avoid </a:t>
            </a:r>
            <a:r>
              <a:rPr sz="3200" b="1" spc="-10" dirty="0">
                <a:solidFill>
                  <a:srgbClr val="CC00CC"/>
                </a:solidFill>
                <a:latin typeface="Calibri"/>
                <a:cs typeface="Calibri"/>
              </a:rPr>
              <a:t>grammatical</a:t>
            </a:r>
            <a:r>
              <a:rPr sz="3200" b="1" spc="-65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C00CC"/>
                </a:solidFill>
                <a:latin typeface="Calibri"/>
                <a:cs typeface="Calibri"/>
              </a:rPr>
              <a:t>errors?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2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How can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I </a:t>
            </a:r>
            <a:r>
              <a:rPr sz="3200" b="1" spc="-25" dirty="0">
                <a:solidFill>
                  <a:srgbClr val="006600"/>
                </a:solidFill>
                <a:latin typeface="Calibri"/>
                <a:cs typeface="Calibri"/>
              </a:rPr>
              <a:t>make </a:t>
            </a:r>
            <a:r>
              <a:rPr sz="3200" b="1" spc="-30" dirty="0">
                <a:solidFill>
                  <a:srgbClr val="006600"/>
                </a:solidFill>
                <a:latin typeface="Calibri"/>
                <a:cs typeface="Calibri"/>
              </a:rPr>
              <a:t>my </a:t>
            </a: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message</a:t>
            </a:r>
            <a:r>
              <a:rPr sz="3200" b="1" spc="-4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brief?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2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How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can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create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visual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effect?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94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0" y="1447800"/>
                </a:moveTo>
                <a:lnTo>
                  <a:pt x="9144000" y="1447800"/>
                </a:lnTo>
                <a:lnTo>
                  <a:pt x="9144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0" y="1447800"/>
                </a:moveTo>
                <a:lnTo>
                  <a:pt x="9144000" y="1447800"/>
                </a:lnTo>
                <a:lnTo>
                  <a:pt x="9144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8199" y="283071"/>
            <a:ext cx="700214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FFFFFF"/>
                </a:solidFill>
                <a:latin typeface="Calibri"/>
                <a:cs typeface="Calibri"/>
              </a:rPr>
              <a:t>Three-Step </a:t>
            </a:r>
            <a:r>
              <a:rPr lang="en-GB" sz="5000" spc="-15" dirty="0" smtClean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5000" spc="-20" dirty="0" smtClean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sz="5000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5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447800"/>
            <a:ext cx="32004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14478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1143000"/>
                </a:moveTo>
                <a:lnTo>
                  <a:pt x="3200400" y="1143000"/>
                </a:lnTo>
                <a:lnTo>
                  <a:pt x="3200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1447800"/>
            <a:ext cx="32004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3600" y="14478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1143000"/>
                </a:moveTo>
                <a:lnTo>
                  <a:pt x="3200400" y="1143000"/>
                </a:lnTo>
                <a:lnTo>
                  <a:pt x="3200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0" y="1447800"/>
            <a:ext cx="27432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0" y="1447800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0" y="1143000"/>
                </a:moveTo>
                <a:lnTo>
                  <a:pt x="2743200" y="1143000"/>
                </a:lnTo>
                <a:lnTo>
                  <a:pt x="27432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3490" y="1779473"/>
            <a:ext cx="7037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34335" algn="l"/>
                <a:tab pos="5956935" algn="l"/>
              </a:tabLst>
            </a:pP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2800" b="1" i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800" b="1" i="1" spc="-5" dirty="0">
                <a:latin typeface="Arial"/>
                <a:cs typeface="Arial"/>
              </a:rPr>
              <a:t>	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2800" b="1" i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800" b="1" i="1" spc="-5" dirty="0">
                <a:latin typeface="Arial"/>
                <a:cs typeface="Arial"/>
              </a:rPr>
              <a:t>	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2800" b="1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4935" y="2590800"/>
            <a:ext cx="3179063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4935" y="6324600"/>
            <a:ext cx="3179445" cy="0"/>
          </a:xfrm>
          <a:custGeom>
            <a:avLst/>
            <a:gdLst/>
            <a:ahLst/>
            <a:cxnLst/>
            <a:rect l="l" t="t" r="r" b="b"/>
            <a:pathLst>
              <a:path w="3179445">
                <a:moveTo>
                  <a:pt x="0" y="0"/>
                </a:moveTo>
                <a:lnTo>
                  <a:pt x="31790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4935" y="2590800"/>
            <a:ext cx="3179445" cy="3733800"/>
          </a:xfrm>
          <a:custGeom>
            <a:avLst/>
            <a:gdLst/>
            <a:ahLst/>
            <a:cxnLst/>
            <a:rect l="l" t="t" r="r" b="b"/>
            <a:pathLst>
              <a:path w="3179445" h="3733800">
                <a:moveTo>
                  <a:pt x="3179063" y="0"/>
                </a:moveTo>
                <a:lnTo>
                  <a:pt x="0" y="0"/>
                </a:lnTo>
                <a:lnTo>
                  <a:pt x="0" y="3733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2590800"/>
            <a:ext cx="2743200" cy="373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200400" y="2590800"/>
            <a:ext cx="2743200" cy="3733800"/>
          </a:xfrm>
          <a:custGeom>
            <a:avLst/>
            <a:gdLst/>
            <a:ahLst/>
            <a:cxnLst/>
            <a:rect l="l" t="t" r="r" b="b"/>
            <a:pathLst>
              <a:path w="2743200" h="3733800">
                <a:moveTo>
                  <a:pt x="0" y="3733800"/>
                </a:moveTo>
                <a:lnTo>
                  <a:pt x="2743200" y="3733800"/>
                </a:lnTo>
                <a:lnTo>
                  <a:pt x="27432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590800"/>
            <a:ext cx="3200400" cy="3733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590800"/>
            <a:ext cx="3200400" cy="3733800"/>
          </a:xfrm>
          <a:custGeom>
            <a:avLst/>
            <a:gdLst/>
            <a:ahLst/>
            <a:cxnLst/>
            <a:rect l="l" t="t" r="r" b="b"/>
            <a:pathLst>
              <a:path w="3200400" h="3733800">
                <a:moveTo>
                  <a:pt x="0" y="3733800"/>
                </a:moveTo>
                <a:lnTo>
                  <a:pt x="3200400" y="3733800"/>
                </a:lnTo>
                <a:lnTo>
                  <a:pt x="3200400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3403" y="3361944"/>
            <a:ext cx="1917192" cy="2247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6216" y="3986784"/>
            <a:ext cx="2078989" cy="1605280"/>
          </a:xfrm>
          <a:custGeom>
            <a:avLst/>
            <a:gdLst/>
            <a:ahLst/>
            <a:cxnLst/>
            <a:rect l="l" t="t" r="r" b="b"/>
            <a:pathLst>
              <a:path w="2078989" h="1605279">
                <a:moveTo>
                  <a:pt x="1372361" y="0"/>
                </a:moveTo>
                <a:lnTo>
                  <a:pt x="1275461" y="48514"/>
                </a:lnTo>
                <a:lnTo>
                  <a:pt x="1051814" y="910844"/>
                </a:lnTo>
                <a:lnTo>
                  <a:pt x="0" y="1079373"/>
                </a:lnTo>
                <a:lnTo>
                  <a:pt x="274866" y="1494917"/>
                </a:lnTo>
                <a:lnTo>
                  <a:pt x="542163" y="1604772"/>
                </a:lnTo>
                <a:lnTo>
                  <a:pt x="954404" y="1604772"/>
                </a:lnTo>
                <a:lnTo>
                  <a:pt x="1440815" y="1381125"/>
                </a:lnTo>
                <a:lnTo>
                  <a:pt x="1841373" y="928751"/>
                </a:lnTo>
                <a:lnTo>
                  <a:pt x="2061464" y="384937"/>
                </a:lnTo>
                <a:lnTo>
                  <a:pt x="2078736" y="230886"/>
                </a:lnTo>
                <a:lnTo>
                  <a:pt x="1859152" y="60198"/>
                </a:lnTo>
                <a:lnTo>
                  <a:pt x="1372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3352800"/>
            <a:ext cx="2648712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75917" y="5803493"/>
            <a:ext cx="907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Arial Narrow"/>
                <a:cs typeface="Arial Narrow"/>
              </a:rPr>
              <a:t>Planning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00525" y="5803493"/>
            <a:ext cx="739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40" dirty="0">
                <a:latin typeface="Arial Narrow"/>
                <a:cs typeface="Arial Narrow"/>
              </a:rPr>
              <a:t>W</a:t>
            </a:r>
            <a:r>
              <a:rPr sz="2000" b="1" i="1" dirty="0">
                <a:latin typeface="Arial Narrow"/>
                <a:cs typeface="Arial Narrow"/>
              </a:rPr>
              <a:t>riting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9730" y="5803493"/>
            <a:ext cx="1553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Arial Narrow"/>
                <a:cs typeface="Arial Narrow"/>
              </a:rPr>
              <a:t>Quality</a:t>
            </a:r>
            <a:r>
              <a:rPr sz="2000" b="1" i="1" spc="-95" dirty="0">
                <a:latin typeface="Arial Narrow"/>
                <a:cs typeface="Arial Narrow"/>
              </a:rPr>
              <a:t> </a:t>
            </a:r>
            <a:r>
              <a:rPr sz="2000" b="1" i="1" dirty="0">
                <a:latin typeface="Arial Narrow"/>
                <a:cs typeface="Arial Narrow"/>
              </a:rPr>
              <a:t>controll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72200" y="3352800"/>
            <a:ext cx="2819400" cy="2377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28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474" y="464910"/>
            <a:ext cx="615742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b="1" spc="-5" dirty="0" smtClean="0">
                <a:solidFill>
                  <a:srgbClr val="5F497A"/>
                </a:solidFill>
                <a:latin typeface="Calibri"/>
                <a:cs typeface="Calibri"/>
              </a:rPr>
              <a:t>Three Steps for </a:t>
            </a:r>
            <a:r>
              <a:rPr sz="4400" b="1" spc="-25" dirty="0" smtClean="0">
                <a:solidFill>
                  <a:srgbClr val="5F497A"/>
                </a:solidFill>
                <a:latin typeface="Calibri"/>
                <a:cs typeface="Calibri"/>
              </a:rPr>
              <a:t>Writing</a:t>
            </a:r>
            <a:r>
              <a:rPr sz="4400" b="1" spc="-4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85945"/>
            <a:ext cx="3903979" cy="243967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5" dirty="0">
                <a:latin typeface="Calibri"/>
                <a:cs typeface="Calibri"/>
              </a:rPr>
              <a:t>Planning</a:t>
            </a: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20" dirty="0">
                <a:solidFill>
                  <a:srgbClr val="3333FF"/>
                </a:solidFill>
                <a:latin typeface="Calibri"/>
                <a:cs typeface="Calibri"/>
              </a:rPr>
              <a:t>Writing</a:t>
            </a: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5" dirty="0">
                <a:latin typeface="Calibri"/>
                <a:cs typeface="Calibri"/>
              </a:rPr>
              <a:t>Quality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Control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35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710</TotalTime>
  <Words>1155</Words>
  <Application>Microsoft Macintosh PowerPoint</Application>
  <PresentationFormat>On-screen Show (4:3)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Infusion</vt:lpstr>
      <vt:lpstr>Writing Skills</vt:lpstr>
      <vt:lpstr>INTRODUCTION</vt:lpstr>
      <vt:lpstr>PowerPoint Presentation</vt:lpstr>
      <vt:lpstr>PowerPoint Presentation</vt:lpstr>
      <vt:lpstr>Why Written Communication?</vt:lpstr>
      <vt:lpstr>Writing Skills?</vt:lpstr>
      <vt:lpstr>Questions a writer asks</vt:lpstr>
      <vt:lpstr>Three-Step for Writing </vt:lpstr>
      <vt:lpstr>Three Steps for Writing </vt:lpstr>
      <vt:lpstr>Steps for Writing </vt:lpstr>
      <vt:lpstr>Steps for Writing </vt:lpstr>
      <vt:lpstr>Steps for Writing </vt:lpstr>
      <vt:lpstr>Good Writing</vt:lpstr>
      <vt:lpstr>Types of Writing</vt:lpstr>
      <vt:lpstr>The Process of Writing</vt:lpstr>
      <vt:lpstr>PowerPoint Presentation</vt:lpstr>
      <vt:lpstr>Process of Writing</vt:lpstr>
      <vt:lpstr>PowerPoint Presentation</vt:lpstr>
      <vt:lpstr>Disadvantages of  Written Communication</vt:lpstr>
      <vt:lpstr>PowerPoint Presentation</vt:lpstr>
      <vt:lpstr>Common Etiquettes in Written Communication</vt:lpstr>
      <vt:lpstr>Continued….....</vt:lpstr>
      <vt:lpstr>DIFFERENT WRITING STYLES</vt:lpstr>
      <vt:lpstr>COLLOQUIAL</vt:lpstr>
      <vt:lpstr>CASUAL</vt:lpstr>
      <vt:lpstr>FORMAL</vt:lpstr>
      <vt:lpstr>SOME DOs AND DO NOTs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Skill</dc:title>
  <dc:creator>Mohammed Yaseen</dc:creator>
  <cp:lastModifiedBy>Mohammed Yaseen</cp:lastModifiedBy>
  <cp:revision>51</cp:revision>
  <dcterms:created xsi:type="dcterms:W3CDTF">2020-03-30T04:02:31Z</dcterms:created>
  <dcterms:modified xsi:type="dcterms:W3CDTF">2020-04-10T05:01:52Z</dcterms:modified>
</cp:coreProperties>
</file>