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3" r:id="rId1"/>
  </p:sldMasterIdLst>
  <p:sldIdLst>
    <p:sldId id="259" r:id="rId2"/>
    <p:sldId id="261" r:id="rId3"/>
    <p:sldId id="262" r:id="rId4"/>
    <p:sldId id="263" r:id="rId5"/>
    <p:sldId id="264" r:id="rId6"/>
    <p:sldId id="265" r:id="rId7"/>
    <p:sldId id="266" r:id="rId8"/>
    <p:sldId id="267" r:id="rId9"/>
    <p:sldId id="268" r:id="rId10"/>
    <p:sldId id="269" r:id="rId11"/>
    <p:sldId id="270" r:id="rId12"/>
    <p:sldId id="275" r:id="rId13"/>
    <p:sldId id="276" r:id="rId14"/>
    <p:sldId id="272" r:id="rId15"/>
    <p:sldId id="273" r:id="rId16"/>
    <p:sldId id="274" r:id="rId17"/>
    <p:sldId id="297" r:id="rId18"/>
    <p:sldId id="298" r:id="rId19"/>
    <p:sldId id="299" r:id="rId20"/>
    <p:sldId id="301" r:id="rId21"/>
    <p:sldId id="30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56498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3168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47838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81044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85467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93120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2235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7430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04342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22810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93231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2240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3975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04662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9290793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537900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390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12/2/2020</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38362053"/>
      </p:ext>
    </p:extLst>
  </p:cSld>
  <p:clrMap bg1="dk1" tx1="lt1" bg2="dk2" tx2="lt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 id="2147483890"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7237927"/>
          </a:xfrm>
          <a:prstGeom prst="rect">
            <a:avLst/>
          </a:prstGeom>
        </p:spPr>
      </p:pic>
    </p:spTree>
    <p:extLst>
      <p:ext uri="{BB962C8B-B14F-4D97-AF65-F5344CB8AC3E}">
        <p14:creationId xmlns:p14="http://schemas.microsoft.com/office/powerpoint/2010/main" val="25538560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833113" y="252412"/>
            <a:ext cx="10569993" cy="6605587"/>
          </a:xfrm>
        </p:spPr>
        <p:txBody>
          <a:bodyPr anchor="t">
            <a:noAutofit/>
          </a:bodyPr>
          <a:lstStyle/>
          <a:p>
            <a:pPr marL="285750" indent="-285750" algn="just">
              <a:buFont typeface="Arial" panose="020B0604020202020204" pitchFamily="34" charset="0"/>
              <a:buChar char="•"/>
            </a:pPr>
            <a:r>
              <a:rPr lang="en-US" sz="2800" b="1" dirty="0" smtClean="0">
                <a:latin typeface="Times New Roman" panose="02020603050405020304" pitchFamily="18" charset="0"/>
                <a:cs typeface="Times New Roman" panose="02020603050405020304" pitchFamily="18" charset="0"/>
              </a:rPr>
              <a:t>A fair coin is tossed 5 times.</a:t>
            </a:r>
            <a:r>
              <a:rPr lang="en-US" sz="2800" dirty="0">
                <a:latin typeface="Times New Roman" panose="02020603050405020304" pitchFamily="18" charset="0"/>
                <a:cs typeface="Times New Roman" panose="02020603050405020304" pitchFamily="18" charset="0"/>
              </a:rPr>
              <a:t> The random variable represents the </a:t>
            </a:r>
            <a:r>
              <a:rPr lang="en-US" sz="2800" dirty="0" smtClean="0">
                <a:latin typeface="Times New Roman" panose="02020603050405020304" pitchFamily="18" charset="0"/>
                <a:cs typeface="Times New Roman" panose="02020603050405020304" pitchFamily="18" charset="0"/>
              </a:rPr>
              <a:t>numbers of heads.</a:t>
            </a:r>
            <a:endParaRPr lang="en-US" sz="2800" b="1" dirty="0" smtClean="0">
              <a:latin typeface="Times New Roman" panose="02020603050405020304" pitchFamily="18" charset="0"/>
              <a:cs typeface="Times New Roman" panose="02020603050405020304" pitchFamily="18" charset="0"/>
            </a:endParaRPr>
          </a:p>
          <a:p>
            <a:pPr marL="457200" indent="-174625" algn="just">
              <a:buFont typeface="Wingdings" panose="05000000000000000000" pitchFamily="2" charset="2"/>
              <a:buChar char="§"/>
            </a:pPr>
            <a:r>
              <a:rPr lang="en-US" sz="2800" b="1" dirty="0" smtClean="0">
                <a:latin typeface="Times New Roman" panose="02020603050405020304" pitchFamily="18" charset="0"/>
                <a:cs typeface="Times New Roman" panose="02020603050405020304" pitchFamily="18" charset="0"/>
              </a:rPr>
              <a:t>  Explanation</a:t>
            </a:r>
            <a:r>
              <a:rPr lang="en-US" sz="2800" b="1" dirty="0">
                <a:latin typeface="Times New Roman" panose="02020603050405020304" pitchFamily="18" charset="0"/>
                <a:cs typeface="Times New Roman" panose="02020603050405020304" pitchFamily="18" charset="0"/>
              </a:rPr>
              <a:t>:-</a:t>
            </a:r>
          </a:p>
          <a:p>
            <a:pPr marL="282575" indent="-282575" algn="just"/>
            <a:r>
              <a:rPr lang="en-US" sz="2800" dirty="0">
                <a:latin typeface="Times New Roman" panose="02020603050405020304" pitchFamily="18" charset="0"/>
                <a:cs typeface="Times New Roman" panose="02020603050405020304" pitchFamily="18" charset="0"/>
              </a:rPr>
              <a:t>		The experiment is a binomial experiment because it satisfies the four conditions of a binomial experiment</a:t>
            </a:r>
            <a:r>
              <a:rPr lang="en-US" sz="2800" dirty="0" smtClean="0">
                <a:latin typeface="Times New Roman" panose="02020603050405020304" pitchFamily="18" charset="0"/>
                <a:cs typeface="Times New Roman" panose="02020603050405020304" pitchFamily="18" charset="0"/>
              </a:rPr>
              <a:t>. </a:t>
            </a:r>
          </a:p>
          <a:p>
            <a:pPr marL="577850" indent="-295275" algn="just">
              <a:buFont typeface="+mj-lt"/>
              <a:buAutoNum type="arabicPeriod"/>
            </a:pPr>
            <a:r>
              <a:rPr lang="en-US" sz="2800" dirty="0" smtClean="0">
                <a:effectLst/>
                <a:latin typeface="Times New Roman" panose="02020603050405020304" pitchFamily="18" charset="0"/>
                <a:cs typeface="Times New Roman" panose="02020603050405020304" pitchFamily="18" charset="0"/>
              </a:rPr>
              <a:t>Each toss of a coin (each trial) has two possible outcomes heads (success) and tails (failure).</a:t>
            </a:r>
          </a:p>
          <a:p>
            <a:pPr marL="577850" indent="-295275" algn="just">
              <a:buFont typeface="+mj-lt"/>
              <a:buAutoNum type="arabicPeriod"/>
            </a:pPr>
            <a:r>
              <a:rPr lang="en-US" sz="2800" dirty="0" smtClean="0">
                <a:effectLst/>
                <a:latin typeface="Times New Roman" panose="02020603050405020304" pitchFamily="18" charset="0"/>
                <a:cs typeface="Times New Roman" panose="02020603050405020304" pitchFamily="18" charset="0"/>
              </a:rPr>
              <a:t>The probability of a head (success) is p = ½ and remains the same for successive tosses.</a:t>
            </a:r>
          </a:p>
          <a:p>
            <a:pPr marL="577850" indent="-295275" algn="just">
              <a:buFont typeface="+mj-lt"/>
              <a:buAutoNum type="arabicPeriod"/>
            </a:pPr>
            <a:r>
              <a:rPr lang="en-US" sz="2800" dirty="0" smtClean="0">
                <a:effectLst/>
                <a:latin typeface="Times New Roman" panose="02020603050405020304" pitchFamily="18" charset="0"/>
                <a:cs typeface="Times New Roman" panose="02020603050405020304" pitchFamily="18" charset="0"/>
              </a:rPr>
              <a:t>The successive tosses of the coin are independent.</a:t>
            </a:r>
          </a:p>
          <a:p>
            <a:pPr marL="577850" indent="-295275" algn="just">
              <a:buFont typeface="+mj-lt"/>
              <a:buAutoNum type="arabicPeriod"/>
            </a:pPr>
            <a:r>
              <a:rPr lang="en-US" sz="2800" dirty="0" smtClean="0">
                <a:effectLst/>
                <a:latin typeface="Times New Roman" panose="02020603050405020304" pitchFamily="18" charset="0"/>
                <a:cs typeface="Times New Roman" panose="02020603050405020304" pitchFamily="18" charset="0"/>
              </a:rPr>
              <a:t>The coin is tossed 5 times.</a:t>
            </a:r>
            <a:endParaRPr lang="en-US" sz="2800" dirty="0">
              <a:effectLst/>
            </a:endParaRPr>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8915400" y="4847944"/>
            <a:ext cx="2857500" cy="1895475"/>
          </a:xfrm>
        </p:spPr>
      </p:pic>
    </p:spTree>
    <p:extLst>
      <p:ext uri="{BB962C8B-B14F-4D97-AF65-F5344CB8AC3E}">
        <p14:creationId xmlns:p14="http://schemas.microsoft.com/office/powerpoint/2010/main" val="7539298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22726" y="381000"/>
            <a:ext cx="5929773" cy="1111624"/>
          </a:xfrm>
        </p:spPr>
        <p:txBody>
          <a:bodyPr/>
          <a:lstStyle/>
          <a:p>
            <a:r>
              <a:rPr lang="en-US" dirty="0" smtClean="0"/>
              <a:t>Graph of Binomial distribution</a:t>
            </a:r>
            <a:endParaRPr lang="en-US" dirty="0"/>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l="1667" r="1667"/>
          <a:stretch>
            <a:fillRect/>
          </a:stretch>
        </p:blipFill>
        <p:spPr>
          <a:xfrm>
            <a:off x="4935538" y="1869141"/>
            <a:ext cx="6332537" cy="4393547"/>
          </a:xfrm>
          <a:ln>
            <a:solidFill>
              <a:schemeClr val="bg1"/>
            </a:solidFill>
          </a:ln>
        </p:spPr>
      </p:pic>
      <mc:AlternateContent xmlns:mc="http://schemas.openxmlformats.org/markup-compatibility/2006" xmlns:a14="http://schemas.microsoft.com/office/drawing/2010/main">
        <mc:Choice Requires="a14">
          <p:sp>
            <p:nvSpPr>
              <p:cNvPr id="8" name="Text Placeholder 7"/>
              <p:cNvSpPr>
                <a:spLocks noGrp="1"/>
              </p:cNvSpPr>
              <p:nvPr>
                <p:ph type="body" sz="half" idx="2"/>
              </p:nvPr>
            </p:nvSpPr>
            <p:spPr>
              <a:xfrm>
                <a:off x="913794" y="1721224"/>
                <a:ext cx="3617865" cy="4652682"/>
              </a:xfrm>
            </p:spPr>
            <p:txBody>
              <a:bodyPr>
                <a:normAutofit lnSpcReduction="10000"/>
              </a:bodyPr>
              <a:lstStyle/>
              <a:p>
                <a:pPr algn="just"/>
                <a:r>
                  <a:rPr lang="en-US" dirty="0" smtClean="0"/>
                  <a:t>b(x; n, p) = b(x; 5,1/2)</a:t>
                </a:r>
              </a:p>
              <a:p>
                <a:pPr algn="just"/>
                <a:r>
                  <a:rPr lang="en-US" dirty="0" smtClean="0"/>
                  <a:t>P(x=0) = </a:t>
                </a:r>
                <a14:m>
                  <m:oMath xmlns:m="http://schemas.openxmlformats.org/officeDocument/2006/math">
                    <m:d>
                      <m:dPr>
                        <m:ctrlPr>
                          <a:rPr lang="en-US"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5</m:t>
                            </m:r>
                          </m:e>
                          <m:e>
                            <m:r>
                              <a:rPr lang="en-US" b="0" i="1" smtClean="0">
                                <a:latin typeface="Cambria Math" panose="02040503050406030204" pitchFamily="18" charset="0"/>
                              </a:rPr>
                              <m:t>0</m:t>
                            </m:r>
                          </m:e>
                        </m:eqArr>
                      </m:e>
                    </m:d>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e>
                        </m:d>
                      </m:e>
                      <m:sup>
                        <m:r>
                          <a:rPr lang="en-US" b="0" i="1" smtClean="0">
                            <a:latin typeface="Cambria Math" panose="02040503050406030204" pitchFamily="18" charset="0"/>
                          </a:rPr>
                          <m:t>0</m:t>
                        </m:r>
                      </m:sup>
                    </m:sSup>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e>
                        </m:d>
                      </m:e>
                      <m:sup>
                        <m:r>
                          <a:rPr lang="en-US" b="0" i="1" smtClean="0">
                            <a:latin typeface="Cambria Math" panose="02040503050406030204" pitchFamily="18" charset="0"/>
                          </a:rPr>
                          <m:t>5−0</m:t>
                        </m:r>
                      </m:sup>
                    </m:sSup>
                  </m:oMath>
                </a14:m>
                <a:r>
                  <a:rPr lang="en-US" dirty="0" smtClean="0"/>
                  <a:t>= 0.031</a:t>
                </a:r>
              </a:p>
              <a:p>
                <a:pPr algn="just"/>
                <a:r>
                  <a:rPr lang="en-US" dirty="0" smtClean="0"/>
                  <a:t>P(x=1) =</a:t>
                </a:r>
                <a:r>
                  <a:rPr lang="en-US" dirty="0"/>
                  <a:t> </a:t>
                </a:r>
                <a14:m>
                  <m:oMath xmlns:m="http://schemas.openxmlformats.org/officeDocument/2006/math">
                    <m:d>
                      <m:dPr>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5</m:t>
                            </m:r>
                          </m:e>
                          <m:e>
                            <m:r>
                              <a:rPr lang="en-US" b="0" i="1" smtClean="0">
                                <a:latin typeface="Cambria Math" panose="02040503050406030204" pitchFamily="18" charset="0"/>
                              </a:rPr>
                              <m:t>1</m:t>
                            </m:r>
                          </m:e>
                        </m:eqArr>
                      </m:e>
                    </m:d>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d>
                      </m:e>
                      <m:sup>
                        <m:r>
                          <a:rPr lang="en-US" b="0" i="1" smtClean="0">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d>
                      </m:e>
                      <m:sup>
                        <m:r>
                          <a:rPr lang="en-US" b="0" i="1" smtClean="0">
                            <a:latin typeface="Cambria Math" panose="02040503050406030204" pitchFamily="18" charset="0"/>
                          </a:rPr>
                          <m:t>5−1</m:t>
                        </m:r>
                      </m:sup>
                    </m:sSup>
                  </m:oMath>
                </a14:m>
                <a:r>
                  <a:rPr lang="en-US" dirty="0" smtClean="0"/>
                  <a:t> = 0.156</a:t>
                </a:r>
              </a:p>
              <a:p>
                <a:pPr algn="just"/>
                <a:r>
                  <a:rPr lang="en-US" dirty="0" smtClean="0"/>
                  <a:t>P(x=2) = </a:t>
                </a:r>
                <a:r>
                  <a:rPr lang="en-US" dirty="0"/>
                  <a:t> </a:t>
                </a:r>
                <a14:m>
                  <m:oMath xmlns:m="http://schemas.openxmlformats.org/officeDocument/2006/math">
                    <m:d>
                      <m:dPr>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5</m:t>
                            </m:r>
                          </m:e>
                          <m:e>
                            <m:r>
                              <a:rPr lang="en-US" b="0" i="1" smtClean="0">
                                <a:latin typeface="Cambria Math" panose="02040503050406030204" pitchFamily="18" charset="0"/>
                              </a:rPr>
                              <m:t>2</m:t>
                            </m:r>
                          </m:e>
                        </m:eqArr>
                      </m:e>
                    </m:d>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d>
                      </m:e>
                      <m:sup>
                        <m:r>
                          <a:rPr lang="en-US" b="0" i="1" smtClean="0">
                            <a:latin typeface="Cambria Math" panose="02040503050406030204" pitchFamily="18" charset="0"/>
                          </a:rPr>
                          <m:t>2</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d>
                      </m:e>
                      <m:sup>
                        <m:r>
                          <a:rPr lang="en-US" b="0" i="1" smtClean="0">
                            <a:latin typeface="Cambria Math" panose="02040503050406030204" pitchFamily="18" charset="0"/>
                          </a:rPr>
                          <m:t>5−2</m:t>
                        </m:r>
                      </m:sup>
                    </m:sSup>
                  </m:oMath>
                </a14:m>
                <a:r>
                  <a:rPr lang="en-US" dirty="0" smtClean="0"/>
                  <a:t>= 0.313</a:t>
                </a:r>
              </a:p>
              <a:p>
                <a:pPr algn="just"/>
                <a:r>
                  <a:rPr lang="en-US" dirty="0" smtClean="0"/>
                  <a:t>P(x=3) =</a:t>
                </a:r>
                <a:r>
                  <a:rPr lang="en-US" dirty="0"/>
                  <a:t> </a:t>
                </a:r>
                <a14:m>
                  <m:oMath xmlns:m="http://schemas.openxmlformats.org/officeDocument/2006/math">
                    <m:d>
                      <m:dPr>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5</m:t>
                            </m:r>
                          </m:e>
                          <m:e>
                            <m:r>
                              <a:rPr lang="en-US" b="0" i="1" smtClean="0">
                                <a:latin typeface="Cambria Math" panose="02040503050406030204" pitchFamily="18" charset="0"/>
                              </a:rPr>
                              <m:t>3</m:t>
                            </m:r>
                          </m:e>
                        </m:eqArr>
                      </m:e>
                    </m:d>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d>
                      </m:e>
                      <m:sup>
                        <m:r>
                          <a:rPr lang="en-US" b="0" i="1" smtClean="0">
                            <a:latin typeface="Cambria Math" panose="02040503050406030204" pitchFamily="18" charset="0"/>
                          </a:rPr>
                          <m:t>3</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d>
                      </m:e>
                      <m:sup>
                        <m:r>
                          <a:rPr lang="en-US" i="1">
                            <a:latin typeface="Cambria Math" panose="02040503050406030204" pitchFamily="18" charset="0"/>
                          </a:rPr>
                          <m:t>5</m:t>
                        </m:r>
                        <m:r>
                          <a:rPr lang="en-US" b="0" i="1" smtClean="0">
                            <a:latin typeface="Cambria Math" panose="02040503050406030204" pitchFamily="18" charset="0"/>
                          </a:rPr>
                          <m:t>−3</m:t>
                        </m:r>
                      </m:sup>
                    </m:sSup>
                  </m:oMath>
                </a14:m>
                <a:r>
                  <a:rPr lang="en-US" dirty="0" smtClean="0"/>
                  <a:t>= 0.313</a:t>
                </a:r>
              </a:p>
              <a:p>
                <a:pPr algn="just"/>
                <a:r>
                  <a:rPr lang="en-US" dirty="0" smtClean="0"/>
                  <a:t>P(x=4) =</a:t>
                </a:r>
                <a:r>
                  <a:rPr lang="en-US" dirty="0"/>
                  <a:t> </a:t>
                </a:r>
                <a14:m>
                  <m:oMath xmlns:m="http://schemas.openxmlformats.org/officeDocument/2006/math">
                    <m:d>
                      <m:dPr>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5</m:t>
                            </m:r>
                          </m:e>
                          <m:e>
                            <m:r>
                              <a:rPr lang="en-US" b="0" i="1" smtClean="0">
                                <a:latin typeface="Cambria Math" panose="02040503050406030204" pitchFamily="18" charset="0"/>
                              </a:rPr>
                              <m:t>4</m:t>
                            </m:r>
                          </m:e>
                        </m:eqArr>
                      </m:e>
                    </m:d>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d>
                      </m:e>
                      <m:sup>
                        <m:r>
                          <a:rPr lang="en-US" b="0" i="1" smtClean="0">
                            <a:latin typeface="Cambria Math" panose="02040503050406030204" pitchFamily="18" charset="0"/>
                          </a:rPr>
                          <m:t>4</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d>
                      </m:e>
                      <m:sup>
                        <m:r>
                          <a:rPr lang="en-US" i="1">
                            <a:latin typeface="Cambria Math" panose="02040503050406030204" pitchFamily="18" charset="0"/>
                          </a:rPr>
                          <m:t>5</m:t>
                        </m:r>
                        <m:r>
                          <a:rPr lang="en-US" b="0" i="1" smtClean="0">
                            <a:latin typeface="Cambria Math" panose="02040503050406030204" pitchFamily="18" charset="0"/>
                          </a:rPr>
                          <m:t>−4</m:t>
                        </m:r>
                      </m:sup>
                    </m:sSup>
                  </m:oMath>
                </a14:m>
                <a:r>
                  <a:rPr lang="en-US" dirty="0" smtClean="0"/>
                  <a:t>= 0.156</a:t>
                </a:r>
              </a:p>
              <a:p>
                <a:pPr algn="just"/>
                <a:r>
                  <a:rPr lang="en-US" dirty="0" smtClean="0"/>
                  <a:t>P(x=5) =</a:t>
                </a:r>
                <a:r>
                  <a:rPr lang="en-US" dirty="0"/>
                  <a:t> </a:t>
                </a:r>
                <a14:m>
                  <m:oMath xmlns:m="http://schemas.openxmlformats.org/officeDocument/2006/math">
                    <m:d>
                      <m:dPr>
                        <m:ctrlPr>
                          <a:rPr lang="en-US" i="1">
                            <a:latin typeface="Cambria Math" panose="02040503050406030204" pitchFamily="18" charset="0"/>
                          </a:rPr>
                        </m:ctrlPr>
                      </m:dPr>
                      <m:e>
                        <m:eqArr>
                          <m:eqArrPr>
                            <m:ctrlPr>
                              <a:rPr lang="en-US" i="1" smtClean="0">
                                <a:latin typeface="Cambria Math" panose="02040503050406030204" pitchFamily="18" charset="0"/>
                              </a:rPr>
                            </m:ctrlPr>
                          </m:eqArrPr>
                          <m:e>
                            <m:r>
                              <a:rPr lang="en-US" i="1">
                                <a:latin typeface="Cambria Math" panose="02040503050406030204" pitchFamily="18" charset="0"/>
                              </a:rPr>
                              <m:t>5</m:t>
                            </m:r>
                          </m:e>
                          <m:e>
                            <m:r>
                              <a:rPr lang="en-US" b="0" i="1" smtClean="0">
                                <a:latin typeface="Cambria Math" panose="02040503050406030204" pitchFamily="18" charset="0"/>
                              </a:rPr>
                              <m:t>5</m:t>
                            </m:r>
                          </m:e>
                        </m:eqArr>
                      </m:e>
                    </m:d>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d>
                      </m:e>
                      <m:sup>
                        <m:r>
                          <a:rPr lang="en-US" b="0" i="1" smtClean="0">
                            <a:latin typeface="Cambria Math" panose="02040503050406030204" pitchFamily="18" charset="0"/>
                          </a:rPr>
                          <m:t>5</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d>
                      </m:e>
                      <m:sup>
                        <m:r>
                          <a:rPr lang="en-US" i="1">
                            <a:latin typeface="Cambria Math" panose="02040503050406030204" pitchFamily="18" charset="0"/>
                          </a:rPr>
                          <m:t>5</m:t>
                        </m:r>
                        <m:r>
                          <a:rPr lang="en-US" b="0" i="1" smtClean="0">
                            <a:latin typeface="Cambria Math" panose="02040503050406030204" pitchFamily="18" charset="0"/>
                          </a:rPr>
                          <m:t>−5</m:t>
                        </m:r>
                      </m:sup>
                    </m:sSup>
                  </m:oMath>
                </a14:m>
                <a:r>
                  <a:rPr lang="en-US" dirty="0" smtClean="0"/>
                  <a:t> = 0.031</a:t>
                </a:r>
                <a:endParaRPr lang="en-US" dirty="0"/>
              </a:p>
            </p:txBody>
          </p:sp>
        </mc:Choice>
        <mc:Fallback xmlns="">
          <p:sp>
            <p:nvSpPr>
              <p:cNvPr id="8" name="Text Placeholder 7"/>
              <p:cNvSpPr>
                <a:spLocks noGrp="1" noRot="1" noChangeAspect="1" noMove="1" noResize="1" noEditPoints="1" noAdjustHandles="1" noChangeArrowheads="1" noChangeShapeType="1" noTextEdit="1"/>
              </p:cNvSpPr>
              <p:nvPr>
                <p:ph type="body" sz="half" idx="2"/>
              </p:nvPr>
            </p:nvSpPr>
            <p:spPr>
              <a:xfrm>
                <a:off x="913794" y="1721224"/>
                <a:ext cx="3617865" cy="4652682"/>
              </a:xfrm>
              <a:blipFill rotWithShape="0">
                <a:blip r:embed="rId3"/>
                <a:stretch>
                  <a:fillRect l="-1855" t="-785"/>
                </a:stretch>
              </a:blipFill>
            </p:spPr>
            <p:txBody>
              <a:bodyPr/>
              <a:lstStyle/>
              <a:p>
                <a:r>
                  <a:rPr lang="en-US">
                    <a:noFill/>
                  </a:rPr>
                  <a:t> </a:t>
                </a:r>
              </a:p>
            </p:txBody>
          </p:sp>
        </mc:Fallback>
      </mc:AlternateContent>
    </p:spTree>
    <p:extLst>
      <p:ext uri="{BB962C8B-B14F-4D97-AF65-F5344CB8AC3E}">
        <p14:creationId xmlns:p14="http://schemas.microsoft.com/office/powerpoint/2010/main" val="36855020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half" idx="4294967295"/>
          </p:nvPr>
        </p:nvSpPr>
        <p:spPr>
          <a:xfrm>
            <a:off x="1187450" y="684773"/>
            <a:ext cx="9817100" cy="1171575"/>
          </a:xfrm>
        </p:spPr>
        <p:txBody>
          <a:bodyPr>
            <a:normAutofit/>
          </a:bodyPr>
          <a:lstStyle/>
          <a:p>
            <a:pPr marL="285750" indent="-285750" algn="just">
              <a:buFont typeface="Arial" panose="020B0604020202020204" pitchFamily="34" charset="0"/>
              <a:buChar char="•"/>
            </a:pPr>
            <a:r>
              <a:rPr lang="en-US" sz="2400" dirty="0" smtClean="0">
                <a:effectLst/>
                <a:latin typeface="Times New Roman" panose="02020603050405020304" pitchFamily="18" charset="0"/>
                <a:cs typeface="Times New Roman" panose="02020603050405020304" pitchFamily="18" charset="0"/>
              </a:rPr>
              <a:t>In above example we see that if p=0.5, then distribution is symmetric.</a:t>
            </a:r>
          </a:p>
          <a:p>
            <a:pPr marL="285750" indent="-285750" algn="just">
              <a:buFont typeface="Arial" panose="020B0604020202020204" pitchFamily="34" charset="0"/>
              <a:buChar char="•"/>
            </a:pPr>
            <a:r>
              <a:rPr lang="en-US" sz="2400" dirty="0" smtClean="0">
                <a:effectLst/>
                <a:latin typeface="Times New Roman" panose="02020603050405020304" pitchFamily="18" charset="0"/>
                <a:cs typeface="Times New Roman" panose="02020603050405020304" pitchFamily="18" charset="0"/>
              </a:rPr>
              <a:t>If  p &lt; 0.5, then distribution is positively skewed. For example:</a:t>
            </a:r>
            <a:endParaRPr lang="en-US" sz="2400" dirty="0">
              <a:effectLst/>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2847" y="2377327"/>
            <a:ext cx="6526306" cy="390244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1680547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27242" y="953064"/>
            <a:ext cx="10353762" cy="526112"/>
          </a:xfrm>
        </p:spPr>
        <p:txBody>
          <a:bodyPr>
            <a:noAutofit/>
          </a:bodyPr>
          <a:lstStyle/>
          <a:p>
            <a:pPr algn="just"/>
            <a:r>
              <a:rPr lang="en-US" sz="2400" dirty="0" smtClean="0">
                <a:effectLst/>
                <a:latin typeface="Times New Roman" panose="02020603050405020304" pitchFamily="18" charset="0"/>
                <a:cs typeface="Times New Roman" panose="02020603050405020304" pitchFamily="18" charset="0"/>
              </a:rPr>
              <a:t>If p &gt; 0.5, then distribution is negatively skewed. For example:</a:t>
            </a:r>
            <a:endParaRPr lang="en-US" sz="2400" dirty="0">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394" y="1869142"/>
            <a:ext cx="7503458" cy="435684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5553783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680881" y="1819818"/>
                <a:ext cx="8511989" cy="3969035"/>
              </a:xfrm>
              <a:prstGeom prst="rect">
                <a:avLst/>
              </a:prstGeom>
            </p:spPr>
            <p:txBody>
              <a:bodyPr wrap="square">
                <a:spAutoFit/>
              </a:bodyPr>
              <a:lstStyle/>
              <a:p>
                <a:pPr algn="just">
                  <a:buFont typeface="Wingdings" panose="05000000000000000000" pitchFamily="2" charset="2"/>
                  <a:buChar char="Ø"/>
                </a:pPr>
                <a:r>
                  <a:rPr lang="en-US" sz="2400" dirty="0">
                    <a:solidFill>
                      <a:schemeClr val="bg1"/>
                    </a:solidFill>
                  </a:rPr>
                  <a:t> </a:t>
                </a:r>
                <a:r>
                  <a:rPr lang="en-US" sz="2400" b="1" dirty="0" smtClean="0">
                    <a:solidFill>
                      <a:schemeClr val="bg1"/>
                    </a:solidFill>
                    <a:latin typeface="Times New Roman" panose="02020603050405020304" pitchFamily="18" charset="0"/>
                    <a:cs typeface="Times New Roman" panose="02020603050405020304" pitchFamily="18" charset="0"/>
                  </a:rPr>
                  <a:t>Probability Mass function of Binomial distribution:-</a:t>
                </a:r>
              </a:p>
              <a:p>
                <a:pPr algn="ctr"/>
                <a:r>
                  <a:rPr lang="en-US" sz="2400" dirty="0">
                    <a:solidFill>
                      <a:schemeClr val="bg1"/>
                    </a:solidFill>
                    <a:latin typeface="Times New Roman" panose="02020603050405020304" pitchFamily="18" charset="0"/>
                    <a:cs typeface="Times New Roman" panose="02020603050405020304" pitchFamily="18" charset="0"/>
                  </a:rPr>
                  <a:t>P(X=x), f(x), b(x; n ,p)=</a:t>
                </a:r>
                <a14:m>
                  <m:oMath xmlns:m="http://schemas.openxmlformats.org/officeDocument/2006/math">
                    <m:d>
                      <m:dPr>
                        <m:ctrlPr>
                          <a:rPr lang="en-US" sz="2400" i="1" smtClean="0">
                            <a:ln w="9525">
                              <a:solidFill>
                                <a:schemeClr val="bg1"/>
                              </a:solidFill>
                              <a:prstDash val="solid"/>
                            </a:ln>
                            <a:solidFill>
                              <a:schemeClr val="bg1"/>
                            </a:solidFill>
                            <a:latin typeface="Cambria Math" panose="02040503050406030204" pitchFamily="18" charset="0"/>
                          </a:rPr>
                        </m:ctrlPr>
                      </m:dPr>
                      <m:e>
                        <m:eqArr>
                          <m:eqArrPr>
                            <m:ctrlPr>
                              <a:rPr lang="en-US" sz="2400" i="1">
                                <a:ln w="9525">
                                  <a:solidFill>
                                    <a:schemeClr val="bg1"/>
                                  </a:solidFill>
                                  <a:prstDash val="solid"/>
                                </a:ln>
                                <a:solidFill>
                                  <a:schemeClr val="bg1"/>
                                </a:solidFill>
                                <a:latin typeface="Cambria Math" panose="02040503050406030204" pitchFamily="18" charset="0"/>
                              </a:rPr>
                            </m:ctrlPr>
                          </m:eqArrPr>
                          <m:e>
                            <m:r>
                              <m:rPr>
                                <m:sty m:val="p"/>
                              </m:rPr>
                              <a:rPr lang="en-US" sz="2400">
                                <a:ln w="9525">
                                  <a:solidFill>
                                    <a:schemeClr val="bg1"/>
                                  </a:solidFill>
                                  <a:prstDash val="solid"/>
                                </a:ln>
                                <a:solidFill>
                                  <a:schemeClr val="bg1"/>
                                </a:solidFill>
                                <a:latin typeface="Cambria Math" panose="02040503050406030204" pitchFamily="18" charset="0"/>
                              </a:rPr>
                              <m:t>n</m:t>
                            </m:r>
                          </m:e>
                          <m:e>
                            <m:r>
                              <m:rPr>
                                <m:sty m:val="p"/>
                              </m:rPr>
                              <a:rPr lang="en-US" sz="2400">
                                <a:ln w="9525">
                                  <a:solidFill>
                                    <a:schemeClr val="bg1"/>
                                  </a:solidFill>
                                  <a:prstDash val="solid"/>
                                </a:ln>
                                <a:solidFill>
                                  <a:schemeClr val="bg1"/>
                                </a:solidFill>
                                <a:latin typeface="Cambria Math" panose="02040503050406030204" pitchFamily="18" charset="0"/>
                              </a:rPr>
                              <m:t>x</m:t>
                            </m:r>
                          </m:e>
                        </m:eqArr>
                      </m:e>
                    </m:d>
                    <m:sSup>
                      <m:sSupPr>
                        <m:ctrlPr>
                          <a:rPr lang="en-US" sz="2400" i="1">
                            <a:ln w="9525">
                              <a:solidFill>
                                <a:schemeClr val="bg1"/>
                              </a:solidFill>
                              <a:prstDash val="solid"/>
                            </a:ln>
                            <a:solidFill>
                              <a:schemeClr val="bg1"/>
                            </a:solidFill>
                            <a:latin typeface="Cambria Math" panose="02040503050406030204" pitchFamily="18" charset="0"/>
                          </a:rPr>
                        </m:ctrlPr>
                      </m:sSupPr>
                      <m:e>
                        <m:r>
                          <m:rPr>
                            <m:sty m:val="p"/>
                          </m:rPr>
                          <a:rPr lang="en-US" sz="2400">
                            <a:ln w="9525">
                              <a:solidFill>
                                <a:schemeClr val="bg1"/>
                              </a:solidFill>
                              <a:prstDash val="solid"/>
                            </a:ln>
                            <a:solidFill>
                              <a:schemeClr val="bg1"/>
                            </a:solidFill>
                            <a:latin typeface="Cambria Math" panose="02040503050406030204" pitchFamily="18" charset="0"/>
                          </a:rPr>
                          <m:t>p</m:t>
                        </m:r>
                      </m:e>
                      <m:sup>
                        <m:r>
                          <m:rPr>
                            <m:sty m:val="p"/>
                          </m:rPr>
                          <a:rPr lang="en-US" sz="2400">
                            <a:ln w="9525">
                              <a:solidFill>
                                <a:schemeClr val="bg1"/>
                              </a:solidFill>
                              <a:prstDash val="solid"/>
                            </a:ln>
                            <a:solidFill>
                              <a:schemeClr val="bg1"/>
                            </a:solidFill>
                            <a:latin typeface="Cambria Math" panose="02040503050406030204" pitchFamily="18" charset="0"/>
                          </a:rPr>
                          <m:t>x</m:t>
                        </m:r>
                      </m:sup>
                    </m:sSup>
                    <m:sSup>
                      <m:sSupPr>
                        <m:ctrlPr>
                          <a:rPr lang="en-US" sz="2400" i="1">
                            <a:ln w="9525">
                              <a:solidFill>
                                <a:schemeClr val="bg1"/>
                              </a:solidFill>
                              <a:prstDash val="solid"/>
                            </a:ln>
                            <a:solidFill>
                              <a:schemeClr val="bg1"/>
                            </a:solidFill>
                            <a:latin typeface="Cambria Math" panose="02040503050406030204" pitchFamily="18" charset="0"/>
                          </a:rPr>
                        </m:ctrlPr>
                      </m:sSupPr>
                      <m:e>
                        <m:r>
                          <m:rPr>
                            <m:sty m:val="p"/>
                          </m:rPr>
                          <a:rPr lang="en-US" sz="2400">
                            <a:ln w="9525">
                              <a:solidFill>
                                <a:schemeClr val="bg1"/>
                              </a:solidFill>
                              <a:prstDash val="solid"/>
                            </a:ln>
                            <a:solidFill>
                              <a:schemeClr val="bg1"/>
                            </a:solidFill>
                            <a:latin typeface="Cambria Math" panose="02040503050406030204" pitchFamily="18" charset="0"/>
                          </a:rPr>
                          <m:t>q</m:t>
                        </m:r>
                      </m:e>
                      <m:sup>
                        <m:r>
                          <m:rPr>
                            <m:sty m:val="p"/>
                          </m:rPr>
                          <a:rPr lang="en-US" sz="2400">
                            <a:ln w="9525">
                              <a:solidFill>
                                <a:schemeClr val="bg1"/>
                              </a:solidFill>
                              <a:prstDash val="solid"/>
                            </a:ln>
                            <a:solidFill>
                              <a:schemeClr val="bg1"/>
                            </a:solidFill>
                            <a:latin typeface="Cambria Math" panose="02040503050406030204" pitchFamily="18" charset="0"/>
                          </a:rPr>
                          <m:t>n</m:t>
                        </m:r>
                        <m:r>
                          <a:rPr lang="en-US" sz="2400">
                            <a:ln w="9525">
                              <a:solidFill>
                                <a:schemeClr val="bg1"/>
                              </a:solidFill>
                              <a:prstDash val="solid"/>
                            </a:ln>
                            <a:solidFill>
                              <a:schemeClr val="bg1"/>
                            </a:solidFill>
                            <a:latin typeface="Cambria Math" panose="02040503050406030204" pitchFamily="18" charset="0"/>
                          </a:rPr>
                          <m:t>−</m:t>
                        </m:r>
                        <m:r>
                          <m:rPr>
                            <m:sty m:val="p"/>
                          </m:rPr>
                          <a:rPr lang="en-US" sz="2400">
                            <a:ln w="9525">
                              <a:solidFill>
                                <a:schemeClr val="bg1"/>
                              </a:solidFill>
                              <a:prstDash val="solid"/>
                            </a:ln>
                            <a:solidFill>
                              <a:schemeClr val="bg1"/>
                            </a:solidFill>
                            <a:latin typeface="Cambria Math" panose="02040503050406030204" pitchFamily="18" charset="0"/>
                          </a:rPr>
                          <m:t>x</m:t>
                        </m:r>
                      </m:sup>
                    </m:sSup>
                  </m:oMath>
                </a14:m>
                <a:endParaRPr lang="en-US" sz="2400" dirty="0">
                  <a:solidFill>
                    <a:schemeClr val="bg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Range of Binomial distribution:-</a:t>
                </a:r>
              </a:p>
              <a:p>
                <a:pPr algn="ctr"/>
                <a:r>
                  <a:rPr lang="en-US" sz="2400" dirty="0">
                    <a:solidFill>
                      <a:schemeClr val="bg1"/>
                    </a:solidFill>
                    <a:latin typeface="Times New Roman" panose="02020603050405020304" pitchFamily="18" charset="0"/>
                    <a:cs typeface="Times New Roman" panose="02020603050405020304" pitchFamily="18" charset="0"/>
                  </a:rPr>
                  <a:t>x = 0,1,2,……..,n</a:t>
                </a:r>
              </a:p>
              <a:p>
                <a:pPr algn="just">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Parameters of Binomial distribution:-</a:t>
                </a:r>
              </a:p>
              <a:p>
                <a:pPr algn="just"/>
                <a:r>
                  <a:rPr lang="en-US" sz="2400" dirty="0">
                    <a:solidFill>
                      <a:schemeClr val="bg1"/>
                    </a:solidFill>
                    <a:latin typeface="Times New Roman" panose="02020603050405020304" pitchFamily="18" charset="0"/>
                    <a:cs typeface="Times New Roman" panose="02020603050405020304" pitchFamily="18" charset="0"/>
                  </a:rPr>
                  <a:t>	A probability distribution is define in terms of its parameters which are numerical values use to specify the distribution. Binomial probability distribution has two parameters “n” and “p”. The probability for any value of x can be determined when “n” and “p” are known.</a:t>
                </a:r>
                <a:endParaRPr lang="en-US" sz="2400" dirty="0">
                  <a:solidFill>
                    <a:schemeClr val="bg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680881" y="1819818"/>
                <a:ext cx="8511989" cy="3969035"/>
              </a:xfrm>
              <a:prstGeom prst="rect">
                <a:avLst/>
              </a:prstGeom>
              <a:blipFill rotWithShape="0">
                <a:blip r:embed="rId3"/>
                <a:stretch>
                  <a:fillRect l="-1146" t="-1229" r="-1074" b="-2611"/>
                </a:stretch>
              </a:blipFill>
            </p:spPr>
            <p:txBody>
              <a:bodyPr/>
              <a:lstStyle/>
              <a:p>
                <a:r>
                  <a:rPr lang="en-US">
                    <a:noFill/>
                  </a:rPr>
                  <a:t> </a:t>
                </a:r>
              </a:p>
            </p:txBody>
          </p:sp>
        </mc:Fallback>
      </mc:AlternateContent>
      <p:sp>
        <p:nvSpPr>
          <p:cNvPr id="6" name="Rectangle 5"/>
          <p:cNvSpPr/>
          <p:nvPr/>
        </p:nvSpPr>
        <p:spPr>
          <a:xfrm>
            <a:off x="1897084" y="1173487"/>
            <a:ext cx="8079584" cy="646331"/>
          </a:xfrm>
          <a:prstGeom prst="rect">
            <a:avLst/>
          </a:prstGeom>
        </p:spPr>
        <p:txBody>
          <a:bodyPr wrap="none">
            <a:spAutoFit/>
          </a:bodyPr>
          <a:lstStyle/>
          <a:p>
            <a:r>
              <a:rPr lang="en-US" sz="3600" b="1" dirty="0">
                <a:solidFill>
                  <a:schemeClr val="bg1"/>
                </a:solidFill>
              </a:rPr>
              <a:t>Properties of binomial distribution</a:t>
            </a:r>
          </a:p>
        </p:txBody>
      </p:sp>
    </p:spTree>
    <p:extLst>
      <p:ext uri="{BB962C8B-B14F-4D97-AF65-F5344CB8AC3E}">
        <p14:creationId xmlns:p14="http://schemas.microsoft.com/office/powerpoint/2010/main" val="17135458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028"/>
            <a:ext cx="12192000" cy="6827520"/>
          </a:xfrm>
          <a:prstGeom prst="rect">
            <a:avLst/>
          </a:prstGeom>
        </p:spPr>
      </p:pic>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913795" y="470647"/>
                <a:ext cx="10353762" cy="5916706"/>
              </a:xfrm>
            </p:spPr>
            <p:txBody>
              <a:bodyPr/>
              <a:lstStyle/>
              <a:p>
                <a:pPr>
                  <a:buFont typeface="Wingdings" panose="05000000000000000000" pitchFamily="2" charset="2"/>
                  <a:buChar char="Ø"/>
                </a:pPr>
                <a:r>
                  <a:rPr lang="en-US" dirty="0" smtClean="0">
                    <a:effectLst/>
                    <a:latin typeface="Times New Roman" panose="02020603050405020304" pitchFamily="18" charset="0"/>
                    <a:cs typeface="Times New Roman" panose="02020603050405020304" pitchFamily="18" charset="0"/>
                  </a:rPr>
                  <a:t> </a:t>
                </a:r>
                <a:r>
                  <a:rPr lang="en-US" b="1" dirty="0" smtClean="0">
                    <a:solidFill>
                      <a:schemeClr val="tx1"/>
                    </a:solidFill>
                    <a:effectLst/>
                    <a:latin typeface="Times New Roman" panose="02020603050405020304" pitchFamily="18" charset="0"/>
                    <a:cs typeface="Times New Roman" panose="02020603050405020304" pitchFamily="18" charset="0"/>
                  </a:rPr>
                  <a:t>Mean of Binomial distribution:-</a:t>
                </a:r>
              </a:p>
              <a:p>
                <a:pPr marL="0" indent="0" algn="ctr">
                  <a:buNone/>
                </a:pPr>
                <a:r>
                  <a:rPr lang="en-US" dirty="0" smtClean="0">
                    <a:solidFill>
                      <a:schemeClr val="tx1"/>
                    </a:solidFill>
                    <a:effectLst/>
                    <a:latin typeface="Times New Roman" panose="02020603050405020304" pitchFamily="18" charset="0"/>
                    <a:cs typeface="Times New Roman" panose="02020603050405020304" pitchFamily="18" charset="0"/>
                  </a:rPr>
                  <a:t>Mean = np</a:t>
                </a:r>
              </a:p>
              <a:p>
                <a:pPr>
                  <a:buFont typeface="Wingdings" panose="05000000000000000000" pitchFamily="2" charset="2"/>
                  <a:buChar char="Ø"/>
                </a:pPr>
                <a:r>
                  <a:rPr lang="en-US" dirty="0">
                    <a:solidFill>
                      <a:schemeClr val="tx1"/>
                    </a:solidFill>
                    <a:effectLst/>
                    <a:latin typeface="Times New Roman" panose="02020603050405020304" pitchFamily="18" charset="0"/>
                    <a:cs typeface="Times New Roman" panose="02020603050405020304" pitchFamily="18" charset="0"/>
                  </a:rPr>
                  <a:t> </a:t>
                </a:r>
                <a:r>
                  <a:rPr lang="en-US" b="1" dirty="0" smtClean="0">
                    <a:solidFill>
                      <a:schemeClr val="tx1"/>
                    </a:solidFill>
                    <a:effectLst/>
                    <a:latin typeface="Times New Roman" panose="02020603050405020304" pitchFamily="18" charset="0"/>
                    <a:cs typeface="Times New Roman" panose="02020603050405020304" pitchFamily="18" charset="0"/>
                  </a:rPr>
                  <a:t>Variance of Binomial distribution:-</a:t>
                </a:r>
              </a:p>
              <a:p>
                <a:pPr marL="0" indent="0" algn="ctr">
                  <a:buNone/>
                </a:pPr>
                <a:r>
                  <a:rPr lang="en-US" dirty="0" err="1" smtClean="0">
                    <a:solidFill>
                      <a:schemeClr val="tx1"/>
                    </a:solidFill>
                    <a:effectLst/>
                    <a:latin typeface="Times New Roman" panose="02020603050405020304" pitchFamily="18" charset="0"/>
                    <a:cs typeface="Times New Roman" panose="02020603050405020304" pitchFamily="18" charset="0"/>
                  </a:rPr>
                  <a:t>Var</a:t>
                </a:r>
                <a:r>
                  <a:rPr lang="en-US" dirty="0" smtClean="0">
                    <a:solidFill>
                      <a:schemeClr val="tx1"/>
                    </a:solidFill>
                    <a:effectLst/>
                    <a:latin typeface="Times New Roman" panose="02020603050405020304" pitchFamily="18" charset="0"/>
                    <a:cs typeface="Times New Roman" panose="02020603050405020304" pitchFamily="18" charset="0"/>
                  </a:rPr>
                  <a:t> = </a:t>
                </a:r>
                <a:r>
                  <a:rPr lang="en-US" dirty="0" err="1" smtClean="0">
                    <a:solidFill>
                      <a:schemeClr val="tx1"/>
                    </a:solidFill>
                    <a:effectLst/>
                    <a:latin typeface="Times New Roman" panose="02020603050405020304" pitchFamily="18" charset="0"/>
                    <a:cs typeface="Times New Roman" panose="02020603050405020304" pitchFamily="18" charset="0"/>
                  </a:rPr>
                  <a:t>npq</a:t>
                </a:r>
                <a:endParaRPr lang="en-US" dirty="0" smtClean="0">
                  <a:solidFill>
                    <a:schemeClr val="tx1"/>
                  </a:solidFill>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solidFill>
                      <a:schemeClr val="tx1"/>
                    </a:solidFill>
                    <a:effectLst/>
                    <a:latin typeface="Times New Roman" panose="02020603050405020304" pitchFamily="18" charset="0"/>
                    <a:cs typeface="Times New Roman" panose="02020603050405020304" pitchFamily="18" charset="0"/>
                  </a:rPr>
                  <a:t> </a:t>
                </a:r>
                <a:r>
                  <a:rPr lang="en-US" b="1" dirty="0" smtClean="0">
                    <a:solidFill>
                      <a:schemeClr val="tx1"/>
                    </a:solidFill>
                    <a:effectLst/>
                    <a:latin typeface="Times New Roman" panose="02020603050405020304" pitchFamily="18" charset="0"/>
                    <a:cs typeface="Times New Roman" panose="02020603050405020304" pitchFamily="18" charset="0"/>
                  </a:rPr>
                  <a:t>Standard deviation of Binomial distribution:-</a:t>
                </a:r>
              </a:p>
              <a:p>
                <a:pPr marL="0" indent="0" algn="ctr">
                  <a:buNone/>
                </a:pPr>
                <a:r>
                  <a:rPr lang="en-US" dirty="0" smtClean="0">
                    <a:solidFill>
                      <a:schemeClr val="tx1"/>
                    </a:solidFill>
                    <a:effectLst/>
                    <a:latin typeface="Times New Roman" panose="02020603050405020304" pitchFamily="18" charset="0"/>
                    <a:cs typeface="Times New Roman" panose="02020603050405020304" pitchFamily="18" charset="0"/>
                  </a:rPr>
                  <a:t>S.D = </a:t>
                </a:r>
                <a14:m>
                  <m:oMath xmlns:m="http://schemas.openxmlformats.org/officeDocument/2006/math">
                    <m:rad>
                      <m:radPr>
                        <m:degHide m:val="on"/>
                        <m:ctrlPr>
                          <a:rPr lang="en-US" i="1" smtClean="0">
                            <a:solidFill>
                              <a:schemeClr val="tx1"/>
                            </a:solidFill>
                            <a:effectLst/>
                            <a:latin typeface="Cambria Math" panose="02040503050406030204" pitchFamily="18" charset="0"/>
                          </a:rPr>
                        </m:ctrlPr>
                      </m:radPr>
                      <m:deg/>
                      <m:e>
                        <m:r>
                          <a:rPr lang="en-US" b="0" i="1" smtClean="0">
                            <a:solidFill>
                              <a:schemeClr val="tx1"/>
                            </a:solidFill>
                            <a:effectLst/>
                            <a:latin typeface="Cambria Math" panose="02040503050406030204" pitchFamily="18" charset="0"/>
                          </a:rPr>
                          <m:t>𝑛𝑝𝑞</m:t>
                        </m:r>
                      </m:e>
                    </m:rad>
                  </m:oMath>
                </a14:m>
                <a:endParaRPr lang="en-US" dirty="0" smtClean="0">
                  <a:solidFill>
                    <a:schemeClr val="tx1"/>
                  </a:solidFill>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solidFill>
                      <a:schemeClr val="tx1"/>
                    </a:solidFill>
                    <a:effectLst/>
                    <a:latin typeface="Times New Roman" panose="02020603050405020304" pitchFamily="18" charset="0"/>
                    <a:cs typeface="Times New Roman" panose="02020603050405020304" pitchFamily="18" charset="0"/>
                  </a:rPr>
                  <a:t> </a:t>
                </a:r>
                <a:r>
                  <a:rPr lang="en-US" b="1" dirty="0" smtClean="0">
                    <a:solidFill>
                      <a:schemeClr val="tx1"/>
                    </a:solidFill>
                    <a:effectLst/>
                    <a:latin typeface="Times New Roman" panose="02020603050405020304" pitchFamily="18" charset="0"/>
                    <a:cs typeface="Times New Roman" panose="02020603050405020304" pitchFamily="18" charset="0"/>
                  </a:rPr>
                  <a:t>Coefficient of variation of Binomial distribution:-</a:t>
                </a:r>
              </a:p>
              <a:p>
                <a:pPr marL="0" indent="0" algn="ctr">
                  <a:buNone/>
                </a:pPr>
                <a:r>
                  <a:rPr lang="en-US" dirty="0" smtClean="0">
                    <a:solidFill>
                      <a:schemeClr val="tx1"/>
                    </a:solidFill>
                    <a:effectLst/>
                    <a:latin typeface="Times New Roman" panose="02020603050405020304" pitchFamily="18" charset="0"/>
                    <a:cs typeface="Times New Roman" panose="02020603050405020304" pitchFamily="18" charset="0"/>
                  </a:rPr>
                  <a:t>C.V = </a:t>
                </a:r>
                <a14:m>
                  <m:oMath xmlns:m="http://schemas.openxmlformats.org/officeDocument/2006/math">
                    <m:f>
                      <m:fPr>
                        <m:ctrlPr>
                          <a:rPr lang="en-US" i="1" smtClean="0">
                            <a:solidFill>
                              <a:schemeClr val="tx1"/>
                            </a:solidFill>
                            <a:effectLst/>
                            <a:latin typeface="Cambria Math" panose="02040503050406030204" pitchFamily="18" charset="0"/>
                          </a:rPr>
                        </m:ctrlPr>
                      </m:fPr>
                      <m:num>
                        <m:rad>
                          <m:radPr>
                            <m:degHide m:val="on"/>
                            <m:ctrlPr>
                              <a:rPr lang="en-US" i="1" smtClean="0">
                                <a:solidFill>
                                  <a:schemeClr val="tx1"/>
                                </a:solidFill>
                                <a:effectLst/>
                                <a:latin typeface="Cambria Math" panose="02040503050406030204" pitchFamily="18" charset="0"/>
                              </a:rPr>
                            </m:ctrlPr>
                          </m:radPr>
                          <m:deg/>
                          <m:e>
                            <m:r>
                              <a:rPr lang="en-US" b="0" i="1" smtClean="0">
                                <a:solidFill>
                                  <a:schemeClr val="tx1"/>
                                </a:solidFill>
                                <a:effectLst/>
                                <a:latin typeface="Cambria Math" panose="02040503050406030204" pitchFamily="18" charset="0"/>
                              </a:rPr>
                              <m:t>𝑛𝑝𝑞</m:t>
                            </m:r>
                          </m:e>
                        </m:rad>
                      </m:num>
                      <m:den>
                        <m:r>
                          <a:rPr lang="en-US" b="0" i="1" smtClean="0">
                            <a:solidFill>
                              <a:schemeClr val="tx1"/>
                            </a:solidFill>
                            <a:effectLst/>
                            <a:latin typeface="Cambria Math" panose="02040503050406030204" pitchFamily="18" charset="0"/>
                          </a:rPr>
                          <m:t>𝑛𝑝</m:t>
                        </m:r>
                      </m:den>
                    </m:f>
                    <m:r>
                      <a:rPr lang="en-US" i="1" smtClean="0">
                        <a:solidFill>
                          <a:schemeClr val="tx1"/>
                        </a:solidFill>
                        <a:effectLst/>
                        <a:latin typeface="Cambria Math" panose="02040503050406030204" pitchFamily="18" charset="0"/>
                        <a:ea typeface="Cambria Math" panose="02040503050406030204" pitchFamily="18" charset="0"/>
                      </a:rPr>
                      <m:t>×</m:t>
                    </m:r>
                    <m:r>
                      <a:rPr lang="en-US" b="0" i="1" smtClean="0">
                        <a:solidFill>
                          <a:schemeClr val="tx1"/>
                        </a:solidFill>
                        <a:effectLst/>
                        <a:latin typeface="Cambria Math" panose="02040503050406030204" pitchFamily="18" charset="0"/>
                        <a:ea typeface="Cambria Math" panose="02040503050406030204" pitchFamily="18" charset="0"/>
                      </a:rPr>
                      <m:t>100</m:t>
                    </m:r>
                  </m:oMath>
                </a14:m>
                <a:endParaRPr lang="en-US" dirty="0" smtClean="0">
                  <a:solidFill>
                    <a:schemeClr val="tx1"/>
                  </a:solidFill>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b="1" dirty="0">
                    <a:solidFill>
                      <a:schemeClr val="tx1"/>
                    </a:solidFill>
                    <a:effectLst/>
                    <a:latin typeface="Times New Roman" panose="02020603050405020304" pitchFamily="18" charset="0"/>
                    <a:cs typeface="Times New Roman" panose="02020603050405020304" pitchFamily="18" charset="0"/>
                  </a:rPr>
                  <a:t> </a:t>
                </a:r>
                <a:r>
                  <a:rPr lang="en-US" b="1" dirty="0" smtClean="0">
                    <a:solidFill>
                      <a:schemeClr val="tx1"/>
                    </a:solidFill>
                    <a:effectLst/>
                    <a:latin typeface="Times New Roman" panose="02020603050405020304" pitchFamily="18" charset="0"/>
                    <a:cs typeface="Times New Roman" panose="02020603050405020304" pitchFamily="18" charset="0"/>
                  </a:rPr>
                  <a:t>Variance &lt; Mean</a:t>
                </a:r>
              </a:p>
              <a:p>
                <a:pPr>
                  <a:buFont typeface="Wingdings" panose="05000000000000000000" pitchFamily="2" charset="2"/>
                  <a:buChar char="Ø"/>
                </a:pPr>
                <a:r>
                  <a:rPr lang="en-US" dirty="0">
                    <a:solidFill>
                      <a:schemeClr val="tx1"/>
                    </a:solidFill>
                    <a:effectLst/>
                    <a:latin typeface="Times New Roman" panose="02020603050405020304" pitchFamily="18" charset="0"/>
                    <a:cs typeface="Times New Roman" panose="02020603050405020304" pitchFamily="18" charset="0"/>
                  </a:rPr>
                  <a:t> </a:t>
                </a:r>
                <a:r>
                  <a:rPr lang="en-US" b="1" dirty="0" smtClean="0">
                    <a:solidFill>
                      <a:schemeClr val="tx1"/>
                    </a:solidFill>
                    <a:effectLst/>
                    <a:latin typeface="Times New Roman" panose="02020603050405020304" pitchFamily="18" charset="0"/>
                    <a:cs typeface="Times New Roman" panose="02020603050405020304" pitchFamily="18" charset="0"/>
                  </a:rPr>
                  <a:t>Coefficient of Skewness:-</a:t>
                </a:r>
              </a:p>
              <a:p>
                <a:pPr marL="0" indent="0">
                  <a:buNone/>
                </a:pPr>
                <a14:m>
                  <m:oMathPara xmlns:m="http://schemas.openxmlformats.org/officeDocument/2006/math">
                    <m:oMathParaPr>
                      <m:jc m:val="centerGroup"/>
                    </m:oMathParaPr>
                    <m:oMath xmlns:m="http://schemas.openxmlformats.org/officeDocument/2006/math">
                      <m:rad>
                        <m:radPr>
                          <m:degHide m:val="on"/>
                          <m:ctrlPr>
                            <a:rPr lang="en-US" i="1" smtClean="0">
                              <a:solidFill>
                                <a:schemeClr val="tx1"/>
                              </a:solidFill>
                              <a:effectLst/>
                              <a:latin typeface="Cambria Math" panose="02040503050406030204" pitchFamily="18" charset="0"/>
                            </a:rPr>
                          </m:ctrlPr>
                        </m:radPr>
                        <m:deg/>
                        <m:e>
                          <m:sSub>
                            <m:sSubPr>
                              <m:ctrlPr>
                                <a:rPr lang="en-US" i="1" smtClean="0">
                                  <a:solidFill>
                                    <a:schemeClr val="tx1"/>
                                  </a:solidFill>
                                  <a:effectLst/>
                                  <a:latin typeface="Cambria Math" panose="02040503050406030204" pitchFamily="18" charset="0"/>
                                </a:rPr>
                              </m:ctrlPr>
                            </m:sSubPr>
                            <m:e>
                              <m:r>
                                <a:rPr lang="en-US" i="1" smtClean="0">
                                  <a:solidFill>
                                    <a:schemeClr val="tx1"/>
                                  </a:solidFill>
                                  <a:effectLst/>
                                  <a:latin typeface="Cambria Math" panose="02040503050406030204" pitchFamily="18" charset="0"/>
                                  <a:ea typeface="Cambria Math" panose="02040503050406030204" pitchFamily="18" charset="0"/>
                                </a:rPr>
                                <m:t>𝛽</m:t>
                              </m:r>
                            </m:e>
                            <m:sub>
                              <m:r>
                                <a:rPr lang="en-US" b="0" i="1" smtClean="0">
                                  <a:solidFill>
                                    <a:schemeClr val="tx1"/>
                                  </a:solidFill>
                                  <a:effectLst/>
                                  <a:latin typeface="Cambria Math" panose="02040503050406030204" pitchFamily="18" charset="0"/>
                                </a:rPr>
                                <m:t>1</m:t>
                              </m:r>
                            </m:sub>
                          </m:sSub>
                        </m:e>
                      </m:rad>
                      <m:r>
                        <a:rPr lang="en-US" b="0" i="1" smtClean="0">
                          <a:solidFill>
                            <a:schemeClr val="tx1"/>
                          </a:solidFill>
                          <a:effectLst/>
                          <a:latin typeface="Cambria Math" panose="02040503050406030204" pitchFamily="18" charset="0"/>
                        </a:rPr>
                        <m:t>=</m:t>
                      </m:r>
                      <m:f>
                        <m:fPr>
                          <m:ctrlPr>
                            <a:rPr lang="en-US" b="0" i="1" smtClean="0">
                              <a:solidFill>
                                <a:schemeClr val="tx1"/>
                              </a:solidFill>
                              <a:effectLst/>
                              <a:latin typeface="Cambria Math" panose="02040503050406030204" pitchFamily="18" charset="0"/>
                            </a:rPr>
                          </m:ctrlPr>
                        </m:fPr>
                        <m:num>
                          <m:r>
                            <a:rPr lang="en-US" b="0" i="1" smtClean="0">
                              <a:solidFill>
                                <a:schemeClr val="tx1"/>
                              </a:solidFill>
                              <a:effectLst/>
                              <a:latin typeface="Cambria Math" panose="02040503050406030204" pitchFamily="18" charset="0"/>
                            </a:rPr>
                            <m:t>𝑞</m:t>
                          </m:r>
                          <m:r>
                            <a:rPr lang="en-US" b="0" i="1" smtClean="0">
                              <a:solidFill>
                                <a:schemeClr val="tx1"/>
                              </a:solidFill>
                              <a:effectLst/>
                              <a:latin typeface="Cambria Math" panose="02040503050406030204" pitchFamily="18" charset="0"/>
                            </a:rPr>
                            <m:t>−</m:t>
                          </m:r>
                          <m:r>
                            <a:rPr lang="en-US" b="0" i="1" smtClean="0">
                              <a:solidFill>
                                <a:schemeClr val="tx1"/>
                              </a:solidFill>
                              <a:effectLst/>
                              <a:latin typeface="Cambria Math" panose="02040503050406030204" pitchFamily="18" charset="0"/>
                            </a:rPr>
                            <m:t>𝑝</m:t>
                          </m:r>
                        </m:num>
                        <m:den>
                          <m:rad>
                            <m:radPr>
                              <m:degHide m:val="on"/>
                              <m:ctrlPr>
                                <a:rPr lang="en-US" b="0" i="1" smtClean="0">
                                  <a:solidFill>
                                    <a:schemeClr val="tx1"/>
                                  </a:solidFill>
                                  <a:effectLst/>
                                  <a:latin typeface="Cambria Math" panose="02040503050406030204" pitchFamily="18" charset="0"/>
                                </a:rPr>
                              </m:ctrlPr>
                            </m:radPr>
                            <m:deg/>
                            <m:e>
                              <m:r>
                                <a:rPr lang="en-US" b="0" i="1" smtClean="0">
                                  <a:solidFill>
                                    <a:schemeClr val="tx1"/>
                                  </a:solidFill>
                                  <a:effectLst/>
                                  <a:latin typeface="Cambria Math" panose="02040503050406030204" pitchFamily="18" charset="0"/>
                                </a:rPr>
                                <m:t>𝑛𝑝𝑞</m:t>
                              </m:r>
                            </m:e>
                          </m:rad>
                        </m:den>
                      </m:f>
                    </m:oMath>
                  </m:oMathPara>
                </a14:m>
                <a:endParaRPr lang="en-US"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913795" y="470647"/>
                <a:ext cx="10353762" cy="5916706"/>
              </a:xfrm>
              <a:blipFill rotWithShape="0">
                <a:blip r:embed="rId3"/>
                <a:stretch>
                  <a:fillRect l="-530"/>
                </a:stretch>
              </a:blipFill>
            </p:spPr>
            <p:txBody>
              <a:bodyPr/>
              <a:lstStyle/>
              <a:p>
                <a:r>
                  <a:rPr lang="en-US">
                    <a:noFill/>
                  </a:rPr>
                  <a:t> </a:t>
                </a:r>
              </a:p>
            </p:txBody>
          </p:sp>
        </mc:Fallback>
      </mc:AlternateContent>
    </p:spTree>
    <p:extLst>
      <p:ext uri="{BB962C8B-B14F-4D97-AF65-F5344CB8AC3E}">
        <p14:creationId xmlns:p14="http://schemas.microsoft.com/office/powerpoint/2010/main" val="16481666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913795" y="712694"/>
                <a:ext cx="10353762" cy="5257800"/>
              </a:xfrm>
            </p:spPr>
            <p:txBody>
              <a:bodyPr/>
              <a:lstStyle/>
              <a:p>
                <a:pPr>
                  <a:buFont typeface="Wingdings" panose="05000000000000000000" pitchFamily="2" charset="2"/>
                  <a:buChar char="Ø"/>
                </a:pPr>
                <a:r>
                  <a:rPr lang="en-US" dirty="0" smtClean="0">
                    <a:solidFill>
                      <a:schemeClr val="bg1"/>
                    </a:solidFill>
                  </a:rPr>
                  <a:t> </a:t>
                </a:r>
                <a:r>
                  <a:rPr lang="en-US" sz="3600" dirty="0" smtClean="0">
                    <a:solidFill>
                      <a:schemeClr val="bg1"/>
                    </a:solidFill>
                    <a:effectLst/>
                    <a:latin typeface="Times New Roman" panose="02020603050405020304" pitchFamily="18" charset="0"/>
                    <a:cs typeface="Times New Roman" panose="02020603050405020304" pitchFamily="18" charset="0"/>
                  </a:rPr>
                  <a:t>Coefficient of Kurtosis:-</a:t>
                </a:r>
              </a:p>
              <a:p>
                <a:pPr marL="0" indent="0">
                  <a:buNone/>
                </a:pPr>
                <a14:m>
                  <m:oMathPara xmlns:m="http://schemas.openxmlformats.org/officeDocument/2006/math">
                    <m:oMathParaPr>
                      <m:jc m:val="centerGroup"/>
                    </m:oMathParaPr>
                    <m:oMath xmlns:m="http://schemas.openxmlformats.org/officeDocument/2006/math">
                      <m:sSub>
                        <m:sSubPr>
                          <m:ctrlPr>
                            <a:rPr lang="en-US" sz="3600" i="1" smtClean="0">
                              <a:solidFill>
                                <a:schemeClr val="bg1"/>
                              </a:solidFill>
                              <a:effectLst/>
                              <a:latin typeface="Cambria Math" panose="02040503050406030204" pitchFamily="18" charset="0"/>
                            </a:rPr>
                          </m:ctrlPr>
                        </m:sSubPr>
                        <m:e>
                          <m:r>
                            <a:rPr lang="en-US" sz="3600" i="1" smtClean="0">
                              <a:solidFill>
                                <a:schemeClr val="bg1"/>
                              </a:solidFill>
                              <a:effectLst/>
                              <a:latin typeface="Cambria Math" panose="02040503050406030204" pitchFamily="18" charset="0"/>
                              <a:ea typeface="Cambria Math" panose="02040503050406030204" pitchFamily="18" charset="0"/>
                            </a:rPr>
                            <m:t>𝛽</m:t>
                          </m:r>
                        </m:e>
                        <m:sub>
                          <m:r>
                            <a:rPr lang="en-US" sz="3600" b="0" i="1" smtClean="0">
                              <a:solidFill>
                                <a:schemeClr val="bg1"/>
                              </a:solidFill>
                              <a:effectLst/>
                              <a:latin typeface="Cambria Math" panose="02040503050406030204" pitchFamily="18" charset="0"/>
                            </a:rPr>
                            <m:t>2</m:t>
                          </m:r>
                        </m:sub>
                      </m:sSub>
                      <m:r>
                        <a:rPr lang="en-US" sz="3600" b="0" i="1" smtClean="0">
                          <a:solidFill>
                            <a:schemeClr val="bg1"/>
                          </a:solidFill>
                          <a:effectLst/>
                          <a:latin typeface="Cambria Math" panose="02040503050406030204" pitchFamily="18" charset="0"/>
                        </a:rPr>
                        <m:t>=3+</m:t>
                      </m:r>
                      <m:f>
                        <m:fPr>
                          <m:ctrlPr>
                            <a:rPr lang="en-US" sz="3600" b="0" i="1" smtClean="0">
                              <a:solidFill>
                                <a:schemeClr val="bg1"/>
                              </a:solidFill>
                              <a:effectLst/>
                              <a:latin typeface="Cambria Math" panose="02040503050406030204" pitchFamily="18" charset="0"/>
                            </a:rPr>
                          </m:ctrlPr>
                        </m:fPr>
                        <m:num>
                          <m:r>
                            <a:rPr lang="en-US" sz="3600" b="0" i="1" smtClean="0">
                              <a:solidFill>
                                <a:schemeClr val="bg1"/>
                              </a:solidFill>
                              <a:effectLst/>
                              <a:latin typeface="Cambria Math" panose="02040503050406030204" pitchFamily="18" charset="0"/>
                            </a:rPr>
                            <m:t>1−6</m:t>
                          </m:r>
                          <m:r>
                            <a:rPr lang="en-US" sz="3600" b="0" i="1" smtClean="0">
                              <a:solidFill>
                                <a:schemeClr val="bg1"/>
                              </a:solidFill>
                              <a:effectLst/>
                              <a:latin typeface="Cambria Math" panose="02040503050406030204" pitchFamily="18" charset="0"/>
                            </a:rPr>
                            <m:t>𝑝𝑞</m:t>
                          </m:r>
                        </m:num>
                        <m:den>
                          <m:r>
                            <a:rPr lang="en-US" sz="3600" b="0" i="1" smtClean="0">
                              <a:solidFill>
                                <a:schemeClr val="bg1"/>
                              </a:solidFill>
                              <a:effectLst/>
                              <a:latin typeface="Cambria Math" panose="02040503050406030204" pitchFamily="18" charset="0"/>
                            </a:rPr>
                            <m:t>𝑛𝑝𝑞</m:t>
                          </m:r>
                        </m:den>
                      </m:f>
                    </m:oMath>
                  </m:oMathPara>
                </a14:m>
                <a:endParaRPr lang="en-US" sz="3600" dirty="0" smtClean="0">
                  <a:solidFill>
                    <a:schemeClr val="bg1"/>
                  </a:solidFill>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3600" dirty="0">
                    <a:solidFill>
                      <a:schemeClr val="bg1"/>
                    </a:solidFill>
                    <a:effectLst/>
                    <a:latin typeface="Times New Roman" panose="02020603050405020304" pitchFamily="18" charset="0"/>
                    <a:cs typeface="Times New Roman" panose="02020603050405020304" pitchFamily="18" charset="0"/>
                  </a:rPr>
                  <a:t> </a:t>
                </a:r>
                <a:r>
                  <a:rPr lang="en-US" sz="3600" dirty="0" smtClean="0">
                    <a:solidFill>
                      <a:schemeClr val="bg1"/>
                    </a:solidFill>
                    <a:effectLst/>
                    <a:latin typeface="Times New Roman" panose="02020603050405020304" pitchFamily="18" charset="0"/>
                    <a:cs typeface="Times New Roman" panose="02020603050405020304" pitchFamily="18" charset="0"/>
                  </a:rPr>
                  <a:t>If p=q=0.5, then the distribution is symmetric.</a:t>
                </a:r>
              </a:p>
              <a:p>
                <a:pPr>
                  <a:buFont typeface="Wingdings" panose="05000000000000000000" pitchFamily="2" charset="2"/>
                  <a:buChar char="Ø"/>
                </a:pPr>
                <a:r>
                  <a:rPr lang="en-US" sz="3600" dirty="0">
                    <a:solidFill>
                      <a:schemeClr val="bg1"/>
                    </a:solidFill>
                    <a:effectLst/>
                    <a:latin typeface="Times New Roman" panose="02020603050405020304" pitchFamily="18" charset="0"/>
                    <a:cs typeface="Times New Roman" panose="02020603050405020304" pitchFamily="18" charset="0"/>
                  </a:rPr>
                  <a:t> </a:t>
                </a:r>
                <a:r>
                  <a:rPr lang="en-US" sz="3600" dirty="0" smtClean="0">
                    <a:solidFill>
                      <a:schemeClr val="bg1"/>
                    </a:solidFill>
                    <a:effectLst/>
                    <a:latin typeface="Times New Roman" panose="02020603050405020304" pitchFamily="18" charset="0"/>
                    <a:cs typeface="Times New Roman" panose="02020603050405020304" pitchFamily="18" charset="0"/>
                  </a:rPr>
                  <a:t>If p&lt;0.5, then the distribution is positively skewed</a:t>
                </a:r>
              </a:p>
              <a:p>
                <a:pPr>
                  <a:buFont typeface="Wingdings" panose="05000000000000000000" pitchFamily="2" charset="2"/>
                  <a:buChar char="Ø"/>
                </a:pPr>
                <a:r>
                  <a:rPr lang="en-US" sz="3600" dirty="0">
                    <a:solidFill>
                      <a:schemeClr val="bg1"/>
                    </a:solidFill>
                    <a:effectLst/>
                    <a:latin typeface="Times New Roman" panose="02020603050405020304" pitchFamily="18" charset="0"/>
                    <a:cs typeface="Times New Roman" panose="02020603050405020304" pitchFamily="18" charset="0"/>
                  </a:rPr>
                  <a:t> </a:t>
                </a:r>
                <a:r>
                  <a:rPr lang="en-US" sz="3600" dirty="0" smtClean="0">
                    <a:solidFill>
                      <a:schemeClr val="bg1"/>
                    </a:solidFill>
                    <a:effectLst/>
                    <a:latin typeface="Times New Roman" panose="02020603050405020304" pitchFamily="18" charset="0"/>
                    <a:cs typeface="Times New Roman" panose="02020603050405020304" pitchFamily="18" charset="0"/>
                  </a:rPr>
                  <a:t>If p&gt;0.5, then the distribution is negatively skewed.</a:t>
                </a:r>
                <a:endParaRPr lang="en-US" sz="3600" dirty="0">
                  <a:solidFill>
                    <a:schemeClr val="bg1"/>
                  </a:solidFill>
                  <a:effectLst/>
                  <a:latin typeface="Times New Roman" panose="02020603050405020304" pitchFamily="18" charset="0"/>
                  <a:cs typeface="Times New Roman" panose="02020603050405020304" pitchFamily="18" charset="0"/>
                </a:endParaRP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913795" y="712694"/>
                <a:ext cx="10353762" cy="5257800"/>
              </a:xfrm>
              <a:blipFill rotWithShape="0">
                <a:blip r:embed="rId3"/>
                <a:stretch>
                  <a:fillRect l="-1590" t="-928"/>
                </a:stretch>
              </a:blipFill>
            </p:spPr>
            <p:txBody>
              <a:bodyPr/>
              <a:lstStyle/>
              <a:p>
                <a:r>
                  <a:rPr lang="en-US">
                    <a:noFill/>
                  </a:rPr>
                  <a:t> </a:t>
                </a:r>
              </a:p>
            </p:txBody>
          </p:sp>
        </mc:Fallback>
      </mc:AlternateContent>
    </p:spTree>
    <p:extLst>
      <p:ext uri="{BB962C8B-B14F-4D97-AF65-F5344CB8AC3E}">
        <p14:creationId xmlns:p14="http://schemas.microsoft.com/office/powerpoint/2010/main" val="12960590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If </a:t>
                </a:r>
                <a14:m>
                  <m:oMath xmlns:m="http://schemas.openxmlformats.org/officeDocument/2006/math">
                    <m:rad>
                      <m:radPr>
                        <m:degHide m:val="on"/>
                        <m:ctrlPr>
                          <a:rPr lang="en-US" i="1" smtClean="0">
                            <a:latin typeface="Cambria Math" panose="02040503050406030204" pitchFamily="18" charset="0"/>
                          </a:rPr>
                        </m:ctrlPr>
                      </m:radPr>
                      <m:deg/>
                      <m:e>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𝜷</m:t>
                            </m:r>
                          </m:e>
                          <m:sub>
                            <m:r>
                              <a:rPr lang="en-US" b="1" i="1" smtClean="0">
                                <a:latin typeface="Cambria Math" panose="02040503050406030204" pitchFamily="18" charset="0"/>
                              </a:rPr>
                              <m:t>𝟏</m:t>
                            </m:r>
                          </m:sub>
                        </m:sSub>
                      </m:e>
                    </m:rad>
                  </m:oMath>
                </a14:m>
                <a:r>
                  <a:rPr lang="en-US" dirty="0" smtClean="0"/>
                  <a:t> &gt; 0, then distribution is positively skewed</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b="-12385"/>
                </a:stretch>
              </a:blipFill>
            </p:spPr>
            <p:txBody>
              <a:bodyPr/>
              <a:lstStyle/>
              <a:p>
                <a:r>
                  <a:rPr lang="en-US">
                    <a:noFill/>
                  </a:rPr>
                  <a:t> </a:t>
                </a:r>
              </a:p>
            </p:txBody>
          </p:sp>
        </mc:Fallback>
      </mc:AlternateContent>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09592" y="1935921"/>
            <a:ext cx="6562165" cy="42362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6986976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If </a:t>
                </a:r>
                <a14:m>
                  <m:oMath xmlns:m="http://schemas.openxmlformats.org/officeDocument/2006/math">
                    <m:rad>
                      <m:radPr>
                        <m:degHide m:val="on"/>
                        <m:ctrlPr>
                          <a:rPr lang="en-US" i="1">
                            <a:latin typeface="Cambria Math" panose="02040503050406030204" pitchFamily="18" charset="0"/>
                          </a:rPr>
                        </m:ctrlPr>
                      </m:radPr>
                      <m:deg/>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𝜷</m:t>
                            </m:r>
                          </m:e>
                          <m:sub>
                            <m:r>
                              <a:rPr lang="en-US" i="1">
                                <a:latin typeface="Cambria Math" panose="02040503050406030204" pitchFamily="18" charset="0"/>
                              </a:rPr>
                              <m:t>𝟏</m:t>
                            </m:r>
                          </m:sub>
                        </m:sSub>
                      </m:e>
                    </m:rad>
                  </m:oMath>
                </a14:m>
                <a:r>
                  <a:rPr lang="en-US" dirty="0"/>
                  <a:t> </a:t>
                </a:r>
                <a:r>
                  <a:rPr lang="en-US" dirty="0" smtClean="0"/>
                  <a:t>&lt; </a:t>
                </a:r>
                <a:r>
                  <a:rPr lang="en-US" dirty="0"/>
                  <a:t>0, then distribution is </a:t>
                </a:r>
                <a:r>
                  <a:rPr lang="en-US" dirty="0" smtClean="0"/>
                  <a:t>negatively </a:t>
                </a:r>
                <a:r>
                  <a:rPr lang="en-US" dirty="0"/>
                  <a:t>skewed</a:t>
                </a:r>
                <a:endParaRPr lang="en-US" b="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b="-12385"/>
                </a:stretch>
              </a:blipFill>
            </p:spPr>
            <p:txBody>
              <a:bodyPr/>
              <a:lstStyle/>
              <a:p>
                <a:r>
                  <a:rPr lang="en-US">
                    <a:noFill/>
                  </a:rPr>
                  <a:t> </a:t>
                </a:r>
              </a:p>
            </p:txBody>
          </p:sp>
        </mc:Fallback>
      </mc:AlternateContent>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80240" y="1935921"/>
            <a:ext cx="5620870" cy="43299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1175066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If </a:t>
                </a:r>
                <a14:m>
                  <m:oMath xmlns:m="http://schemas.openxmlformats.org/officeDocument/2006/math">
                    <m:rad>
                      <m:radPr>
                        <m:degHide m:val="on"/>
                        <m:ctrlPr>
                          <a:rPr lang="en-US" i="1">
                            <a:latin typeface="Cambria Math" panose="02040503050406030204" pitchFamily="18" charset="0"/>
                          </a:rPr>
                        </m:ctrlPr>
                      </m:radPr>
                      <m:deg/>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𝜷</m:t>
                            </m:r>
                          </m:e>
                          <m:sub>
                            <m:r>
                              <a:rPr lang="en-US" i="1">
                                <a:latin typeface="Cambria Math" panose="02040503050406030204" pitchFamily="18" charset="0"/>
                              </a:rPr>
                              <m:t>𝟏</m:t>
                            </m:r>
                          </m:sub>
                        </m:sSub>
                      </m:e>
                    </m:rad>
                  </m:oMath>
                </a14:m>
                <a:r>
                  <a:rPr lang="en-US" dirty="0"/>
                  <a:t> </a:t>
                </a:r>
                <a:r>
                  <a:rPr lang="en-US" dirty="0" smtClean="0"/>
                  <a:t>= </a:t>
                </a:r>
                <a:r>
                  <a:rPr lang="en-US" dirty="0"/>
                  <a:t>0, then distribution is </a:t>
                </a:r>
                <a:r>
                  <a:rPr lang="en-US" dirty="0" smtClean="0"/>
                  <a:t>symmetric</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b="-12385"/>
                </a:stretch>
              </a:blipFill>
            </p:spPr>
            <p:txBody>
              <a:bodyPr/>
              <a:lstStyle/>
              <a:p>
                <a:r>
                  <a:rPr lang="en-US">
                    <a:noFill/>
                  </a:rPr>
                  <a:t> </a:t>
                </a:r>
              </a:p>
            </p:txBody>
          </p:sp>
        </mc:Fallback>
      </mc:AlternateContent>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90862" y="2218765"/>
            <a:ext cx="6000750" cy="3872753"/>
          </a:xfrm>
          <a:prstGeom prst="rect">
            <a:avLst/>
          </a:prstGeom>
          <a:ln w="127000" cap="rnd">
            <a:solidFill>
              <a:schemeClr val="bg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4174720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a:xfrm>
            <a:off x="334245" y="4069725"/>
            <a:ext cx="10353761" cy="2232134"/>
          </a:xfrm>
          <a:ln>
            <a:noFill/>
          </a:ln>
          <a:effectLst/>
          <a:scene3d>
            <a:camera prst="orthographicFront">
              <a:rot lat="0" lon="0" rev="0"/>
            </a:camera>
            <a:lightRig rig="contrasting" dir="t">
              <a:rot lat="0" lon="0" rev="7800000"/>
            </a:lightRig>
          </a:scene3d>
          <a:sp3d>
            <a:bevelT w="139700" h="139700"/>
          </a:sp3d>
        </p:spPr>
        <p:txBody>
          <a:bodyPr>
            <a:prstTxWarp prst="textPlain">
              <a:avLst/>
            </a:prstTxWarp>
          </a:bodyPr>
          <a:lstStyle/>
          <a:p>
            <a:pPr algn="l"/>
            <a:r>
              <a:rPr lang="en-US" dirty="0" smtClean="0">
                <a:ln>
                  <a:solidFill>
                    <a:schemeClr val="bg1"/>
                  </a:solidFill>
                </a:ln>
                <a:solidFill>
                  <a:schemeClr val="tx2">
                    <a:lumMod val="25000"/>
                  </a:schemeClr>
                </a:solidFill>
              </a:rPr>
              <a:t>Topic:-</a:t>
            </a:r>
            <a:br>
              <a:rPr lang="en-US" dirty="0" smtClean="0">
                <a:ln>
                  <a:solidFill>
                    <a:schemeClr val="bg1"/>
                  </a:solidFill>
                </a:ln>
                <a:solidFill>
                  <a:schemeClr val="tx2">
                    <a:lumMod val="25000"/>
                  </a:schemeClr>
                </a:solidFill>
              </a:rPr>
            </a:br>
            <a:r>
              <a:rPr lang="en-US" dirty="0" smtClean="0">
                <a:ln>
                  <a:solidFill>
                    <a:schemeClr val="bg1"/>
                  </a:solidFill>
                </a:ln>
                <a:solidFill>
                  <a:schemeClr val="tx2">
                    <a:lumMod val="25000"/>
                  </a:schemeClr>
                </a:solidFill>
              </a:rPr>
              <a:t/>
            </a:r>
            <a:br>
              <a:rPr lang="en-US" dirty="0" smtClean="0">
                <a:ln>
                  <a:solidFill>
                    <a:schemeClr val="bg1"/>
                  </a:solidFill>
                </a:ln>
                <a:solidFill>
                  <a:schemeClr val="tx2">
                    <a:lumMod val="25000"/>
                  </a:schemeClr>
                </a:solidFill>
              </a:rPr>
            </a:br>
            <a:r>
              <a:rPr lang="en-US" dirty="0" smtClean="0">
                <a:ln>
                  <a:solidFill>
                    <a:schemeClr val="bg1"/>
                  </a:solidFill>
                </a:ln>
                <a:solidFill>
                  <a:schemeClr val="tx2">
                    <a:lumMod val="25000"/>
                  </a:schemeClr>
                </a:solidFill>
              </a:rPr>
              <a:t>Binomial Distribution</a:t>
            </a:r>
            <a:endParaRPr lang="en-US" dirty="0">
              <a:ln>
                <a:solidFill>
                  <a:schemeClr val="bg1"/>
                </a:solidFill>
              </a:ln>
              <a:solidFill>
                <a:schemeClr val="tx2">
                  <a:lumMod val="25000"/>
                </a:schemeClr>
              </a:solidFill>
            </a:endParaRPr>
          </a:p>
        </p:txBody>
      </p:sp>
    </p:spTree>
    <p:extLst>
      <p:ext uri="{BB962C8B-B14F-4D97-AF65-F5344CB8AC3E}">
        <p14:creationId xmlns:p14="http://schemas.microsoft.com/office/powerpoint/2010/main" val="288667821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1212" y="1342463"/>
            <a:ext cx="5082987" cy="4222377"/>
          </a:xfrm>
          <a:prstGeom prst="round2DiagRect">
            <a:avLst>
              <a:gd name="adj1" fmla="val 16667"/>
              <a:gd name="adj2" fmla="val 0"/>
            </a:avLst>
          </a:prstGeom>
          <a:ln w="88900" cap="sq">
            <a:solidFill>
              <a:schemeClr val="bg1"/>
            </a:solidFill>
            <a:miter lim="800000"/>
          </a:ln>
          <a:effectLst>
            <a:outerShdw blurRad="254000" algn="tl" rotWithShape="0">
              <a:srgbClr val="000000">
                <a:alpha val="43000"/>
              </a:srgbClr>
            </a:outerShdw>
          </a:effectLst>
        </p:spPr>
      </p:pic>
      <mc:AlternateContent xmlns:mc="http://schemas.openxmlformats.org/markup-compatibility/2006" xmlns:a14="http://schemas.microsoft.com/office/drawing/2010/main">
        <mc:Choice Requires="a14">
          <p:sp>
            <p:nvSpPr>
              <p:cNvPr id="6" name="Text Placeholder 5"/>
              <p:cNvSpPr>
                <a:spLocks noGrp="1"/>
              </p:cNvSpPr>
              <p:nvPr>
                <p:ph type="body" sz="half" idx="2"/>
              </p:nvPr>
            </p:nvSpPr>
            <p:spPr>
              <a:xfrm>
                <a:off x="930675" y="1342463"/>
                <a:ext cx="3932237" cy="4675093"/>
              </a:xfrm>
            </p:spPr>
            <p:txBody>
              <a:bodyPr/>
              <a:lstStyle/>
              <a:p>
                <a:pPr marL="285750" indent="-285750" algn="just">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If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rPr>
                          <m:t>2</m:t>
                        </m:r>
                      </m:sub>
                    </m:sSub>
                  </m:oMath>
                </a14:m>
                <a:r>
                  <a:rPr lang="en-US" sz="2400" dirty="0" smtClean="0">
                    <a:latin typeface="Times New Roman" panose="02020603050405020304" pitchFamily="18" charset="0"/>
                    <a:cs typeface="Times New Roman" panose="02020603050405020304" pitchFamily="18" charset="0"/>
                  </a:rPr>
                  <a:t> = 3, then distribution is </a:t>
                </a:r>
                <a:r>
                  <a:rPr lang="en-US" sz="2400" dirty="0" err="1" smtClean="0">
                    <a:latin typeface="Times New Roman" panose="02020603050405020304" pitchFamily="18" charset="0"/>
                    <a:cs typeface="Times New Roman" panose="02020603050405020304" pitchFamily="18" charset="0"/>
                  </a:rPr>
                  <a:t>Meso-kurtic</a:t>
                </a:r>
                <a:r>
                  <a:rPr lang="en-US" sz="2400" dirty="0" smtClean="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If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2</m:t>
                        </m:r>
                      </m:sub>
                    </m:sSub>
                  </m:oMath>
                </a14:m>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&gt; </a:t>
                </a:r>
                <a:r>
                  <a:rPr lang="en-US" sz="2400" dirty="0">
                    <a:latin typeface="Times New Roman" panose="02020603050405020304" pitchFamily="18" charset="0"/>
                    <a:cs typeface="Times New Roman" panose="02020603050405020304" pitchFamily="18" charset="0"/>
                  </a:rPr>
                  <a:t>3, then distribution is </a:t>
                </a:r>
                <a:r>
                  <a:rPr lang="en-US" sz="2400" dirty="0" err="1" smtClean="0">
                    <a:latin typeface="Times New Roman" panose="02020603050405020304" pitchFamily="18" charset="0"/>
                    <a:cs typeface="Times New Roman" panose="02020603050405020304" pitchFamily="18" charset="0"/>
                  </a:rPr>
                  <a:t>Lepto-kurtic</a:t>
                </a:r>
                <a:r>
                  <a:rPr lang="en-US" sz="2400" dirty="0" smtClean="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If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2</m:t>
                        </m:r>
                      </m:sub>
                    </m:sSub>
                  </m:oMath>
                </a14:m>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&lt; </a:t>
                </a:r>
                <a:r>
                  <a:rPr lang="en-US" sz="2400" dirty="0">
                    <a:latin typeface="Times New Roman" panose="02020603050405020304" pitchFamily="18" charset="0"/>
                    <a:cs typeface="Times New Roman" panose="02020603050405020304" pitchFamily="18" charset="0"/>
                  </a:rPr>
                  <a:t>3, then distribution is </a:t>
                </a:r>
                <a:r>
                  <a:rPr lang="en-US" sz="2400" dirty="0" smtClean="0">
                    <a:latin typeface="Times New Roman" panose="02020603050405020304" pitchFamily="18" charset="0"/>
                    <a:cs typeface="Times New Roman" panose="02020603050405020304" pitchFamily="18" charset="0"/>
                  </a:rPr>
                  <a:t>platy-</a:t>
                </a:r>
                <a:r>
                  <a:rPr lang="en-US" sz="2400" dirty="0" err="1" smtClean="0">
                    <a:latin typeface="Times New Roman" panose="02020603050405020304" pitchFamily="18" charset="0"/>
                    <a:cs typeface="Times New Roman" panose="02020603050405020304" pitchFamily="18" charset="0"/>
                  </a:rPr>
                  <a:t>kurtic</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mc:Choice>
        <mc:Fallback xmlns="">
          <p:sp>
            <p:nvSpPr>
              <p:cNvPr id="6" name="Text Placeholder 5"/>
              <p:cNvSpPr>
                <a:spLocks noGrp="1" noRot="1" noChangeAspect="1" noMove="1" noResize="1" noEditPoints="1" noAdjustHandles="1" noChangeArrowheads="1" noChangeShapeType="1" noTextEdit="1"/>
              </p:cNvSpPr>
              <p:nvPr>
                <p:ph type="body" sz="half" idx="2"/>
              </p:nvPr>
            </p:nvSpPr>
            <p:spPr>
              <a:xfrm>
                <a:off x="930675" y="1342463"/>
                <a:ext cx="3932237" cy="4675093"/>
              </a:xfrm>
              <a:blipFill rotWithShape="0">
                <a:blip r:embed="rId3"/>
                <a:stretch>
                  <a:fillRect l="-2481" t="-522" r="-3256"/>
                </a:stretch>
              </a:blipFill>
            </p:spPr>
            <p:txBody>
              <a:bodyPr/>
              <a:lstStyle/>
              <a:p>
                <a:r>
                  <a:rPr lang="en-US">
                    <a:noFill/>
                  </a:rPr>
                  <a:t> </a:t>
                </a:r>
              </a:p>
            </p:txBody>
          </p:sp>
        </mc:Fallback>
      </mc:AlternateContent>
    </p:spTree>
    <p:extLst>
      <p:ext uri="{BB962C8B-B14F-4D97-AF65-F5344CB8AC3E}">
        <p14:creationId xmlns:p14="http://schemas.microsoft.com/office/powerpoint/2010/main" val="32808643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906645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Introduction</a:t>
            </a:r>
            <a:endParaRPr lang="en-US" sz="5400" dirty="0"/>
          </a:p>
        </p:txBody>
      </p:sp>
      <p:sp>
        <p:nvSpPr>
          <p:cNvPr id="3" name="Content Placeholder 2"/>
          <p:cNvSpPr>
            <a:spLocks noGrp="1"/>
          </p:cNvSpPr>
          <p:nvPr>
            <p:ph sz="half" idx="1"/>
          </p:nvPr>
        </p:nvSpPr>
        <p:spPr>
          <a:xfrm>
            <a:off x="1377435" y="2087563"/>
            <a:ext cx="5106004" cy="3702881"/>
          </a:xfrm>
        </p:spPr>
        <p:txBody>
          <a:bodyPr>
            <a:normAutofit fontScale="85000" lnSpcReduction="20000"/>
          </a:bodyPr>
          <a:lstStyle/>
          <a:p>
            <a:pPr marL="0" indent="0" algn="just">
              <a:buNone/>
            </a:pPr>
            <a:r>
              <a:rPr lang="en-US" sz="3200" dirty="0" smtClean="0">
                <a:latin typeface="Times New Roman" panose="02020603050405020304" pitchFamily="18" charset="0"/>
                <a:cs typeface="Times New Roman" panose="02020603050405020304" pitchFamily="18" charset="0"/>
              </a:rPr>
              <a:t>The Binomial probability distribution is the most widely used distribution in two-outcome situations. It was discovered by the Swiss mathematician “</a:t>
            </a:r>
            <a:r>
              <a:rPr lang="en-US" sz="3200" dirty="0" err="1" smtClean="0">
                <a:latin typeface="Arial Black" panose="020B0A04020102020204" pitchFamily="34" charset="0"/>
                <a:cs typeface="Times New Roman" panose="02020603050405020304" pitchFamily="18" charset="0"/>
              </a:rPr>
              <a:t>Jakob</a:t>
            </a:r>
            <a:r>
              <a:rPr lang="en-US" sz="3200" dirty="0">
                <a:latin typeface="Arial Black" panose="020B0A04020102020204" pitchFamily="34" charset="0"/>
                <a:cs typeface="Times New Roman" panose="02020603050405020304" pitchFamily="18" charset="0"/>
              </a:rPr>
              <a:t> </a:t>
            </a:r>
            <a:r>
              <a:rPr lang="en-US" sz="3200" dirty="0" smtClean="0">
                <a:latin typeface="Arial Black" panose="020B0A04020102020204" pitchFamily="34" charset="0"/>
                <a:cs typeface="Times New Roman" panose="02020603050405020304" pitchFamily="18" charset="0"/>
              </a:rPr>
              <a:t>Bernoulli</a:t>
            </a:r>
            <a:r>
              <a:rPr lang="en-US" sz="3200" dirty="0" smtClean="0">
                <a:latin typeface="Times New Roman" panose="02020603050405020304" pitchFamily="18" charset="0"/>
                <a:cs typeface="Times New Roman" panose="02020603050405020304" pitchFamily="18" charset="0"/>
              </a:rPr>
              <a:t>”(1654-1704).Binomial distribution published in 1713, posthumously of </a:t>
            </a:r>
            <a:r>
              <a:rPr lang="en-US" sz="3200" dirty="0" err="1" smtClean="0">
                <a:latin typeface="Times New Roman" panose="02020603050405020304" pitchFamily="18" charset="0"/>
                <a:cs typeface="Times New Roman" panose="02020603050405020304" pitchFamily="18" charset="0"/>
              </a:rPr>
              <a:t>Jakob</a:t>
            </a:r>
            <a:r>
              <a:rPr lang="en-US" sz="3200" dirty="0" smtClean="0">
                <a:latin typeface="Times New Roman" panose="02020603050405020304" pitchFamily="18" charset="0"/>
                <a:cs typeface="Times New Roman" panose="02020603050405020304" pitchFamily="18" charset="0"/>
              </a:rPr>
              <a:t> Bernoulli.</a:t>
            </a:r>
            <a:endParaRPr lang="en-US" sz="3200"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13579" y="2087563"/>
            <a:ext cx="3585734" cy="3703637"/>
          </a:xfrm>
          <a:prstGeom prst="ellipse">
            <a:avLst/>
          </a:prstGeom>
          <a:ln w="635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79502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516"/>
            <a:ext cx="12192000" cy="6909516"/>
          </a:xfrm>
          <a:prstGeom prst="rect">
            <a:avLst/>
          </a:prstGeom>
        </p:spPr>
      </p:pic>
      <p:sp>
        <p:nvSpPr>
          <p:cNvPr id="6" name="Content Placeholder 5"/>
          <p:cNvSpPr>
            <a:spLocks noGrp="1"/>
          </p:cNvSpPr>
          <p:nvPr>
            <p:ph idx="1"/>
          </p:nvPr>
        </p:nvSpPr>
        <p:spPr>
          <a:xfrm>
            <a:off x="913795" y="399245"/>
            <a:ext cx="10353762" cy="6091707"/>
          </a:xfrm>
        </p:spPr>
        <p:txBody>
          <a:bodyPr/>
          <a:lstStyle/>
          <a:p>
            <a:pPr marL="0" indent="0" algn="ctr">
              <a:buNone/>
            </a:pPr>
            <a:r>
              <a:rPr lang="en-US" sz="2800" u="sng" dirty="0" smtClean="0">
                <a:solidFill>
                  <a:schemeClr val="bg1"/>
                </a:solidFill>
                <a:latin typeface="Cooper Black" panose="0208090404030B020404" pitchFamily="18" charset="0"/>
                <a:cs typeface="Times New Roman" panose="02020603050405020304" pitchFamily="18" charset="0"/>
              </a:rPr>
              <a:t>Trial</a:t>
            </a:r>
          </a:p>
          <a:p>
            <a:pPr marL="0" indent="0" algn="just">
              <a:buNone/>
            </a:pPr>
            <a:r>
              <a:rPr lang="en-US" sz="3200" dirty="0" smtClean="0">
                <a:solidFill>
                  <a:schemeClr val="bg1"/>
                </a:solidFill>
                <a:latin typeface="Times New Roman" panose="02020603050405020304" pitchFamily="18" charset="0"/>
                <a:cs typeface="Times New Roman" panose="02020603050405020304" pitchFamily="18" charset="0"/>
              </a:rPr>
              <a:t>A single performance of an experiment is called a trial.</a:t>
            </a:r>
          </a:p>
          <a:p>
            <a:pPr marL="0" indent="0" algn="ctr">
              <a:buNone/>
            </a:pPr>
            <a:r>
              <a:rPr lang="en-US" sz="2800" u="sng" dirty="0" smtClean="0">
                <a:solidFill>
                  <a:schemeClr val="bg1"/>
                </a:solidFill>
                <a:latin typeface="Cooper Black" panose="0208090404030B020404" pitchFamily="18" charset="0"/>
              </a:rPr>
              <a:t>Bernoulli Trial</a:t>
            </a:r>
          </a:p>
          <a:p>
            <a:pPr marL="0" indent="0" algn="just">
              <a:buNone/>
            </a:pPr>
            <a:r>
              <a:rPr lang="en-US" sz="3200" dirty="0" smtClean="0">
                <a:solidFill>
                  <a:schemeClr val="bg1"/>
                </a:solidFill>
                <a:latin typeface="Times New Roman" panose="02020603050405020304" pitchFamily="18" charset="0"/>
                <a:cs typeface="Times New Roman" panose="02020603050405020304" pitchFamily="18" charset="0"/>
              </a:rPr>
              <a:t>A Bernoulli trial is an experiment which result in one of two mutually exclusive outcomes usually called success or failure and occurrence or non-occurrence on each trial.</a:t>
            </a:r>
          </a:p>
          <a:p>
            <a:pPr marL="0" indent="0" algn="ctr">
              <a:buNone/>
            </a:pPr>
            <a:r>
              <a:rPr lang="en-US" sz="2800" u="sng" dirty="0" smtClean="0">
                <a:solidFill>
                  <a:schemeClr val="bg1"/>
                </a:solidFill>
                <a:latin typeface="Cooper Black" panose="0208090404030B020404" pitchFamily="18" charset="0"/>
              </a:rPr>
              <a:t>Binomial Experiment</a:t>
            </a:r>
          </a:p>
          <a:p>
            <a:pPr marL="0" indent="0" algn="just">
              <a:buNone/>
            </a:pPr>
            <a:r>
              <a:rPr lang="en-US" sz="3200" dirty="0" smtClean="0">
                <a:solidFill>
                  <a:schemeClr val="bg1"/>
                </a:solidFill>
                <a:latin typeface="Times New Roman" panose="02020603050405020304" pitchFamily="18" charset="0"/>
                <a:cs typeface="Times New Roman" panose="02020603050405020304" pitchFamily="18" charset="0"/>
              </a:rPr>
              <a:t>The experiment having “n” Bernoulli trials is called a binomial experiment.</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2239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Content Placeholder 3"/>
          <p:cNvSpPr>
            <a:spLocks noGrp="1"/>
          </p:cNvSpPr>
          <p:nvPr>
            <p:ph idx="1"/>
          </p:nvPr>
        </p:nvSpPr>
        <p:spPr>
          <a:xfrm>
            <a:off x="913795" y="412123"/>
            <a:ext cx="10353762" cy="6065949"/>
          </a:xfrm>
        </p:spPr>
        <p:txBody>
          <a:bodyPr>
            <a:normAutofit lnSpcReduction="10000"/>
          </a:bodyPr>
          <a:lstStyle/>
          <a:p>
            <a:pPr marL="0" indent="0" algn="ctr">
              <a:buNone/>
            </a:pPr>
            <a:r>
              <a:rPr lang="en-US" sz="4400" u="sng" dirty="0" smtClean="0">
                <a:ln>
                  <a:solidFill>
                    <a:schemeClr val="bg1"/>
                  </a:solidFill>
                </a:ln>
                <a:solidFill>
                  <a:schemeClr val="bg1"/>
                </a:solidFill>
                <a:latin typeface="Cooper Black" panose="0208090404030B020404" pitchFamily="18" charset="0"/>
              </a:rPr>
              <a:t>Assumptions of Binomial Distribution</a:t>
            </a:r>
          </a:p>
          <a:p>
            <a:pPr marL="0" indent="0" algn="just">
              <a:buNone/>
            </a:pPr>
            <a:r>
              <a:rPr lang="en-US" sz="2800" b="1" dirty="0" smtClean="0">
                <a:ln>
                  <a:solidFill>
                    <a:schemeClr val="bg1"/>
                  </a:solidFill>
                </a:ln>
                <a:solidFill>
                  <a:schemeClr val="bg1"/>
                </a:solidFill>
                <a:latin typeface="Times New Roman" panose="02020603050405020304" pitchFamily="18" charset="0"/>
                <a:cs typeface="Times New Roman" panose="02020603050405020304" pitchFamily="18" charset="0"/>
              </a:rPr>
              <a:t>An experiment which fulfil the following conditions is called binomial experiment.</a:t>
            </a:r>
          </a:p>
          <a:p>
            <a:pPr marL="457200" indent="-457200" algn="just">
              <a:buFont typeface="+mj-lt"/>
              <a:buAutoNum type="arabicPeriod"/>
            </a:pPr>
            <a:r>
              <a:rPr lang="en-US" sz="2800" b="1" dirty="0" smtClean="0">
                <a:ln>
                  <a:solidFill>
                    <a:schemeClr val="bg1"/>
                  </a:solidFill>
                </a:ln>
                <a:solidFill>
                  <a:schemeClr val="bg1"/>
                </a:solidFill>
                <a:latin typeface="Times New Roman" panose="02020603050405020304" pitchFamily="18" charset="0"/>
                <a:cs typeface="Times New Roman" panose="02020603050405020304" pitchFamily="18" charset="0"/>
              </a:rPr>
              <a:t>Each experiment has two outcomes which may be classified as success or failure.</a:t>
            </a:r>
          </a:p>
          <a:p>
            <a:pPr marL="457200" indent="-457200" algn="just">
              <a:buFont typeface="+mj-lt"/>
              <a:buAutoNum type="arabicPeriod"/>
            </a:pPr>
            <a:r>
              <a:rPr lang="en-US" sz="2800" b="1" dirty="0" smtClean="0">
                <a:ln>
                  <a:solidFill>
                    <a:schemeClr val="bg1"/>
                  </a:solidFill>
                </a:ln>
                <a:solidFill>
                  <a:schemeClr val="bg1"/>
                </a:solidFill>
                <a:latin typeface="Times New Roman" panose="02020603050405020304" pitchFamily="18" charset="0"/>
                <a:cs typeface="Times New Roman" panose="02020603050405020304" pitchFamily="18" charset="0"/>
              </a:rPr>
              <a:t>The probability of success “p” remains constant from trial to trial. The probability of failure “q” is equal to 1-p. And </a:t>
            </a:r>
            <a:r>
              <a:rPr lang="en-US" sz="2800" b="1" dirty="0" err="1" smtClean="0">
                <a:ln>
                  <a:solidFill>
                    <a:schemeClr val="bg1"/>
                  </a:solidFill>
                </a:ln>
                <a:solidFill>
                  <a:schemeClr val="bg1"/>
                </a:solidFill>
                <a:latin typeface="Times New Roman" panose="02020603050405020304" pitchFamily="18" charset="0"/>
                <a:cs typeface="Times New Roman" panose="02020603050405020304" pitchFamily="18" charset="0"/>
              </a:rPr>
              <a:t>p+q</a:t>
            </a:r>
            <a:r>
              <a:rPr lang="en-US" sz="2800" b="1" dirty="0" smtClean="0">
                <a:ln>
                  <a:solidFill>
                    <a:schemeClr val="bg1"/>
                  </a:solidFill>
                </a:ln>
                <a:solidFill>
                  <a:schemeClr val="bg1"/>
                </a:solidFill>
                <a:latin typeface="Times New Roman" panose="02020603050405020304" pitchFamily="18" charset="0"/>
                <a:cs typeface="Times New Roman" panose="02020603050405020304" pitchFamily="18" charset="0"/>
              </a:rPr>
              <a:t>=1.</a:t>
            </a:r>
          </a:p>
          <a:p>
            <a:pPr marL="457200" indent="-457200" algn="just">
              <a:buFont typeface="+mj-lt"/>
              <a:buAutoNum type="arabicPeriod"/>
            </a:pPr>
            <a:r>
              <a:rPr lang="en-US" sz="2800" b="1" dirty="0" smtClean="0">
                <a:ln>
                  <a:solidFill>
                    <a:schemeClr val="bg1"/>
                  </a:solidFill>
                </a:ln>
                <a:solidFill>
                  <a:schemeClr val="bg1"/>
                </a:solidFill>
                <a:latin typeface="Times New Roman" panose="02020603050405020304" pitchFamily="18" charset="0"/>
                <a:cs typeface="Times New Roman" panose="02020603050405020304" pitchFamily="18" charset="0"/>
              </a:rPr>
              <a:t>The successive trials are independent.</a:t>
            </a:r>
          </a:p>
          <a:p>
            <a:pPr marL="457200" indent="-457200" algn="just">
              <a:buFont typeface="+mj-lt"/>
              <a:buAutoNum type="arabicPeriod"/>
            </a:pPr>
            <a:r>
              <a:rPr lang="en-US" sz="2800" b="1" dirty="0" smtClean="0">
                <a:ln>
                  <a:solidFill>
                    <a:schemeClr val="bg1"/>
                  </a:solidFill>
                </a:ln>
                <a:solidFill>
                  <a:schemeClr val="bg1"/>
                </a:solidFill>
                <a:latin typeface="Times New Roman" panose="02020603050405020304" pitchFamily="18" charset="0"/>
                <a:cs typeface="Times New Roman" panose="02020603050405020304" pitchFamily="18" charset="0"/>
              </a:rPr>
              <a:t>The experiment is repeated for fixed number of time say “n”</a:t>
            </a:r>
          </a:p>
        </p:txBody>
      </p:sp>
    </p:spTree>
    <p:extLst>
      <p:ext uri="{BB962C8B-B14F-4D97-AF65-F5344CB8AC3E}">
        <p14:creationId xmlns:p14="http://schemas.microsoft.com/office/powerpoint/2010/main" val="4273280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913795" y="167425"/>
                <a:ext cx="10353762" cy="6555347"/>
              </a:xfrm>
            </p:spPr>
            <p:txBody>
              <a:bodyPr>
                <a:normAutofit fontScale="77500" lnSpcReduction="20000"/>
              </a:bodyPr>
              <a:lstStyle/>
              <a:p>
                <a:pPr marL="0" indent="0" algn="ctr">
                  <a:buNone/>
                </a:pPr>
                <a:r>
                  <a:rPr lang="en-US" sz="3600" b="1" u="sng" dirty="0" smtClean="0">
                    <a:ln w="9525">
                      <a:solidFill>
                        <a:schemeClr val="tx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Binomial Random Variable</a:t>
                </a:r>
              </a:p>
              <a:p>
                <a:pPr marL="0" indent="0">
                  <a:buNone/>
                </a:pPr>
                <a:r>
                  <a:rPr lang="en-US" sz="3100" b="1" dirty="0" smtClean="0">
                    <a:ln w="9525">
                      <a:solidFill>
                        <a:schemeClr val="tx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When the discrete random variable “x” denotes the number of success in “n” independent Bernoulli trials with probability of success “p” remains constant in each trial, then “x” is called binomial random variable.</a:t>
                </a:r>
              </a:p>
              <a:p>
                <a:pPr marL="0" indent="0" algn="ctr">
                  <a:buNone/>
                </a:pPr>
                <a:r>
                  <a:rPr lang="en-US" sz="3300" b="1" u="sng" dirty="0" smtClean="0">
                    <a:ln w="9525">
                      <a:solidFill>
                        <a:schemeClr val="tx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Binomial Probability Distribution</a:t>
                </a:r>
              </a:p>
              <a:p>
                <a:pPr marL="0" indent="0">
                  <a:buNone/>
                </a:pPr>
                <a:r>
                  <a:rPr lang="en-US" sz="2800" b="1" dirty="0" smtClean="0">
                    <a:ln w="9525">
                      <a:solidFill>
                        <a:schemeClr val="tx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When the binomial random variable “X” assumes a value “x” then the probability distribution of the number of successes:</a:t>
                </a:r>
              </a:p>
              <a:p>
                <a:pPr marL="0" indent="0">
                  <a:buNone/>
                </a:pPr>
                <a:r>
                  <a:rPr lang="en-US" sz="2800" b="1" dirty="0" smtClean="0">
                    <a:ln w="9525">
                      <a:solidFill>
                        <a:schemeClr val="tx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P(X=x), f(x), b(x; n, p)=</a:t>
                </a:r>
                <a14:m>
                  <m:oMath xmlns:m="http://schemas.openxmlformats.org/officeDocument/2006/math">
                    <m:d>
                      <m:dPr>
                        <m:ctrlPr>
                          <a:rPr lang="en-US" sz="2800" b="1" i="1" smtClean="0">
                            <a:ln w="9525">
                              <a:solidFill>
                                <a:schemeClr val="tx1"/>
                              </a:solidFill>
                              <a:prstDash val="solid"/>
                            </a:ln>
                            <a:effectLst>
                              <a:outerShdw blurRad="12700" dist="38100" dir="2700000" algn="tl" rotWithShape="0">
                                <a:schemeClr val="bg1">
                                  <a:lumMod val="50000"/>
                                </a:schemeClr>
                              </a:outerShdw>
                            </a:effectLst>
                            <a:latin typeface="Cambria Math" panose="02040503050406030204" pitchFamily="18" charset="0"/>
                          </a:rPr>
                        </m:ctrlPr>
                      </m:dPr>
                      <m:e>
                        <m:eqArr>
                          <m:eqArrPr>
                            <m:ctrlPr>
                              <a:rPr lang="en-US" sz="2800" b="1" i="1" smtClean="0">
                                <a:ln w="9525">
                                  <a:solidFill>
                                    <a:schemeClr val="tx1"/>
                                  </a:solidFill>
                                  <a:prstDash val="solid"/>
                                </a:ln>
                                <a:effectLst>
                                  <a:outerShdw blurRad="12700" dist="38100" dir="2700000" algn="tl" rotWithShape="0">
                                    <a:schemeClr val="bg1">
                                      <a:lumMod val="50000"/>
                                    </a:schemeClr>
                                  </a:outerShdw>
                                </a:effectLst>
                                <a:latin typeface="Cambria Math" panose="02040503050406030204" pitchFamily="18" charset="0"/>
                              </a:rPr>
                            </m:ctrlPr>
                          </m:eqArrPr>
                          <m:e>
                            <m:r>
                              <a:rPr lang="en-US" sz="2800" b="1" i="1" smtClean="0">
                                <a:ln w="9525">
                                  <a:solidFill>
                                    <a:schemeClr val="tx1"/>
                                  </a:solidFill>
                                  <a:prstDash val="solid"/>
                                </a:ln>
                                <a:effectLst>
                                  <a:outerShdw blurRad="12700" dist="38100" dir="2700000" algn="tl" rotWithShape="0">
                                    <a:schemeClr val="bg1">
                                      <a:lumMod val="50000"/>
                                    </a:schemeClr>
                                  </a:outerShdw>
                                </a:effectLst>
                                <a:latin typeface="Cambria Math" panose="02040503050406030204" pitchFamily="18" charset="0"/>
                              </a:rPr>
                              <m:t>𝒏</m:t>
                            </m:r>
                          </m:e>
                          <m:e>
                            <m:r>
                              <a:rPr lang="en-US" sz="2800" b="1" i="1" smtClean="0">
                                <a:ln w="9525">
                                  <a:solidFill>
                                    <a:schemeClr val="tx1"/>
                                  </a:solidFill>
                                  <a:prstDash val="solid"/>
                                </a:ln>
                                <a:effectLst>
                                  <a:outerShdw blurRad="12700" dist="38100" dir="2700000" algn="tl" rotWithShape="0">
                                    <a:schemeClr val="bg1">
                                      <a:lumMod val="50000"/>
                                    </a:schemeClr>
                                  </a:outerShdw>
                                </a:effectLst>
                                <a:latin typeface="Cambria Math" panose="02040503050406030204" pitchFamily="18" charset="0"/>
                              </a:rPr>
                              <m:t>𝒙</m:t>
                            </m:r>
                          </m:e>
                        </m:eqArr>
                      </m:e>
                    </m:d>
                    <m:sSup>
                      <m:sSupPr>
                        <m:ctrlPr>
                          <a:rPr lang="en-US" sz="2800" b="1" i="1" smtClean="0">
                            <a:ln w="9525">
                              <a:solidFill>
                                <a:schemeClr val="tx1"/>
                              </a:solidFill>
                              <a:prstDash val="solid"/>
                            </a:ln>
                            <a:effectLst>
                              <a:outerShdw blurRad="12700" dist="38100" dir="2700000" algn="tl" rotWithShape="0">
                                <a:schemeClr val="bg1">
                                  <a:lumMod val="50000"/>
                                </a:schemeClr>
                              </a:outerShdw>
                            </a:effectLst>
                            <a:latin typeface="Cambria Math" panose="02040503050406030204" pitchFamily="18" charset="0"/>
                          </a:rPr>
                        </m:ctrlPr>
                      </m:sSupPr>
                      <m:e>
                        <m:r>
                          <a:rPr lang="en-US" sz="2800" b="1" i="1" smtClean="0">
                            <a:ln w="9525">
                              <a:solidFill>
                                <a:schemeClr val="tx1"/>
                              </a:solidFill>
                              <a:prstDash val="solid"/>
                            </a:ln>
                            <a:effectLst>
                              <a:outerShdw blurRad="12700" dist="38100" dir="2700000" algn="tl" rotWithShape="0">
                                <a:schemeClr val="bg1">
                                  <a:lumMod val="50000"/>
                                </a:schemeClr>
                              </a:outerShdw>
                            </a:effectLst>
                            <a:latin typeface="Cambria Math" panose="02040503050406030204" pitchFamily="18" charset="0"/>
                          </a:rPr>
                          <m:t>𝒑</m:t>
                        </m:r>
                      </m:e>
                      <m:sup>
                        <m:r>
                          <a:rPr lang="en-US" sz="2800" b="1" i="1" smtClean="0">
                            <a:ln w="9525">
                              <a:solidFill>
                                <a:schemeClr val="tx1"/>
                              </a:solidFill>
                              <a:prstDash val="solid"/>
                            </a:ln>
                            <a:effectLst>
                              <a:outerShdw blurRad="12700" dist="38100" dir="2700000" algn="tl" rotWithShape="0">
                                <a:schemeClr val="bg1">
                                  <a:lumMod val="50000"/>
                                </a:schemeClr>
                              </a:outerShdw>
                            </a:effectLst>
                            <a:latin typeface="Cambria Math" panose="02040503050406030204" pitchFamily="18" charset="0"/>
                          </a:rPr>
                          <m:t>𝒙</m:t>
                        </m:r>
                      </m:sup>
                    </m:sSup>
                    <m:sSup>
                      <m:sSupPr>
                        <m:ctrlPr>
                          <a:rPr lang="en-US" sz="2800" b="1" i="1" smtClean="0">
                            <a:ln w="9525">
                              <a:solidFill>
                                <a:schemeClr val="tx1"/>
                              </a:solidFill>
                              <a:prstDash val="solid"/>
                            </a:ln>
                            <a:effectLst>
                              <a:outerShdw blurRad="12700" dist="38100" dir="2700000" algn="tl" rotWithShape="0">
                                <a:schemeClr val="bg1">
                                  <a:lumMod val="50000"/>
                                </a:schemeClr>
                              </a:outerShdw>
                            </a:effectLst>
                            <a:latin typeface="Cambria Math" panose="02040503050406030204" pitchFamily="18" charset="0"/>
                          </a:rPr>
                        </m:ctrlPr>
                      </m:sSupPr>
                      <m:e>
                        <m:r>
                          <a:rPr lang="en-US" sz="2800" b="1" i="1" smtClean="0">
                            <a:ln w="9525">
                              <a:solidFill>
                                <a:schemeClr val="tx1"/>
                              </a:solidFill>
                              <a:prstDash val="solid"/>
                            </a:ln>
                            <a:effectLst>
                              <a:outerShdw blurRad="12700" dist="38100" dir="2700000" algn="tl" rotWithShape="0">
                                <a:schemeClr val="bg1">
                                  <a:lumMod val="50000"/>
                                </a:schemeClr>
                              </a:outerShdw>
                            </a:effectLst>
                            <a:latin typeface="Cambria Math" panose="02040503050406030204" pitchFamily="18" charset="0"/>
                          </a:rPr>
                          <m:t>𝒒</m:t>
                        </m:r>
                      </m:e>
                      <m:sup>
                        <m:r>
                          <a:rPr lang="en-US" sz="2800" b="1" i="1" smtClean="0">
                            <a:ln w="9525">
                              <a:solidFill>
                                <a:schemeClr val="tx1"/>
                              </a:solidFill>
                              <a:prstDash val="solid"/>
                            </a:ln>
                            <a:effectLst>
                              <a:outerShdw blurRad="12700" dist="38100" dir="2700000" algn="tl" rotWithShape="0">
                                <a:schemeClr val="bg1">
                                  <a:lumMod val="50000"/>
                                </a:schemeClr>
                              </a:outerShdw>
                            </a:effectLst>
                            <a:latin typeface="Cambria Math" panose="02040503050406030204" pitchFamily="18" charset="0"/>
                          </a:rPr>
                          <m:t>𝒏</m:t>
                        </m:r>
                        <m:r>
                          <a:rPr lang="en-US" sz="2800" b="1" i="1" smtClean="0">
                            <a:ln w="9525">
                              <a:solidFill>
                                <a:schemeClr val="tx1"/>
                              </a:solidFill>
                              <a:prstDash val="solid"/>
                            </a:ln>
                            <a:effectLst>
                              <a:outerShdw blurRad="12700" dist="38100" dir="2700000" algn="tl" rotWithShape="0">
                                <a:schemeClr val="bg1">
                                  <a:lumMod val="50000"/>
                                </a:schemeClr>
                              </a:outerShdw>
                            </a:effectLst>
                            <a:latin typeface="Cambria Math" panose="02040503050406030204" pitchFamily="18" charset="0"/>
                          </a:rPr>
                          <m:t>−</m:t>
                        </m:r>
                        <m:r>
                          <a:rPr lang="en-US" sz="2800" b="1" i="1" smtClean="0">
                            <a:ln w="9525">
                              <a:solidFill>
                                <a:schemeClr val="tx1"/>
                              </a:solidFill>
                              <a:prstDash val="solid"/>
                            </a:ln>
                            <a:effectLst>
                              <a:outerShdw blurRad="12700" dist="38100" dir="2700000" algn="tl" rotWithShape="0">
                                <a:schemeClr val="bg1">
                                  <a:lumMod val="50000"/>
                                </a:schemeClr>
                              </a:outerShdw>
                            </a:effectLst>
                            <a:latin typeface="Cambria Math" panose="02040503050406030204" pitchFamily="18" charset="0"/>
                          </a:rPr>
                          <m:t>𝒙</m:t>
                        </m:r>
                      </m:sup>
                    </m:sSup>
                  </m:oMath>
                </a14:m>
                <a:r>
                  <a:rPr lang="en-US" sz="2800" b="1" dirty="0" smtClean="0">
                    <a:ln w="9525">
                      <a:solidFill>
                        <a:schemeClr val="tx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where x=0,1,2,……,n</a:t>
                </a:r>
              </a:p>
              <a:p>
                <a:pPr marL="0" indent="0">
                  <a:buNone/>
                </a:pPr>
                <a:r>
                  <a:rPr lang="en-US" sz="2800" b="1" dirty="0" smtClean="0">
                    <a:ln w="9525">
                      <a:solidFill>
                        <a:schemeClr val="tx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And</a:t>
                </a:r>
              </a:p>
              <a:p>
                <a:pPr marL="0" indent="0">
                  <a:buNone/>
                </a:pPr>
                <a:r>
                  <a:rPr lang="en-US" sz="2800" b="1" dirty="0" smtClean="0">
                    <a:ln w="9525">
                      <a:solidFill>
                        <a:schemeClr val="tx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p = probability of success.</a:t>
                </a:r>
              </a:p>
              <a:p>
                <a:pPr marL="0" indent="0">
                  <a:buNone/>
                </a:pPr>
                <a:r>
                  <a:rPr lang="en-US" sz="2800" b="1" dirty="0" smtClean="0">
                    <a:ln w="9525">
                      <a:solidFill>
                        <a:schemeClr val="tx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q = probability of failure.</a:t>
                </a:r>
              </a:p>
              <a:p>
                <a:pPr marL="0" indent="0">
                  <a:buNone/>
                </a:pPr>
                <a:r>
                  <a:rPr lang="en-US" sz="2800" b="1" dirty="0" smtClean="0">
                    <a:ln w="9525">
                      <a:solidFill>
                        <a:schemeClr val="tx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n = number of trials.</a:t>
                </a:r>
              </a:p>
              <a:p>
                <a:pPr marL="0" indent="0">
                  <a:buNone/>
                </a:pPr>
                <a:r>
                  <a:rPr lang="en-US" sz="2800" b="1" dirty="0" smtClean="0">
                    <a:ln w="9525">
                      <a:solidFill>
                        <a:schemeClr val="tx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x = number of successes.</a:t>
                </a:r>
              </a:p>
              <a:p>
                <a:pPr marL="0" indent="0">
                  <a:buNone/>
                </a:pPr>
                <a:r>
                  <a:rPr lang="en-US" sz="2800" b="1" dirty="0" smtClean="0">
                    <a:ln w="9525">
                      <a:solidFill>
                        <a:schemeClr val="tx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n-x = number of failure.</a:t>
                </a:r>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913795" y="167425"/>
                <a:ext cx="10353762" cy="6555347"/>
              </a:xfr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22102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310" y="1481072"/>
            <a:ext cx="10353762" cy="4082602"/>
          </a:xfrm>
        </p:spPr>
        <p:txBody>
          <a:bodyPr>
            <a:normAutofit/>
          </a:bodyPr>
          <a:lstStyle/>
          <a:p>
            <a:pPr marL="0" indent="0" algn="just">
              <a:buNone/>
            </a:pPr>
            <a:r>
              <a:rPr lang="en-US" sz="3600" dirty="0" smtClean="0">
                <a:latin typeface="Times New Roman" panose="02020603050405020304" pitchFamily="18" charset="0"/>
                <a:cs typeface="Times New Roman" panose="02020603050405020304" pitchFamily="18" charset="0"/>
              </a:rPr>
              <a:t>It is called Binomial or Bernoulli probability distribution.</a:t>
            </a:r>
          </a:p>
          <a:p>
            <a:pPr marL="0" indent="0" algn="just">
              <a:buNone/>
            </a:pPr>
            <a:r>
              <a:rPr lang="en-US" sz="3600" dirty="0" smtClean="0">
                <a:latin typeface="Times New Roman" panose="02020603050405020304" pitchFamily="18" charset="0"/>
                <a:cs typeface="Times New Roman" panose="02020603050405020304" pitchFamily="18" charset="0"/>
              </a:rPr>
              <a:t>This probability distribution is basically called Bernoulli probability distribution for which number of trials is equal to one (n = 1).</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7351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life Examples of Binomial Distribution</a:t>
            </a:r>
            <a:endParaRPr lang="en-US" dirty="0"/>
          </a:p>
        </p:txBody>
      </p:sp>
      <p:sp>
        <p:nvSpPr>
          <p:cNvPr id="3" name="Content Placeholder 2"/>
          <p:cNvSpPr>
            <a:spLocks noGrp="1"/>
          </p:cNvSpPr>
          <p:nvPr>
            <p:ph idx="1"/>
          </p:nvPr>
        </p:nvSpPr>
        <p:spPr>
          <a:xfrm>
            <a:off x="913795" y="2096064"/>
            <a:ext cx="10353762" cy="4304736"/>
          </a:xfrm>
        </p:spPr>
        <p:txBody>
          <a:bodyPr>
            <a:normAutofit lnSpcReduction="10000"/>
          </a:bodyPr>
          <a:lstStyle/>
          <a:p>
            <a:pPr algn="just"/>
            <a:r>
              <a:rPr lang="en-US" sz="2800" dirty="0">
                <a:latin typeface="Times New Roman" pitchFamily="18" charset="0"/>
                <a:cs typeface="Times New Roman" pitchFamily="18" charset="0"/>
              </a:rPr>
              <a:t>A certain surgical procedure has an 85% chance of success.  A doctor performs the procedure on eight patients.  The random variable represents the </a:t>
            </a:r>
            <a:r>
              <a:rPr lang="en-US" sz="2800" dirty="0" smtClean="0">
                <a:latin typeface="Times New Roman" pitchFamily="18" charset="0"/>
                <a:cs typeface="Times New Roman" pitchFamily="18" charset="0"/>
              </a:rPr>
              <a:t>numbers </a:t>
            </a:r>
            <a:r>
              <a:rPr lang="en-US" sz="2800" dirty="0">
                <a:latin typeface="Times New Roman" pitchFamily="18" charset="0"/>
                <a:cs typeface="Times New Roman" pitchFamily="18" charset="0"/>
              </a:rPr>
              <a:t>of successful </a:t>
            </a:r>
            <a:r>
              <a:rPr lang="en-US" sz="2800" dirty="0" smtClean="0">
                <a:latin typeface="Times New Roman" pitchFamily="18" charset="0"/>
                <a:cs typeface="Times New Roman" pitchFamily="18" charset="0"/>
              </a:rPr>
              <a:t>surgeries.</a:t>
            </a:r>
          </a:p>
          <a:p>
            <a:pPr marL="685800" indent="-457200" algn="just">
              <a:lnSpc>
                <a:spcPct val="80000"/>
              </a:lnSpc>
              <a:buFont typeface="Wingdings" panose="05000000000000000000" pitchFamily="2" charset="2"/>
              <a:buChar char="§"/>
            </a:pPr>
            <a:r>
              <a:rPr lang="en-US" sz="3200" b="1" dirty="0" smtClean="0">
                <a:latin typeface="Times New Roman" pitchFamily="18" charset="0"/>
                <a:cs typeface="Times New Roman" pitchFamily="18" charset="0"/>
              </a:rPr>
              <a:t>Explanation:- </a:t>
            </a:r>
          </a:p>
          <a:p>
            <a:pPr indent="0" algn="just">
              <a:lnSpc>
                <a:spcPct val="80000"/>
              </a:lnSpc>
              <a:buFontTx/>
              <a:buNone/>
            </a:pPr>
            <a:r>
              <a:rPr lang="en-US" sz="2800" dirty="0" smtClean="0">
                <a:latin typeface="Times New Roman" pitchFamily="18" charset="0"/>
                <a:cs typeface="Times New Roman" pitchFamily="18" charset="0"/>
              </a:rPr>
              <a:t>		The </a:t>
            </a:r>
            <a:r>
              <a:rPr lang="en-US" sz="2800" dirty="0">
                <a:latin typeface="Times New Roman" pitchFamily="18" charset="0"/>
                <a:cs typeface="Times New Roman" pitchFamily="18" charset="0"/>
              </a:rPr>
              <a:t>experiment is a binomial experiment because it satisfies the four conditions of a binomial experiment.  In the experiment, each surgery represents one trial.  There are eight surgeries, and each surgery is independent of the others.  Also, there are only two possible outcomes for each surgery either the surgery is a success or it is a failure.  Finally, the probability of success for each surgery is 0.85.  </a:t>
            </a:r>
          </a:p>
          <a:p>
            <a:pPr marL="0" indent="0">
              <a:buNone/>
            </a:pPr>
            <a:endParaRPr lang="en-US" dirty="0"/>
          </a:p>
        </p:txBody>
      </p:sp>
    </p:spTree>
    <p:extLst>
      <p:ext uri="{BB962C8B-B14F-4D97-AF65-F5344CB8AC3E}">
        <p14:creationId xmlns:p14="http://schemas.microsoft.com/office/powerpoint/2010/main" val="361146837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753035"/>
            <a:ext cx="10353762" cy="5499847"/>
          </a:xfrm>
        </p:spPr>
        <p:txBody>
          <a:bodyPr/>
          <a:lstStyle/>
          <a:p>
            <a:pPr algn="just"/>
            <a:r>
              <a:rPr lang="en-US" sz="2800" dirty="0" smtClean="0">
                <a:latin typeface="Times New Roman" panose="02020603050405020304" pitchFamily="18" charset="0"/>
                <a:cs typeface="Times New Roman" panose="02020603050405020304" pitchFamily="18" charset="0"/>
              </a:rPr>
              <a:t>A test has an 50% chance of pass the test. 10 tests are conducted during a semester . The random variable represents the numbers of passing tests.</a:t>
            </a:r>
          </a:p>
          <a:p>
            <a:pPr indent="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Explanation:-</a:t>
            </a:r>
          </a:p>
          <a:p>
            <a:pPr indent="0" algn="just">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itchFamily="18" charset="0"/>
                <a:cs typeface="Times New Roman" pitchFamily="18" charset="0"/>
              </a:rPr>
              <a:t>The experiment is a binomial experiment because it satisfies the four conditions of a binomial experiment.  In the experiment, each </a:t>
            </a:r>
            <a:r>
              <a:rPr lang="en-US" sz="2800" dirty="0" smtClean="0">
                <a:latin typeface="Times New Roman" pitchFamily="18" charset="0"/>
                <a:cs typeface="Times New Roman" pitchFamily="18" charset="0"/>
              </a:rPr>
              <a:t>test </a:t>
            </a:r>
            <a:r>
              <a:rPr lang="en-US" sz="2800" dirty="0">
                <a:latin typeface="Times New Roman" pitchFamily="18" charset="0"/>
                <a:cs typeface="Times New Roman" pitchFamily="18" charset="0"/>
              </a:rPr>
              <a:t>represents one trial.  There are </a:t>
            </a:r>
            <a:r>
              <a:rPr lang="en-US" sz="2800" dirty="0" smtClean="0">
                <a:latin typeface="Times New Roman" pitchFamily="18" charset="0"/>
                <a:cs typeface="Times New Roman" pitchFamily="18" charset="0"/>
              </a:rPr>
              <a:t>10 tests, </a:t>
            </a:r>
            <a:r>
              <a:rPr lang="en-US" sz="2800" dirty="0">
                <a:latin typeface="Times New Roman" pitchFamily="18" charset="0"/>
                <a:cs typeface="Times New Roman" pitchFamily="18" charset="0"/>
              </a:rPr>
              <a:t>and each </a:t>
            </a:r>
            <a:r>
              <a:rPr lang="en-US" sz="2800" dirty="0" smtClean="0">
                <a:latin typeface="Times New Roman" pitchFamily="18" charset="0"/>
                <a:cs typeface="Times New Roman" pitchFamily="18" charset="0"/>
              </a:rPr>
              <a:t>test </a:t>
            </a:r>
            <a:r>
              <a:rPr lang="en-US" sz="2800" dirty="0">
                <a:latin typeface="Times New Roman" pitchFamily="18" charset="0"/>
                <a:cs typeface="Times New Roman" pitchFamily="18" charset="0"/>
              </a:rPr>
              <a:t>is independent of the others.  Also, there are only two possible outcomes for each </a:t>
            </a:r>
            <a:r>
              <a:rPr lang="en-US" sz="2800" dirty="0" smtClean="0">
                <a:latin typeface="Times New Roman" pitchFamily="18" charset="0"/>
                <a:cs typeface="Times New Roman" pitchFamily="18" charset="0"/>
              </a:rPr>
              <a:t>test </a:t>
            </a:r>
            <a:r>
              <a:rPr lang="en-US" sz="2800" dirty="0">
                <a:latin typeface="Times New Roman" pitchFamily="18" charset="0"/>
                <a:cs typeface="Times New Roman" pitchFamily="18" charset="0"/>
              </a:rPr>
              <a:t>either </a:t>
            </a:r>
            <a:r>
              <a:rPr lang="en-US" sz="2800" dirty="0" smtClean="0">
                <a:latin typeface="Times New Roman" pitchFamily="18" charset="0"/>
                <a:cs typeface="Times New Roman" pitchFamily="18" charset="0"/>
              </a:rPr>
              <a:t>pass or fail.  </a:t>
            </a:r>
            <a:r>
              <a:rPr lang="en-US" sz="2800" dirty="0">
                <a:latin typeface="Times New Roman" pitchFamily="18" charset="0"/>
                <a:cs typeface="Times New Roman" pitchFamily="18" charset="0"/>
              </a:rPr>
              <a:t>Finally, the probability of success for each </a:t>
            </a:r>
            <a:r>
              <a:rPr lang="en-US" sz="2800" dirty="0" smtClean="0">
                <a:latin typeface="Times New Roman" pitchFamily="18" charset="0"/>
                <a:cs typeface="Times New Roman" pitchFamily="18" charset="0"/>
              </a:rPr>
              <a:t>test </a:t>
            </a:r>
            <a:r>
              <a:rPr lang="en-US" sz="2800" dirty="0">
                <a:latin typeface="Times New Roman" pitchFamily="18" charset="0"/>
                <a:cs typeface="Times New Roman" pitchFamily="18" charset="0"/>
              </a:rPr>
              <a:t>is </a:t>
            </a:r>
            <a:r>
              <a:rPr lang="en-US" sz="2800" dirty="0" smtClean="0">
                <a:latin typeface="Times New Roman" pitchFamily="18" charset="0"/>
                <a:cs typeface="Times New Roman" pitchFamily="18" charset="0"/>
              </a:rPr>
              <a:t>0.5</a:t>
            </a:r>
            <a:r>
              <a:rPr lang="en-US" sz="2800" dirty="0">
                <a:latin typeface="Times New Roman" pitchFamily="18" charset="0"/>
                <a:cs typeface="Times New Roman" pitchFamily="18" charset="0"/>
              </a:rPr>
              <a:t>.  </a:t>
            </a:r>
            <a:endParaRPr lang="en-US" sz="2800" dirty="0" smtClean="0">
              <a:latin typeface="Times New Roman" panose="02020603050405020304" pitchFamily="18" charset="0"/>
              <a:cs typeface="Times New Roman" panose="02020603050405020304" pitchFamily="18" charset="0"/>
            </a:endParaRPr>
          </a:p>
          <a:p>
            <a:pPr indent="0">
              <a:buNone/>
            </a:pPr>
            <a:endParaRPr lang="en-US" dirty="0"/>
          </a:p>
        </p:txBody>
      </p:sp>
    </p:spTree>
    <p:extLst>
      <p:ext uri="{BB962C8B-B14F-4D97-AF65-F5344CB8AC3E}">
        <p14:creationId xmlns:p14="http://schemas.microsoft.com/office/powerpoint/2010/main" val="2487223030"/>
      </p:ext>
    </p:extLst>
  </p:cSld>
  <p:clrMapOvr>
    <a:masterClrMapping/>
  </p:clrMapOvr>
  <p:transition spd="slow">
    <p:wheel spokes="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570</TotalTime>
  <Words>493</Words>
  <Application>Microsoft Office PowerPoint</Application>
  <PresentationFormat>Widescreen</PresentationFormat>
  <Paragraphs>82</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Arial Black</vt:lpstr>
      <vt:lpstr>Bookman Old Style</vt:lpstr>
      <vt:lpstr>Cambria Math</vt:lpstr>
      <vt:lpstr>Cooper Black</vt:lpstr>
      <vt:lpstr>Rockwell</vt:lpstr>
      <vt:lpstr>Times New Roman</vt:lpstr>
      <vt:lpstr>Wingdings</vt:lpstr>
      <vt:lpstr>Damask</vt:lpstr>
      <vt:lpstr>PowerPoint Presentation</vt:lpstr>
      <vt:lpstr>Topic:-  Binomial Distribution</vt:lpstr>
      <vt:lpstr>Introduction</vt:lpstr>
      <vt:lpstr>PowerPoint Presentation</vt:lpstr>
      <vt:lpstr>PowerPoint Presentation</vt:lpstr>
      <vt:lpstr>PowerPoint Presentation</vt:lpstr>
      <vt:lpstr>PowerPoint Presentation</vt:lpstr>
      <vt:lpstr>Real life Examples of Binomial Distribution</vt:lpstr>
      <vt:lpstr>PowerPoint Presentation</vt:lpstr>
      <vt:lpstr>PowerPoint Presentation</vt:lpstr>
      <vt:lpstr>Graph of Binomial distribution</vt:lpstr>
      <vt:lpstr>PowerPoint Presentation</vt:lpstr>
      <vt:lpstr>PowerPoint Presentation</vt:lpstr>
      <vt:lpstr>PowerPoint Presentation</vt:lpstr>
      <vt:lpstr>PowerPoint Presentation</vt:lpstr>
      <vt:lpstr>PowerPoint Presentation</vt:lpstr>
      <vt:lpstr>If √(β_1 ) &gt; 0, then distribution is positively skewed</vt:lpstr>
      <vt:lpstr>If √(β_1 ) &lt; 0, then distribution is negatively skewed</vt:lpstr>
      <vt:lpstr>If √(β_1 ) = 0, then distribution is symmetric</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Summera Kainat</dc:creator>
  <cp:lastModifiedBy>Ishrat Fatima</cp:lastModifiedBy>
  <cp:revision>67</cp:revision>
  <dcterms:created xsi:type="dcterms:W3CDTF">2015-12-17T02:13:08Z</dcterms:created>
  <dcterms:modified xsi:type="dcterms:W3CDTF">2020-12-02T04:43:32Z</dcterms:modified>
</cp:coreProperties>
</file>