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97" r:id="rId2"/>
    <p:sldId id="332" r:id="rId3"/>
    <p:sldId id="295" r:id="rId4"/>
    <p:sldId id="296" r:id="rId5"/>
    <p:sldId id="339" r:id="rId6"/>
    <p:sldId id="358" r:id="rId7"/>
    <p:sldId id="335" r:id="rId8"/>
    <p:sldId id="336" r:id="rId9"/>
    <p:sldId id="340" r:id="rId10"/>
    <p:sldId id="341" r:id="rId11"/>
    <p:sldId id="342" r:id="rId12"/>
    <p:sldId id="343" r:id="rId13"/>
    <p:sldId id="344" r:id="rId14"/>
    <p:sldId id="349" r:id="rId15"/>
    <p:sldId id="346" r:id="rId16"/>
    <p:sldId id="347" r:id="rId17"/>
    <p:sldId id="348" r:id="rId18"/>
    <p:sldId id="350" r:id="rId19"/>
    <p:sldId id="359" r:id="rId20"/>
    <p:sldId id="351" r:id="rId21"/>
    <p:sldId id="352" r:id="rId22"/>
    <p:sldId id="353" r:id="rId23"/>
    <p:sldId id="354" r:id="rId24"/>
    <p:sldId id="364" r:id="rId25"/>
    <p:sldId id="355" r:id="rId26"/>
    <p:sldId id="356" r:id="rId27"/>
    <p:sldId id="357" r:id="rId28"/>
    <p:sldId id="363" r:id="rId29"/>
    <p:sldId id="362" r:id="rId30"/>
    <p:sldId id="366" r:id="rId31"/>
    <p:sldId id="365" r:id="rId32"/>
    <p:sldId id="367" r:id="rId33"/>
    <p:sldId id="360" r:id="rId34"/>
    <p:sldId id="361" r:id="rId35"/>
    <p:sldId id="374" r:id="rId36"/>
    <p:sldId id="375" r:id="rId37"/>
    <p:sldId id="376" r:id="rId38"/>
    <p:sldId id="385" r:id="rId39"/>
    <p:sldId id="386" r:id="rId40"/>
    <p:sldId id="397" r:id="rId41"/>
    <p:sldId id="368" r:id="rId42"/>
    <p:sldId id="369" r:id="rId43"/>
    <p:sldId id="370" r:id="rId44"/>
    <p:sldId id="371" r:id="rId45"/>
    <p:sldId id="372" r:id="rId46"/>
    <p:sldId id="373" r:id="rId47"/>
    <p:sldId id="377" r:id="rId48"/>
    <p:sldId id="378" r:id="rId49"/>
    <p:sldId id="379" r:id="rId50"/>
    <p:sldId id="380" r:id="rId51"/>
    <p:sldId id="381" r:id="rId52"/>
    <p:sldId id="330" r:id="rId53"/>
    <p:sldId id="383" r:id="rId54"/>
    <p:sldId id="384" r:id="rId55"/>
    <p:sldId id="387" r:id="rId56"/>
    <p:sldId id="331" r:id="rId57"/>
    <p:sldId id="388" r:id="rId58"/>
    <p:sldId id="389" r:id="rId59"/>
    <p:sldId id="390" r:id="rId60"/>
    <p:sldId id="391" r:id="rId61"/>
    <p:sldId id="277" r:id="rId62"/>
    <p:sldId id="39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87" autoAdjust="0"/>
    <p:restoredTop sz="94660"/>
  </p:normalViewPr>
  <p:slideViewPr>
    <p:cSldViewPr>
      <p:cViewPr varScale="1">
        <p:scale>
          <a:sx n="68" d="100"/>
          <a:sy n="68"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D9345A-F125-42B2-A41F-B56A28513B49}" type="datetimeFigureOut">
              <a:rPr lang="en-US" smtClean="0"/>
              <a:pPr/>
              <a:t>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A69C6-FA17-462F-AC2A-D8B77CD40B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8AE0B43-57F7-4AEF-B3A9-0AE34427C82C}" type="slidenum">
              <a:rPr lang="zh-TW" altLang="en-US"/>
              <a:pPr/>
              <a:t>3</a:t>
            </a:fld>
            <a:endParaRPr lang="en-US" altLang="zh-TW"/>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C865B5F-0571-495E-9FB8-809AF3D42965}" type="slidenum">
              <a:rPr lang="zh-TW" altLang="en-US"/>
              <a:pPr/>
              <a:t>24</a:t>
            </a:fld>
            <a:endParaRPr lang="en-US" altLang="zh-TW"/>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0A61E60-A20A-4BBD-8EA6-ECA642475607}" type="slidenum">
              <a:rPr lang="zh-TW" altLang="en-US"/>
              <a:pPr/>
              <a:t>25</a:t>
            </a:fld>
            <a:endParaRPr lang="en-US" altLang="zh-TW"/>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F241A2B-B43A-4B65-B4DB-929DD7B7E40B}" type="slidenum">
              <a:rPr lang="zh-TW" altLang="en-US"/>
              <a:pPr/>
              <a:t>26</a:t>
            </a:fld>
            <a:endParaRPr lang="en-US" altLang="zh-TW"/>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D714D1B-868D-42CA-BD09-7D43AB5C969B}" type="slidenum">
              <a:rPr lang="zh-TW" altLang="en-US"/>
              <a:pPr/>
              <a:t>27</a:t>
            </a:fld>
            <a:endParaRPr lang="en-US" altLang="zh-TW"/>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E8B23A1-D34E-4B0A-A2E9-6161D43A65A4}" type="slidenum">
              <a:rPr lang="zh-TW" altLang="en-US"/>
              <a:pPr/>
              <a:t>28</a:t>
            </a:fld>
            <a:endParaRPr lang="en-US" altLang="zh-TW"/>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B12B6A1-AFDB-4734-B3CC-555EB562FEC8}" type="slidenum">
              <a:rPr lang="zh-TW" altLang="en-US"/>
              <a:pPr/>
              <a:t>29</a:t>
            </a:fld>
            <a:endParaRPr lang="en-US" altLang="zh-TW"/>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A037A6D-D385-4BFE-80AB-076B05359B06}" type="slidenum">
              <a:rPr lang="zh-TW" altLang="en-US"/>
              <a:pPr/>
              <a:t>31</a:t>
            </a:fld>
            <a:endParaRPr lang="en-US" altLang="zh-TW"/>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2CCF4C7-D30C-4529-B3B4-FFB98AFABED6}" type="slidenum">
              <a:rPr lang="zh-TW" altLang="en-US"/>
              <a:pPr/>
              <a:t>41</a:t>
            </a:fld>
            <a:endParaRPr lang="en-US" altLang="zh-TW"/>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EE95943-ABF4-4B47-B537-679305F49A1C}" type="slidenum">
              <a:rPr lang="zh-TW" altLang="en-US"/>
              <a:pPr/>
              <a:t>42</a:t>
            </a:fld>
            <a:endParaRPr lang="en-US" altLang="zh-TW"/>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D3E8D2C3-506F-4E42-9A82-1A3E5AD05D8D}" type="slidenum">
              <a:rPr lang="zh-TW" altLang="en-US"/>
              <a:pPr/>
              <a:t>43</a:t>
            </a:fld>
            <a:endParaRPr lang="en-US" altLang="zh-TW"/>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C9D92DB-736B-4780-8552-86590C1903B1}" type="slidenum">
              <a:rPr lang="zh-TW" altLang="en-US"/>
              <a:pPr/>
              <a:t>4</a:t>
            </a:fld>
            <a:endParaRPr lang="en-US" altLang="zh-TW"/>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D8D0D58-C315-4932-B5E9-0106276741A7}" type="slidenum">
              <a:rPr lang="zh-TW" altLang="en-US"/>
              <a:pPr/>
              <a:t>44</a:t>
            </a:fld>
            <a:endParaRPr lang="en-US" altLang="zh-TW"/>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65AA9415-39F0-4F93-90A2-4356248F2410}" type="slidenum">
              <a:rPr lang="zh-TW" altLang="en-US"/>
              <a:pPr/>
              <a:t>45</a:t>
            </a:fld>
            <a:endParaRPr lang="en-US" altLang="zh-TW"/>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0FA7FC5-E44B-4D3C-9CEB-F77986976237}" type="slidenum">
              <a:rPr lang="zh-TW" altLang="en-US"/>
              <a:pPr/>
              <a:t>46</a:t>
            </a:fld>
            <a:endParaRPr lang="en-US" altLang="zh-TW"/>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F293354-9BB1-464C-9D6C-CB2C359818D4}" type="slidenum">
              <a:rPr lang="zh-TW" altLang="en-US"/>
              <a:pPr/>
              <a:t>47</a:t>
            </a:fld>
            <a:endParaRPr lang="en-US" altLang="zh-TW"/>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3A14E93C-3B03-4983-9245-138A52127F99}" type="slidenum">
              <a:rPr lang="zh-TW" altLang="en-US"/>
              <a:pPr/>
              <a:t>48</a:t>
            </a:fld>
            <a:endParaRPr lang="en-US" altLang="zh-TW"/>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1F457E5-62B4-4E22-AAAE-738880E7E54B}" type="slidenum">
              <a:rPr lang="zh-TW" altLang="en-US"/>
              <a:pPr/>
              <a:t>49</a:t>
            </a:fld>
            <a:endParaRPr lang="en-US" altLang="zh-TW"/>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685EB7D-3825-40E1-98A4-5AE8BE1A1ABA}" type="slidenum">
              <a:rPr lang="zh-TW" altLang="en-US"/>
              <a:pPr/>
              <a:t>50</a:t>
            </a:fld>
            <a:endParaRPr lang="en-US" altLang="zh-TW"/>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zh-TW" altLang="en-US" smtClean="0">
                <a:latin typeface="Times New Roman" pitchFamily="18" charset="0"/>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982ECD7-819E-49D2-961C-BEED29CF223F}" type="slidenum">
              <a:rPr lang="zh-TW" altLang="en-US"/>
              <a:pPr/>
              <a:t>55</a:t>
            </a:fld>
            <a:endParaRPr lang="en-US" altLang="zh-TW"/>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zh-TW" altLang="en-US" smtClean="0">
                <a:latin typeface="Times New Roman" pitchFamily="18"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40C815E-D895-462D-B828-04092CB469D8}" type="slidenum">
              <a:rPr lang="zh-TW" altLang="en-US"/>
              <a:pPr/>
              <a:t>12</a:t>
            </a:fld>
            <a:endParaRPr lang="en-US" altLang="zh-TW"/>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10A8D41-656A-4C20-9E59-A4679A10222F}" type="slidenum">
              <a:rPr lang="zh-TW" altLang="en-US"/>
              <a:pPr/>
              <a:t>18</a:t>
            </a:fld>
            <a:endParaRPr lang="en-US" altLang="zh-TW"/>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FB65E3D-7C7C-432B-95EE-080B4984DF51}" type="slidenum">
              <a:rPr lang="zh-TW" altLang="en-US"/>
              <a:pPr/>
              <a:t>19</a:t>
            </a:fld>
            <a:endParaRPr lang="en-US" altLang="zh-TW"/>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14222F8-55AD-48BF-86D5-EA53BD1C82E6}" type="slidenum">
              <a:rPr lang="zh-TW" altLang="en-US"/>
              <a:pPr/>
              <a:t>20</a:t>
            </a:fld>
            <a:endParaRPr lang="en-US" altLang="zh-TW"/>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976EFEF-8265-4533-B451-B9656DBA1A20}" type="slidenum">
              <a:rPr lang="zh-TW" altLang="en-US"/>
              <a:pPr/>
              <a:t>21</a:t>
            </a:fld>
            <a:endParaRPr lang="en-US" altLang="zh-TW"/>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4AFAA06-EBD7-4818-9092-5BB7EA62367C}" type="slidenum">
              <a:rPr lang="zh-TW" altLang="en-US"/>
              <a:pPr/>
              <a:t>22</a:t>
            </a:fld>
            <a:endParaRPr lang="en-US" altLang="zh-TW"/>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08BC2EE-70AA-4753-AA8D-D1E41AFB2AB7}" type="slidenum">
              <a:rPr lang="zh-TW" altLang="en-US"/>
              <a:pPr/>
              <a:t>23</a:t>
            </a:fld>
            <a:endParaRPr lang="en-US" altLang="zh-TW"/>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zh-TW"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1"/>
            <a:ext cx="7848600" cy="5257800"/>
          </a:xfrm>
        </p:spPr>
        <p:txBody>
          <a:bodyPr>
            <a:normAutofit/>
          </a:bodyPr>
          <a:lstStyle/>
          <a:p>
            <a:r>
              <a:rPr lang="en-US" sz="5400" b="1" i="1" dirty="0">
                <a:solidFill>
                  <a:srgbClr val="99FF99"/>
                </a:solidFill>
                <a:latin typeface="Book Antiqua" pitchFamily="18" charset="0"/>
              </a:rPr>
              <a:t>IN THE NAME OF ALLAH</a:t>
            </a:r>
            <a:br>
              <a:rPr lang="en-US" sz="5400" b="1" i="1" dirty="0">
                <a:solidFill>
                  <a:srgbClr val="99FF99"/>
                </a:solidFill>
                <a:latin typeface="Book Antiqua" pitchFamily="18" charset="0"/>
              </a:rPr>
            </a:br>
            <a:r>
              <a:rPr lang="en-US" sz="5400" b="1" i="1" dirty="0">
                <a:solidFill>
                  <a:srgbClr val="99FF99"/>
                </a:solidFill>
                <a:latin typeface="Book Antiqua" pitchFamily="18" charset="0"/>
              </a:rPr>
              <a:t>THE MOST MERCIFUL, THE BENEFICENT….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normAutofit/>
          </a:bodyPr>
          <a:lstStyle/>
          <a:p>
            <a:r>
              <a:rPr lang="en-US" sz="2800" b="1" i="1" dirty="0" smtClean="0">
                <a:latin typeface="Book Antiqua" pitchFamily="18" charset="0"/>
              </a:rPr>
              <a:t>PATHOPHYSIOLOGY </a:t>
            </a:r>
            <a:br>
              <a:rPr lang="en-US" sz="2800" b="1" i="1" dirty="0" smtClean="0">
                <a:latin typeface="Book Antiqua" pitchFamily="18" charset="0"/>
              </a:rPr>
            </a:br>
            <a:r>
              <a:rPr lang="en-US" sz="2800" b="1" i="1" dirty="0" smtClean="0">
                <a:latin typeface="Book Antiqua" pitchFamily="18" charset="0"/>
              </a:rPr>
              <a:t>ABRUPT OCCLUSION OF CORONARY VESSEL</a:t>
            </a:r>
            <a:endParaRPr lang="en-US" sz="2800" b="1" i="1" dirty="0">
              <a:latin typeface="Book Antiqua" pitchFamily="18" charset="0"/>
            </a:endParaRPr>
          </a:p>
        </p:txBody>
      </p:sp>
      <p:sp>
        <p:nvSpPr>
          <p:cNvPr id="104661" name="Rectangle 213"/>
          <p:cNvSpPr>
            <a:spLocks noChangeArrowheads="1"/>
          </p:cNvSpPr>
          <p:nvPr/>
        </p:nvSpPr>
        <p:spPr bwMode="auto">
          <a:xfrm flipH="1" flipV="1">
            <a:off x="304800" y="1524000"/>
            <a:ext cx="3581400" cy="914400"/>
          </a:xfrm>
          <a:prstGeom prst="rect">
            <a:avLst/>
          </a:prstGeom>
          <a:solidFill>
            <a:srgbClr val="0070C0"/>
          </a:solidFill>
          <a:ln w="9525">
            <a:solidFill>
              <a:schemeClr val="tx1"/>
            </a:solidFill>
            <a:miter lim="800000"/>
            <a:headEnd/>
            <a:tailEnd/>
          </a:ln>
          <a:effectLst/>
        </p:spPr>
        <p:txBody>
          <a:bodyPr rot="10800000" wrap="none" anchor="ctr"/>
          <a:lstStyle/>
          <a:p>
            <a:pPr algn="ctr"/>
            <a:r>
              <a:rPr lang="en-US" b="1" i="1" dirty="0">
                <a:latin typeface="Book Antiqua" pitchFamily="18" charset="0"/>
              </a:rPr>
              <a:t>Vascular injury to coronary vessel</a:t>
            </a:r>
          </a:p>
        </p:txBody>
      </p:sp>
      <p:sp>
        <p:nvSpPr>
          <p:cNvPr id="104665" name="Rectangle 217"/>
          <p:cNvSpPr>
            <a:spLocks noChangeArrowheads="1"/>
          </p:cNvSpPr>
          <p:nvPr/>
        </p:nvSpPr>
        <p:spPr bwMode="auto">
          <a:xfrm>
            <a:off x="381000" y="4419600"/>
            <a:ext cx="3429000" cy="1066800"/>
          </a:xfrm>
          <a:prstGeom prst="rect">
            <a:avLst/>
          </a:prstGeom>
          <a:solidFill>
            <a:srgbClr val="0070C0"/>
          </a:solidFill>
          <a:ln w="9525">
            <a:solidFill>
              <a:schemeClr val="tx1"/>
            </a:solidFill>
            <a:miter lim="800000"/>
            <a:headEnd/>
            <a:tailEnd/>
          </a:ln>
          <a:effectLst/>
        </p:spPr>
        <p:txBody>
          <a:bodyPr wrap="none" anchor="ctr"/>
          <a:lstStyle/>
          <a:p>
            <a:pPr algn="ctr"/>
            <a:r>
              <a:rPr lang="en-US" b="1" i="1" dirty="0">
                <a:latin typeface="Book Antiqua" pitchFamily="18" charset="0"/>
              </a:rPr>
              <a:t>Platelet activation by various </a:t>
            </a:r>
          </a:p>
          <a:p>
            <a:pPr algn="ctr"/>
            <a:r>
              <a:rPr lang="en-US" b="1" i="1" dirty="0">
                <a:latin typeface="Book Antiqua" pitchFamily="18" charset="0"/>
              </a:rPr>
              <a:t>Agonist such as </a:t>
            </a:r>
          </a:p>
          <a:p>
            <a:pPr algn="ctr"/>
            <a:r>
              <a:rPr lang="en-US" b="1" i="1" dirty="0">
                <a:latin typeface="Book Antiqua" pitchFamily="18" charset="0"/>
              </a:rPr>
              <a:t>Collagen,ADP,Epinephrine</a:t>
            </a:r>
          </a:p>
          <a:p>
            <a:pPr algn="ctr"/>
            <a:r>
              <a:rPr lang="en-US" b="1" i="1" dirty="0">
                <a:latin typeface="Book Antiqua" pitchFamily="18" charset="0"/>
              </a:rPr>
              <a:t>Serotonin</a:t>
            </a:r>
          </a:p>
        </p:txBody>
      </p:sp>
      <p:sp>
        <p:nvSpPr>
          <p:cNvPr id="104666" name="Rectangle 218"/>
          <p:cNvSpPr>
            <a:spLocks noChangeArrowheads="1"/>
          </p:cNvSpPr>
          <p:nvPr/>
        </p:nvSpPr>
        <p:spPr bwMode="auto">
          <a:xfrm>
            <a:off x="2514600" y="3429000"/>
            <a:ext cx="4562475" cy="366713"/>
          </a:xfrm>
          <a:prstGeom prst="rect">
            <a:avLst/>
          </a:prstGeom>
          <a:noFill/>
          <a:ln w="9525">
            <a:noFill/>
            <a:miter lim="800000"/>
            <a:headEnd/>
            <a:tailEnd/>
          </a:ln>
          <a:effectLst/>
        </p:spPr>
        <p:txBody>
          <a:bodyPr>
            <a:spAutoFit/>
          </a:bodyPr>
          <a:lstStyle/>
          <a:p>
            <a:endParaRPr lang="en-US" dirty="0"/>
          </a:p>
        </p:txBody>
      </p:sp>
      <p:sp>
        <p:nvSpPr>
          <p:cNvPr id="104667" name="Rectangle 219"/>
          <p:cNvSpPr>
            <a:spLocks noChangeArrowheads="1"/>
          </p:cNvSpPr>
          <p:nvPr/>
        </p:nvSpPr>
        <p:spPr bwMode="auto">
          <a:xfrm>
            <a:off x="304800" y="2971800"/>
            <a:ext cx="3505200" cy="914400"/>
          </a:xfrm>
          <a:prstGeom prst="rect">
            <a:avLst/>
          </a:prstGeom>
          <a:solidFill>
            <a:srgbClr val="0070C0"/>
          </a:solidFill>
          <a:ln w="9525">
            <a:solidFill>
              <a:schemeClr val="tx1"/>
            </a:solidFill>
            <a:miter lim="800000"/>
            <a:headEnd/>
            <a:tailEnd/>
          </a:ln>
          <a:effectLst/>
        </p:spPr>
        <p:txBody>
          <a:bodyPr wrap="none" anchor="ctr"/>
          <a:lstStyle/>
          <a:p>
            <a:pPr algn="ctr"/>
            <a:r>
              <a:rPr lang="en-US" b="1" i="1" dirty="0">
                <a:latin typeface="Book Antiqua" pitchFamily="18" charset="0"/>
              </a:rPr>
              <a:t>Plaque fissures, ruptures or</a:t>
            </a:r>
          </a:p>
          <a:p>
            <a:pPr algn="ctr"/>
            <a:r>
              <a:rPr lang="en-US" b="1" i="1" dirty="0">
                <a:latin typeface="Book Antiqua" pitchFamily="18" charset="0"/>
              </a:rPr>
              <a:t>ulcerates</a:t>
            </a:r>
          </a:p>
        </p:txBody>
      </p:sp>
      <p:sp>
        <p:nvSpPr>
          <p:cNvPr id="104668" name="Rectangle 220"/>
          <p:cNvSpPr>
            <a:spLocks noChangeArrowheads="1"/>
          </p:cNvSpPr>
          <p:nvPr/>
        </p:nvSpPr>
        <p:spPr bwMode="auto">
          <a:xfrm>
            <a:off x="381000" y="5867400"/>
            <a:ext cx="3429000" cy="762000"/>
          </a:xfrm>
          <a:prstGeom prst="rect">
            <a:avLst/>
          </a:prstGeom>
          <a:solidFill>
            <a:srgbClr val="0070C0"/>
          </a:solidFill>
          <a:ln w="9525">
            <a:solidFill>
              <a:schemeClr val="tx1"/>
            </a:solidFill>
            <a:miter lim="800000"/>
            <a:headEnd/>
            <a:tailEnd/>
          </a:ln>
          <a:effectLst/>
        </p:spPr>
        <p:txBody>
          <a:bodyPr wrap="none" anchor="ctr"/>
          <a:lstStyle/>
          <a:p>
            <a:pPr algn="ctr"/>
            <a:r>
              <a:rPr lang="en-US" b="1" i="1" dirty="0">
                <a:latin typeface="Book Antiqua" pitchFamily="18" charset="0"/>
              </a:rPr>
              <a:t>Production and release of</a:t>
            </a:r>
          </a:p>
          <a:p>
            <a:pPr algn="ctr"/>
            <a:r>
              <a:rPr lang="en-US" b="1" i="1" dirty="0">
                <a:latin typeface="Book Antiqua" pitchFamily="18" charset="0"/>
              </a:rPr>
              <a:t>Thromboxane A2 causing</a:t>
            </a:r>
          </a:p>
          <a:p>
            <a:pPr algn="ctr"/>
            <a:r>
              <a:rPr lang="en-US" b="1" i="1" dirty="0">
                <a:latin typeface="Book Antiqua" pitchFamily="18" charset="0"/>
              </a:rPr>
              <a:t>vasoconstriction</a:t>
            </a:r>
          </a:p>
        </p:txBody>
      </p:sp>
      <p:sp>
        <p:nvSpPr>
          <p:cNvPr id="104669" name="Rectangle 221"/>
          <p:cNvSpPr>
            <a:spLocks noChangeArrowheads="1"/>
          </p:cNvSpPr>
          <p:nvPr/>
        </p:nvSpPr>
        <p:spPr bwMode="auto">
          <a:xfrm>
            <a:off x="4495800" y="1447800"/>
            <a:ext cx="4648200" cy="990600"/>
          </a:xfrm>
          <a:prstGeom prst="rect">
            <a:avLst/>
          </a:prstGeom>
          <a:solidFill>
            <a:srgbClr val="0070C0"/>
          </a:solidFill>
          <a:ln w="9525">
            <a:solidFill>
              <a:schemeClr val="tx1"/>
            </a:solidFill>
            <a:miter lim="800000"/>
            <a:headEnd/>
            <a:tailEnd/>
          </a:ln>
          <a:effectLst/>
        </p:spPr>
        <p:txBody>
          <a:bodyPr wrap="none" anchor="ctr"/>
          <a:lstStyle/>
          <a:p>
            <a:pPr algn="ctr"/>
            <a:r>
              <a:rPr lang="en-US" b="1" i="1" dirty="0">
                <a:latin typeface="Book Antiqua" pitchFamily="18" charset="0"/>
              </a:rPr>
              <a:t>Further platelet activation and potential</a:t>
            </a:r>
          </a:p>
          <a:p>
            <a:pPr algn="ctr"/>
            <a:r>
              <a:rPr lang="en-US" b="1" i="1" dirty="0">
                <a:latin typeface="Book Antiqua" pitchFamily="18" charset="0"/>
              </a:rPr>
              <a:t>Resistance to </a:t>
            </a:r>
            <a:r>
              <a:rPr lang="en-US" b="1" i="1" dirty="0" err="1">
                <a:latin typeface="Book Antiqua" pitchFamily="18" charset="0"/>
              </a:rPr>
              <a:t>thrombolysis</a:t>
            </a:r>
            <a:endParaRPr lang="en-US" b="1" i="1" dirty="0">
              <a:latin typeface="Book Antiqua" pitchFamily="18" charset="0"/>
            </a:endParaRPr>
          </a:p>
        </p:txBody>
      </p:sp>
      <p:sp>
        <p:nvSpPr>
          <p:cNvPr id="104670" name="Rectangle 222"/>
          <p:cNvSpPr>
            <a:spLocks noChangeArrowheads="1"/>
          </p:cNvSpPr>
          <p:nvPr/>
        </p:nvSpPr>
        <p:spPr bwMode="auto">
          <a:xfrm>
            <a:off x="4495800" y="2895600"/>
            <a:ext cx="4648200" cy="914400"/>
          </a:xfrm>
          <a:prstGeom prst="rect">
            <a:avLst/>
          </a:prstGeom>
          <a:solidFill>
            <a:srgbClr val="0070C0"/>
          </a:solidFill>
          <a:ln w="9525">
            <a:solidFill>
              <a:schemeClr val="tx1"/>
            </a:solidFill>
            <a:miter lim="800000"/>
            <a:headEnd/>
            <a:tailEnd/>
          </a:ln>
          <a:effectLst/>
        </p:spPr>
        <p:txBody>
          <a:bodyPr wrap="none" anchor="ctr"/>
          <a:lstStyle/>
          <a:p>
            <a:pPr algn="ctr"/>
            <a:r>
              <a:rPr lang="en-US" b="1" i="1" dirty="0">
                <a:latin typeface="Book Antiqua" pitchFamily="18" charset="0"/>
              </a:rPr>
              <a:t>Conformational change in glycoprotein </a:t>
            </a:r>
            <a:endParaRPr lang="en-US" b="1" i="1" dirty="0" smtClean="0">
              <a:latin typeface="Book Antiqua" pitchFamily="18" charset="0"/>
            </a:endParaRPr>
          </a:p>
          <a:p>
            <a:pPr algn="ctr"/>
            <a:r>
              <a:rPr lang="en-US" b="1" i="1" dirty="0" err="1" smtClean="0">
                <a:latin typeface="Book Antiqua" pitchFamily="18" charset="0"/>
              </a:rPr>
              <a:t>IIb</a:t>
            </a:r>
            <a:r>
              <a:rPr lang="en-US" b="1" i="1" dirty="0" smtClean="0">
                <a:latin typeface="Book Antiqua" pitchFamily="18" charset="0"/>
              </a:rPr>
              <a:t>/</a:t>
            </a:r>
            <a:r>
              <a:rPr lang="en-US" b="1" i="1" dirty="0" err="1" smtClean="0">
                <a:latin typeface="Book Antiqua" pitchFamily="18" charset="0"/>
              </a:rPr>
              <a:t>IIIa</a:t>
            </a:r>
            <a:r>
              <a:rPr lang="en-US" b="1" i="1" dirty="0" smtClean="0">
                <a:latin typeface="Book Antiqua" pitchFamily="18" charset="0"/>
              </a:rPr>
              <a:t>  receptors</a:t>
            </a:r>
            <a:endParaRPr lang="en-US" b="1" i="1" dirty="0">
              <a:latin typeface="Book Antiqua" pitchFamily="18" charset="0"/>
            </a:endParaRPr>
          </a:p>
        </p:txBody>
      </p:sp>
      <p:sp>
        <p:nvSpPr>
          <p:cNvPr id="104671" name="Rectangle 223"/>
          <p:cNvSpPr>
            <a:spLocks noChangeArrowheads="1"/>
          </p:cNvSpPr>
          <p:nvPr/>
        </p:nvSpPr>
        <p:spPr bwMode="auto">
          <a:xfrm>
            <a:off x="4495800" y="4343400"/>
            <a:ext cx="4648200" cy="762000"/>
          </a:xfrm>
          <a:prstGeom prst="rect">
            <a:avLst/>
          </a:prstGeom>
          <a:solidFill>
            <a:srgbClr val="0070C0"/>
          </a:solidFill>
          <a:ln w="9525">
            <a:solidFill>
              <a:schemeClr val="tx1"/>
            </a:solidFill>
            <a:miter lim="800000"/>
            <a:headEnd/>
            <a:tailEnd/>
          </a:ln>
          <a:effectLst/>
        </p:spPr>
        <p:txBody>
          <a:bodyPr wrap="none" anchor="ctr"/>
          <a:lstStyle/>
          <a:p>
            <a:pPr algn="ctr"/>
            <a:r>
              <a:rPr lang="en-US" b="1" i="1" dirty="0">
                <a:latin typeface="Book Antiqua" pitchFamily="18" charset="0"/>
              </a:rPr>
              <a:t>Receptors develop a high affinity for</a:t>
            </a:r>
          </a:p>
          <a:p>
            <a:pPr algn="ctr"/>
            <a:r>
              <a:rPr lang="en-US" b="1" i="1" dirty="0">
                <a:latin typeface="Book Antiqua" pitchFamily="18" charset="0"/>
              </a:rPr>
              <a:t>Von Willebrand and fibrinogen</a:t>
            </a:r>
          </a:p>
        </p:txBody>
      </p:sp>
      <p:sp>
        <p:nvSpPr>
          <p:cNvPr id="104672" name="Rectangle 224"/>
          <p:cNvSpPr>
            <a:spLocks noChangeArrowheads="1"/>
          </p:cNvSpPr>
          <p:nvPr/>
        </p:nvSpPr>
        <p:spPr bwMode="auto">
          <a:xfrm>
            <a:off x="4572000" y="5638800"/>
            <a:ext cx="4572000" cy="990600"/>
          </a:xfrm>
          <a:prstGeom prst="rect">
            <a:avLst/>
          </a:prstGeom>
          <a:solidFill>
            <a:srgbClr val="0070C0"/>
          </a:solidFill>
          <a:ln w="9525">
            <a:solidFill>
              <a:schemeClr val="tx1"/>
            </a:solidFill>
            <a:miter lim="800000"/>
            <a:headEnd/>
            <a:tailEnd/>
          </a:ln>
          <a:effectLst/>
        </p:spPr>
        <p:txBody>
          <a:bodyPr wrap="none" anchor="ctr"/>
          <a:lstStyle/>
          <a:p>
            <a:pPr algn="ctr"/>
            <a:r>
              <a:rPr lang="en-US" b="1" i="1" dirty="0">
                <a:latin typeface="Book Antiqua" pitchFamily="18" charset="0"/>
              </a:rPr>
              <a:t>Resulting in platelet cross-linking and</a:t>
            </a:r>
          </a:p>
          <a:p>
            <a:pPr algn="ctr"/>
            <a:r>
              <a:rPr lang="en-US" b="1" i="1" dirty="0">
                <a:latin typeface="Book Antiqua" pitchFamily="18" charset="0"/>
              </a:rPr>
              <a:t>Aggregation.</a:t>
            </a:r>
          </a:p>
        </p:txBody>
      </p:sp>
      <p:sp>
        <p:nvSpPr>
          <p:cNvPr id="104673" name="Line 225"/>
          <p:cNvSpPr>
            <a:spLocks noChangeShapeType="1"/>
          </p:cNvSpPr>
          <p:nvPr/>
        </p:nvSpPr>
        <p:spPr bwMode="auto">
          <a:xfrm>
            <a:off x="1905000" y="2514600"/>
            <a:ext cx="0" cy="304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4676" name="Line 228"/>
          <p:cNvSpPr>
            <a:spLocks noChangeShapeType="1"/>
          </p:cNvSpPr>
          <p:nvPr/>
        </p:nvSpPr>
        <p:spPr bwMode="auto">
          <a:xfrm>
            <a:off x="3962400" y="6477000"/>
            <a:ext cx="381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4677" name="Line 229"/>
          <p:cNvSpPr>
            <a:spLocks noChangeShapeType="1"/>
          </p:cNvSpPr>
          <p:nvPr/>
        </p:nvSpPr>
        <p:spPr bwMode="auto">
          <a:xfrm flipV="1">
            <a:off x="6629400" y="5181600"/>
            <a:ext cx="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4678" name="Line 230"/>
          <p:cNvSpPr>
            <a:spLocks noChangeShapeType="1"/>
          </p:cNvSpPr>
          <p:nvPr/>
        </p:nvSpPr>
        <p:spPr bwMode="auto">
          <a:xfrm flipV="1">
            <a:off x="6629400" y="3886200"/>
            <a:ext cx="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4679" name="Line 231"/>
          <p:cNvSpPr>
            <a:spLocks noChangeShapeType="1"/>
          </p:cNvSpPr>
          <p:nvPr/>
        </p:nvSpPr>
        <p:spPr bwMode="auto">
          <a:xfrm flipV="1">
            <a:off x="6553200" y="2438400"/>
            <a:ext cx="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4680" name="Line 232"/>
          <p:cNvSpPr>
            <a:spLocks noChangeShapeType="1"/>
          </p:cNvSpPr>
          <p:nvPr/>
        </p:nvSpPr>
        <p:spPr bwMode="auto">
          <a:xfrm>
            <a:off x="1905000" y="3962400"/>
            <a:ext cx="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4681" name="Line 233"/>
          <p:cNvSpPr>
            <a:spLocks noChangeShapeType="1"/>
          </p:cNvSpPr>
          <p:nvPr/>
        </p:nvSpPr>
        <p:spPr bwMode="auto">
          <a:xfrm>
            <a:off x="1905000" y="5562600"/>
            <a:ext cx="0" cy="1524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81000" y="0"/>
            <a:ext cx="8534400" cy="1143000"/>
          </a:xfrm>
        </p:spPr>
        <p:txBody>
          <a:bodyPr/>
          <a:lstStyle/>
          <a:p>
            <a:r>
              <a:rPr lang="en-US" b="1" i="1" dirty="0">
                <a:latin typeface="Book Antiqua" pitchFamily="18" charset="0"/>
              </a:rPr>
              <a:t>COAGULATION CASCADE</a:t>
            </a:r>
          </a:p>
        </p:txBody>
      </p:sp>
      <p:sp>
        <p:nvSpPr>
          <p:cNvPr id="119812" name="Oval 4"/>
          <p:cNvSpPr>
            <a:spLocks noChangeArrowheads="1"/>
          </p:cNvSpPr>
          <p:nvPr/>
        </p:nvSpPr>
        <p:spPr bwMode="auto">
          <a:xfrm>
            <a:off x="3733800" y="990600"/>
            <a:ext cx="4343400" cy="1219200"/>
          </a:xfrm>
          <a:prstGeom prst="ellipse">
            <a:avLst/>
          </a:prstGeom>
          <a:noFill/>
          <a:ln w="9525">
            <a:solidFill>
              <a:schemeClr val="tx1"/>
            </a:solidFill>
            <a:round/>
            <a:headEnd/>
            <a:tailEnd/>
          </a:ln>
          <a:effectLst/>
        </p:spPr>
        <p:txBody>
          <a:bodyPr wrap="none" anchor="ctr"/>
          <a:lstStyle/>
          <a:p>
            <a:pPr algn="ctr"/>
            <a:r>
              <a:rPr lang="en-US" b="1" i="1" dirty="0">
                <a:latin typeface="Book Antiqua" pitchFamily="18" charset="0"/>
              </a:rPr>
              <a:t>Activation of tissue factor on exposure </a:t>
            </a:r>
          </a:p>
          <a:p>
            <a:pPr algn="ctr"/>
            <a:r>
              <a:rPr lang="en-US" b="1" i="1" dirty="0">
                <a:latin typeface="Book Antiqua" pitchFamily="18" charset="0"/>
              </a:rPr>
              <a:t>To damaged endothelial cells.</a:t>
            </a:r>
          </a:p>
        </p:txBody>
      </p:sp>
      <p:sp>
        <p:nvSpPr>
          <p:cNvPr id="119813" name="Oval 5"/>
          <p:cNvSpPr>
            <a:spLocks noChangeArrowheads="1"/>
          </p:cNvSpPr>
          <p:nvPr/>
        </p:nvSpPr>
        <p:spPr bwMode="auto">
          <a:xfrm>
            <a:off x="609600" y="2286000"/>
            <a:ext cx="4191000" cy="1295400"/>
          </a:xfrm>
          <a:prstGeom prst="ellipse">
            <a:avLst/>
          </a:prstGeom>
          <a:noFill/>
          <a:ln w="9525">
            <a:solidFill>
              <a:schemeClr val="tx1"/>
            </a:solidFill>
            <a:round/>
            <a:headEnd/>
            <a:tailEnd/>
          </a:ln>
          <a:effectLst/>
        </p:spPr>
        <p:txBody>
          <a:bodyPr wrap="none" anchor="ctr"/>
          <a:lstStyle/>
          <a:p>
            <a:pPr algn="ctr"/>
            <a:r>
              <a:rPr lang="en-US" b="1" i="1" dirty="0">
                <a:latin typeface="Book Antiqua" pitchFamily="18" charset="0"/>
              </a:rPr>
              <a:t>Activation of factors VII and X</a:t>
            </a:r>
          </a:p>
        </p:txBody>
      </p:sp>
      <p:sp>
        <p:nvSpPr>
          <p:cNvPr id="119814" name="Oval 6"/>
          <p:cNvSpPr>
            <a:spLocks noChangeArrowheads="1"/>
          </p:cNvSpPr>
          <p:nvPr/>
        </p:nvSpPr>
        <p:spPr bwMode="auto">
          <a:xfrm>
            <a:off x="4267200" y="3581400"/>
            <a:ext cx="4343400" cy="1295400"/>
          </a:xfrm>
          <a:prstGeom prst="ellipse">
            <a:avLst/>
          </a:prstGeom>
          <a:noFill/>
          <a:ln w="9525">
            <a:solidFill>
              <a:schemeClr val="tx1"/>
            </a:solidFill>
            <a:round/>
            <a:headEnd/>
            <a:tailEnd/>
          </a:ln>
          <a:effectLst/>
        </p:spPr>
        <p:txBody>
          <a:bodyPr wrap="none" anchor="ctr"/>
          <a:lstStyle/>
          <a:p>
            <a:pPr algn="ctr"/>
            <a:r>
              <a:rPr lang="en-US" b="1" i="1" dirty="0">
                <a:latin typeface="Book Antiqua" pitchFamily="18" charset="0"/>
              </a:rPr>
              <a:t>Conversion of prothrombin </a:t>
            </a:r>
          </a:p>
          <a:p>
            <a:pPr algn="ctr"/>
            <a:r>
              <a:rPr lang="en-US" b="1" i="1" dirty="0">
                <a:latin typeface="Book Antiqua" pitchFamily="18" charset="0"/>
              </a:rPr>
              <a:t>to thrombin</a:t>
            </a:r>
          </a:p>
        </p:txBody>
      </p:sp>
      <p:sp>
        <p:nvSpPr>
          <p:cNvPr id="119815" name="Oval 7"/>
          <p:cNvSpPr>
            <a:spLocks noChangeArrowheads="1"/>
          </p:cNvSpPr>
          <p:nvPr/>
        </p:nvSpPr>
        <p:spPr bwMode="auto">
          <a:xfrm>
            <a:off x="1219200" y="5334000"/>
            <a:ext cx="4572000" cy="1219200"/>
          </a:xfrm>
          <a:prstGeom prst="ellipse">
            <a:avLst/>
          </a:prstGeom>
          <a:noFill/>
          <a:ln w="9525">
            <a:solidFill>
              <a:schemeClr val="tx1"/>
            </a:solidFill>
            <a:round/>
            <a:headEnd/>
            <a:tailEnd/>
          </a:ln>
          <a:effectLst/>
        </p:spPr>
        <p:txBody>
          <a:bodyPr wrap="none" anchor="ctr"/>
          <a:lstStyle/>
          <a:p>
            <a:pPr algn="ctr"/>
            <a:r>
              <a:rPr lang="en-US" b="1" i="1" dirty="0">
                <a:latin typeface="Book Antiqua" pitchFamily="18" charset="0"/>
              </a:rPr>
              <a:t>Conversion of fibrinogen</a:t>
            </a:r>
          </a:p>
          <a:p>
            <a:pPr algn="ctr"/>
            <a:r>
              <a:rPr lang="en-US" b="1" i="1" dirty="0">
                <a:latin typeface="Book Antiqua" pitchFamily="18" charset="0"/>
              </a:rPr>
              <a:t>to fibrin</a:t>
            </a:r>
          </a:p>
        </p:txBody>
      </p:sp>
      <p:sp>
        <p:nvSpPr>
          <p:cNvPr id="119817" name="Line 9"/>
          <p:cNvSpPr>
            <a:spLocks noChangeShapeType="1"/>
          </p:cNvSpPr>
          <p:nvPr/>
        </p:nvSpPr>
        <p:spPr bwMode="auto">
          <a:xfrm flipH="1">
            <a:off x="2743200" y="1828800"/>
            <a:ext cx="838200" cy="381000"/>
          </a:xfrm>
          <a:prstGeom prst="line">
            <a:avLst/>
          </a:prstGeom>
          <a:noFill/>
          <a:ln w="9525">
            <a:solidFill>
              <a:schemeClr val="tx1"/>
            </a:solidFill>
            <a:round/>
            <a:headEnd/>
            <a:tailEnd type="triangle" w="med" len="med"/>
          </a:ln>
          <a:effectLst/>
        </p:spPr>
        <p:txBody>
          <a:bodyPr/>
          <a:lstStyle/>
          <a:p>
            <a:endParaRPr lang="en-US"/>
          </a:p>
        </p:txBody>
      </p:sp>
      <p:sp>
        <p:nvSpPr>
          <p:cNvPr id="119818" name="Line 10"/>
          <p:cNvSpPr>
            <a:spLocks noChangeShapeType="1"/>
          </p:cNvSpPr>
          <p:nvPr/>
        </p:nvSpPr>
        <p:spPr bwMode="auto">
          <a:xfrm>
            <a:off x="4343400" y="3429000"/>
            <a:ext cx="533400" cy="228600"/>
          </a:xfrm>
          <a:prstGeom prst="line">
            <a:avLst/>
          </a:prstGeom>
          <a:noFill/>
          <a:ln w="9525">
            <a:solidFill>
              <a:schemeClr val="tx1"/>
            </a:solidFill>
            <a:round/>
            <a:headEnd/>
            <a:tailEnd type="triangle" w="med" len="med"/>
          </a:ln>
          <a:effectLst/>
        </p:spPr>
        <p:txBody>
          <a:bodyPr/>
          <a:lstStyle/>
          <a:p>
            <a:endParaRPr lang="en-US"/>
          </a:p>
        </p:txBody>
      </p:sp>
      <p:sp>
        <p:nvSpPr>
          <p:cNvPr id="119819" name="Line 11"/>
          <p:cNvSpPr>
            <a:spLocks noChangeShapeType="1"/>
          </p:cNvSpPr>
          <p:nvPr/>
        </p:nvSpPr>
        <p:spPr bwMode="auto">
          <a:xfrm flipH="1">
            <a:off x="4419600" y="4953000"/>
            <a:ext cx="838200" cy="3048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rtery plaque picture"/>
          <p:cNvPicPr>
            <a:picLocks noChangeAspect="1" noChangeArrowheads="1"/>
          </p:cNvPicPr>
          <p:nvPr/>
        </p:nvPicPr>
        <p:blipFill>
          <a:blip r:embed="rId3" cstate="print"/>
          <a:srcRect/>
          <a:stretch>
            <a:fillRect/>
          </a:stretch>
        </p:blipFill>
        <p:spPr bwMode="auto">
          <a:xfrm>
            <a:off x="900953" y="74613"/>
            <a:ext cx="7140388"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6"/>
          <p:cNvPicPr>
            <a:picLocks noChangeAspect="1" noChangeArrowheads="1"/>
          </p:cNvPicPr>
          <p:nvPr/>
        </p:nvPicPr>
        <p:blipFill>
          <a:blip r:embed="rId2" cstate="print"/>
          <a:srcRect/>
          <a:stretch>
            <a:fillRect/>
          </a:stretch>
        </p:blipFill>
        <p:spPr bwMode="auto">
          <a:xfrm>
            <a:off x="2184400" y="1739900"/>
            <a:ext cx="5054600" cy="4889500"/>
          </a:xfrm>
          <a:prstGeom prst="rect">
            <a:avLst/>
          </a:prstGeom>
          <a:noFill/>
          <a:ln w="9525">
            <a:noFill/>
            <a:miter lim="800000"/>
            <a:headEnd/>
            <a:tailEnd/>
          </a:ln>
        </p:spPr>
      </p:pic>
      <p:sp>
        <p:nvSpPr>
          <p:cNvPr id="17411" name="Rectangle 3"/>
          <p:cNvSpPr>
            <a:spLocks noChangeArrowheads="1"/>
          </p:cNvSpPr>
          <p:nvPr/>
        </p:nvSpPr>
        <p:spPr bwMode="auto">
          <a:xfrm>
            <a:off x="527050" y="381000"/>
            <a:ext cx="8616950" cy="914400"/>
          </a:xfrm>
          <a:prstGeom prst="rect">
            <a:avLst/>
          </a:prstGeom>
          <a:noFill/>
          <a:ln w="12700">
            <a:noFill/>
            <a:miter lim="800000"/>
            <a:headEnd/>
            <a:tailEnd/>
          </a:ln>
          <a:effectLst>
            <a:outerShdw dist="35921" dir="2700000" algn="ctr" rotWithShape="0">
              <a:srgbClr val="000000"/>
            </a:outerShdw>
          </a:effectLst>
        </p:spPr>
        <p:txBody>
          <a:bodyPr lIns="90488" tIns="44450" rIns="90488" bIns="44450" anchor="ctr"/>
          <a:lstStyle/>
          <a:p>
            <a:pPr algn="ctr">
              <a:defRPr/>
            </a:pPr>
            <a:r>
              <a:rPr lang="en-US" sz="3200" b="1" i="1" dirty="0" smtClean="0">
                <a:solidFill>
                  <a:schemeClr val="tx2"/>
                </a:solidFill>
                <a:latin typeface="Book Antiqua" pitchFamily="18" charset="0"/>
              </a:rPr>
              <a:t>THROMBOTIC PROCESS – PATHOPHYSIOLOGY</a:t>
            </a:r>
            <a:r>
              <a:rPr lang="en-US" sz="3600" dirty="0">
                <a:solidFill>
                  <a:schemeClr val="tx2"/>
                </a:solidFill>
              </a:rPr>
              <a:t/>
            </a:r>
            <a:br>
              <a:rPr lang="en-US" sz="3600" dirty="0">
                <a:solidFill>
                  <a:schemeClr val="tx2"/>
                </a:solidFill>
              </a:rPr>
            </a:br>
            <a:r>
              <a:rPr lang="en-US" sz="2800" b="1" i="1" dirty="0" smtClean="0">
                <a:solidFill>
                  <a:schemeClr val="tx2"/>
                </a:solidFill>
              </a:rPr>
              <a:t>PLATELET ACTIVATION</a:t>
            </a:r>
            <a:endParaRPr lang="en-US" sz="3600" b="1" i="1" dirty="0">
              <a:solidFill>
                <a:schemeClr val="tx2"/>
              </a:solidFill>
            </a:endParaRPr>
          </a:p>
        </p:txBody>
      </p:sp>
      <p:sp>
        <p:nvSpPr>
          <p:cNvPr id="25604" name="Rectangle 4"/>
          <p:cNvSpPr>
            <a:spLocks noChangeArrowheads="1"/>
          </p:cNvSpPr>
          <p:nvPr/>
        </p:nvSpPr>
        <p:spPr bwMode="auto">
          <a:xfrm>
            <a:off x="436563" y="6083300"/>
            <a:ext cx="7791450" cy="4318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SzPct val="110000"/>
            </a:pPr>
            <a:endParaRPr lang="en-US" sz="2000" i="1"/>
          </a:p>
        </p:txBody>
      </p:sp>
      <p:sp>
        <p:nvSpPr>
          <p:cNvPr id="17413" name="Rectangle 5"/>
          <p:cNvSpPr>
            <a:spLocks noChangeArrowheads="1"/>
          </p:cNvSpPr>
          <p:nvPr/>
        </p:nvSpPr>
        <p:spPr bwMode="auto">
          <a:xfrm>
            <a:off x="4064000" y="3810000"/>
            <a:ext cx="1092200" cy="454025"/>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a:solidFill>
                  <a:schemeClr val="bg2"/>
                </a:solidFill>
                <a:effectLst>
                  <a:outerShdw blurRad="38100" dist="38100" dir="2700000" algn="tl">
                    <a:srgbClr val="FFFFFF"/>
                  </a:outerShdw>
                </a:effectLst>
                <a:latin typeface="Imago Medium" charset="0"/>
              </a:rPr>
              <a:t>Platelet</a:t>
            </a:r>
          </a:p>
        </p:txBody>
      </p:sp>
      <p:sp>
        <p:nvSpPr>
          <p:cNvPr id="17414" name="Rectangle 6"/>
          <p:cNvSpPr>
            <a:spLocks noChangeArrowheads="1"/>
          </p:cNvSpPr>
          <p:nvPr/>
        </p:nvSpPr>
        <p:spPr bwMode="auto">
          <a:xfrm>
            <a:off x="4217988" y="5230813"/>
            <a:ext cx="1144587" cy="51435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400">
                <a:effectLst>
                  <a:outerShdw blurRad="38100" dist="38100" dir="2700000" algn="tl">
                    <a:srgbClr val="000000"/>
                  </a:outerShdw>
                </a:effectLst>
                <a:latin typeface="Imago Medium" charset="0"/>
              </a:rPr>
              <a:t>Collagen </a:t>
            </a:r>
          </a:p>
          <a:p>
            <a:pPr algn="ctr" eaLnBrk="0" hangingPunct="0">
              <a:defRPr/>
            </a:pPr>
            <a:r>
              <a:rPr lang="en-US" sz="1400">
                <a:effectLst>
                  <a:outerShdw blurRad="38100" dist="38100" dir="2700000" algn="tl">
                    <a:srgbClr val="000000"/>
                  </a:outerShdw>
                </a:effectLst>
                <a:latin typeface="Imago Medium" charset="0"/>
              </a:rPr>
              <a:t>Tissue Factor</a:t>
            </a:r>
          </a:p>
        </p:txBody>
      </p:sp>
      <p:sp>
        <p:nvSpPr>
          <p:cNvPr id="17415" name="Rectangle 7"/>
          <p:cNvSpPr>
            <a:spLocks noChangeArrowheads="1"/>
          </p:cNvSpPr>
          <p:nvPr/>
        </p:nvSpPr>
        <p:spPr bwMode="auto">
          <a:xfrm>
            <a:off x="5483225" y="2532063"/>
            <a:ext cx="1095375" cy="363537"/>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800">
                <a:effectLst>
                  <a:outerShdw blurRad="38100" dist="38100" dir="2700000" algn="tl">
                    <a:srgbClr val="000000"/>
                  </a:outerShdw>
                </a:effectLst>
                <a:latin typeface="Imago Medium" charset="0"/>
              </a:rPr>
              <a:t>Thrombin</a:t>
            </a:r>
          </a:p>
        </p:txBody>
      </p:sp>
      <p:sp>
        <p:nvSpPr>
          <p:cNvPr id="17416" name="Rectangle 8"/>
          <p:cNvSpPr>
            <a:spLocks noChangeArrowheads="1"/>
          </p:cNvSpPr>
          <p:nvPr/>
        </p:nvSpPr>
        <p:spPr bwMode="auto">
          <a:xfrm>
            <a:off x="2801938" y="1946275"/>
            <a:ext cx="676275" cy="363538"/>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800">
                <a:effectLst>
                  <a:outerShdw blurRad="38100" dist="38100" dir="2700000" algn="tl">
                    <a:srgbClr val="000000"/>
                  </a:outerShdw>
                </a:effectLst>
                <a:latin typeface="Imago Medium" charset="0"/>
              </a:rPr>
              <a:t>TxA</a:t>
            </a:r>
            <a:r>
              <a:rPr lang="en-US" sz="1800" baseline="-25000">
                <a:effectLst>
                  <a:outerShdw blurRad="38100" dist="38100" dir="2700000" algn="tl">
                    <a:srgbClr val="000000"/>
                  </a:outerShdw>
                </a:effectLst>
                <a:latin typeface="Imago Medium" charset="0"/>
              </a:rPr>
              <a:t>2</a:t>
            </a:r>
          </a:p>
        </p:txBody>
      </p:sp>
      <p:sp>
        <p:nvSpPr>
          <p:cNvPr id="17417" name="Rectangle 9"/>
          <p:cNvSpPr>
            <a:spLocks noChangeArrowheads="1"/>
          </p:cNvSpPr>
          <p:nvPr/>
        </p:nvSpPr>
        <p:spPr bwMode="auto">
          <a:xfrm>
            <a:off x="2103438" y="2733675"/>
            <a:ext cx="647700" cy="363538"/>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1800">
                <a:effectLst>
                  <a:outerShdw blurRad="38100" dist="38100" dir="2700000" algn="tl">
                    <a:srgbClr val="000000"/>
                  </a:outerShdw>
                </a:effectLst>
                <a:latin typeface="Imago Medium" charset="0"/>
              </a:rPr>
              <a:t>ADP</a:t>
            </a:r>
          </a:p>
        </p:txBody>
      </p:sp>
      <p:sp>
        <p:nvSpPr>
          <p:cNvPr id="17418" name="Rectangle 10"/>
          <p:cNvSpPr>
            <a:spLocks noChangeArrowheads="1"/>
          </p:cNvSpPr>
          <p:nvPr/>
        </p:nvSpPr>
        <p:spPr bwMode="auto">
          <a:xfrm>
            <a:off x="1016000" y="3673475"/>
            <a:ext cx="1298575" cy="363538"/>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800">
                <a:effectLst>
                  <a:outerShdw blurRad="38100" dist="38100" dir="2700000" algn="tl">
                    <a:srgbClr val="000000"/>
                  </a:outerShdw>
                </a:effectLst>
                <a:latin typeface="Imago Medium" charset="0"/>
              </a:rPr>
              <a:t>Epinephrine</a:t>
            </a:r>
          </a:p>
        </p:txBody>
      </p:sp>
      <p:sp>
        <p:nvSpPr>
          <p:cNvPr id="17419" name="Rectangle 11"/>
          <p:cNvSpPr>
            <a:spLocks noChangeArrowheads="1"/>
          </p:cNvSpPr>
          <p:nvPr/>
        </p:nvSpPr>
        <p:spPr bwMode="auto">
          <a:xfrm>
            <a:off x="6599238" y="5184775"/>
            <a:ext cx="1203325" cy="6381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800">
                <a:effectLst>
                  <a:outerShdw blurRad="38100" dist="38100" dir="2700000" algn="tl">
                    <a:srgbClr val="000000"/>
                  </a:outerShdw>
                </a:effectLst>
                <a:latin typeface="Imago Medium" charset="0"/>
              </a:rPr>
              <a:t>   Ruptured</a:t>
            </a:r>
          </a:p>
          <a:p>
            <a:pPr eaLnBrk="0" hangingPunct="0">
              <a:defRPr/>
            </a:pPr>
            <a:r>
              <a:rPr lang="en-US" sz="1800">
                <a:effectLst>
                  <a:outerShdw blurRad="38100" dist="38100" dir="2700000" algn="tl">
                    <a:srgbClr val="000000"/>
                  </a:outerShdw>
                </a:effectLst>
                <a:latin typeface="Imago Medium" charset="0"/>
              </a:rPr>
              <a:t>Plaque</a:t>
            </a:r>
          </a:p>
        </p:txBody>
      </p:sp>
      <p:sp>
        <p:nvSpPr>
          <p:cNvPr id="25612" name="Line 12"/>
          <p:cNvSpPr>
            <a:spLocks noChangeShapeType="1"/>
          </p:cNvSpPr>
          <p:nvPr/>
        </p:nvSpPr>
        <p:spPr bwMode="auto">
          <a:xfrm>
            <a:off x="5207000" y="5410200"/>
            <a:ext cx="457200" cy="0"/>
          </a:xfrm>
          <a:prstGeom prst="line">
            <a:avLst/>
          </a:prstGeom>
          <a:noFill/>
          <a:ln w="25400">
            <a:solidFill>
              <a:schemeClr val="bg2"/>
            </a:solidFill>
            <a:round/>
            <a:headEnd/>
            <a:tailEnd type="triangle" w="med" len="med"/>
          </a:ln>
        </p:spPr>
        <p:txBody>
          <a:bodyPr wrap="none" anchor="ctr"/>
          <a:lstStyle/>
          <a:p>
            <a:endParaRPr lang="en-US"/>
          </a:p>
        </p:txBody>
      </p:sp>
      <p:sp>
        <p:nvSpPr>
          <p:cNvPr id="25613" name="Line 13"/>
          <p:cNvSpPr>
            <a:spLocks noChangeShapeType="1"/>
          </p:cNvSpPr>
          <p:nvPr/>
        </p:nvSpPr>
        <p:spPr bwMode="auto">
          <a:xfrm>
            <a:off x="5181600" y="5384800"/>
            <a:ext cx="457200" cy="0"/>
          </a:xfrm>
          <a:prstGeom prst="line">
            <a:avLst/>
          </a:prstGeom>
          <a:noFill/>
          <a:ln w="2540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untitled7"/>
          <p:cNvPicPr>
            <a:picLocks noChangeAspect="1" noChangeArrowheads="1"/>
          </p:cNvPicPr>
          <p:nvPr/>
        </p:nvPicPr>
        <p:blipFill>
          <a:blip r:embed="rId2" cstate="print"/>
          <a:srcRect/>
          <a:stretch>
            <a:fillRect/>
          </a:stretch>
        </p:blipFill>
        <p:spPr bwMode="auto">
          <a:xfrm>
            <a:off x="1585913" y="1752600"/>
            <a:ext cx="6415087" cy="4191000"/>
          </a:xfrm>
          <a:prstGeom prst="rect">
            <a:avLst/>
          </a:prstGeom>
          <a:noFill/>
          <a:ln w="9525">
            <a:noFill/>
            <a:miter lim="800000"/>
            <a:headEnd/>
            <a:tailEnd/>
          </a:ln>
        </p:spPr>
      </p:pic>
      <p:sp>
        <p:nvSpPr>
          <p:cNvPr id="113667" name="Rectangle 3"/>
          <p:cNvSpPr>
            <a:spLocks noChangeArrowheads="1"/>
          </p:cNvSpPr>
          <p:nvPr/>
        </p:nvSpPr>
        <p:spPr bwMode="auto">
          <a:xfrm>
            <a:off x="501650" y="228600"/>
            <a:ext cx="8642350" cy="1524000"/>
          </a:xfrm>
          <a:prstGeom prst="rect">
            <a:avLst/>
          </a:prstGeom>
          <a:noFill/>
          <a:ln w="12700">
            <a:noFill/>
            <a:miter lim="800000"/>
            <a:headEnd/>
            <a:tailEnd/>
          </a:ln>
          <a:effectLst>
            <a:outerShdw dist="35921" dir="2700000" algn="ctr" rotWithShape="0">
              <a:srgbClr val="000000"/>
            </a:outerShdw>
          </a:effectLst>
        </p:spPr>
        <p:txBody>
          <a:bodyPr lIns="90488" tIns="44450" rIns="90488" bIns="44450" anchor="ctr"/>
          <a:lstStyle/>
          <a:p>
            <a:pPr algn="ctr">
              <a:defRPr/>
            </a:pPr>
            <a:r>
              <a:rPr lang="en-US" sz="3200" b="1" i="1" dirty="0" smtClean="0">
                <a:solidFill>
                  <a:schemeClr val="tx2"/>
                </a:solidFill>
                <a:latin typeface="Book Antiqua" pitchFamily="18" charset="0"/>
              </a:rPr>
              <a:t>THROMBOTIC PROCESS – PATHOPHYSIOLOGY</a:t>
            </a:r>
            <a:r>
              <a:rPr lang="en-US" sz="4000" dirty="0">
                <a:solidFill>
                  <a:schemeClr val="tx2"/>
                </a:solidFill>
              </a:rPr>
              <a:t/>
            </a:r>
            <a:br>
              <a:rPr lang="en-US" sz="4000" dirty="0">
                <a:solidFill>
                  <a:schemeClr val="tx2"/>
                </a:solidFill>
              </a:rPr>
            </a:br>
            <a:r>
              <a:rPr lang="en-US" sz="3200" b="1" i="1" dirty="0" smtClean="0">
                <a:solidFill>
                  <a:schemeClr val="tx2"/>
                </a:solidFill>
              </a:rPr>
              <a:t>PLATELET AGGREGATION</a:t>
            </a:r>
            <a:endParaRPr lang="en-US" sz="3200" b="1" i="1" dirty="0">
              <a:solidFill>
                <a:schemeClr val="tx2"/>
              </a:solidFill>
            </a:endParaRPr>
          </a:p>
        </p:txBody>
      </p:sp>
      <p:sp>
        <p:nvSpPr>
          <p:cNvPr id="26628" name="Rectangle 4"/>
          <p:cNvSpPr>
            <a:spLocks noChangeArrowheads="1"/>
          </p:cNvSpPr>
          <p:nvPr/>
        </p:nvSpPr>
        <p:spPr bwMode="auto">
          <a:xfrm>
            <a:off x="398463" y="6096000"/>
            <a:ext cx="7791450" cy="4318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SzPct val="110000"/>
            </a:pPr>
            <a:endParaRPr lang="en-US" sz="2000" i="1"/>
          </a:p>
        </p:txBody>
      </p:sp>
      <p:sp>
        <p:nvSpPr>
          <p:cNvPr id="113669" name="Rectangle 5"/>
          <p:cNvSpPr>
            <a:spLocks noChangeArrowheads="1"/>
          </p:cNvSpPr>
          <p:nvPr/>
        </p:nvSpPr>
        <p:spPr bwMode="auto">
          <a:xfrm>
            <a:off x="3881438" y="5324475"/>
            <a:ext cx="1711325" cy="363538"/>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800">
                <a:solidFill>
                  <a:schemeClr val="bg2"/>
                </a:solidFill>
                <a:effectLst>
                  <a:outerShdw blurRad="38100" dist="38100" dir="2700000" algn="tl">
                    <a:srgbClr val="FFFFFF"/>
                  </a:outerShdw>
                </a:effectLst>
                <a:latin typeface="Imago Medium" charset="0"/>
              </a:rPr>
              <a:t>Ruptured Plaque</a:t>
            </a:r>
          </a:p>
        </p:txBody>
      </p:sp>
      <p:sp>
        <p:nvSpPr>
          <p:cNvPr id="113670" name="Rectangle 6"/>
          <p:cNvSpPr>
            <a:spLocks noChangeArrowheads="1"/>
          </p:cNvSpPr>
          <p:nvPr/>
        </p:nvSpPr>
        <p:spPr bwMode="auto">
          <a:xfrm>
            <a:off x="4259263" y="2819400"/>
            <a:ext cx="107473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000000"/>
                  </a:outerShdw>
                </a:effectLst>
                <a:latin typeface="Imago Medium" charset="0"/>
              </a:rPr>
              <a:t>Fibrinogen</a:t>
            </a:r>
          </a:p>
        </p:txBody>
      </p:sp>
      <p:sp>
        <p:nvSpPr>
          <p:cNvPr id="113671" name="Rectangle 7"/>
          <p:cNvSpPr>
            <a:spLocks noChangeArrowheads="1"/>
          </p:cNvSpPr>
          <p:nvPr/>
        </p:nvSpPr>
        <p:spPr bwMode="auto">
          <a:xfrm rot="2400000">
            <a:off x="3868738" y="4089400"/>
            <a:ext cx="631825"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000000"/>
                  </a:outerShdw>
                </a:effectLst>
                <a:latin typeface="Imago Medium" charset="0"/>
              </a:rPr>
              <a:t>VWF</a:t>
            </a:r>
          </a:p>
        </p:txBody>
      </p:sp>
      <p:sp>
        <p:nvSpPr>
          <p:cNvPr id="113672" name="Rectangle 8"/>
          <p:cNvSpPr>
            <a:spLocks noChangeArrowheads="1"/>
          </p:cNvSpPr>
          <p:nvPr/>
        </p:nvSpPr>
        <p:spPr bwMode="auto">
          <a:xfrm rot="19140000">
            <a:off x="5202238" y="4051300"/>
            <a:ext cx="631825"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000000"/>
                  </a:outerShdw>
                </a:effectLst>
                <a:latin typeface="Imago Medium" charset="0"/>
              </a:rPr>
              <a:t>VWF</a:t>
            </a:r>
          </a:p>
        </p:txBody>
      </p:sp>
      <p:sp>
        <p:nvSpPr>
          <p:cNvPr id="113673" name="Rectangle 9"/>
          <p:cNvSpPr>
            <a:spLocks noChangeArrowheads="1"/>
          </p:cNvSpPr>
          <p:nvPr/>
        </p:nvSpPr>
        <p:spPr bwMode="auto">
          <a:xfrm>
            <a:off x="1144588" y="4168775"/>
            <a:ext cx="1254125" cy="638175"/>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800">
                <a:effectLst>
                  <a:outerShdw blurRad="38100" dist="38100" dir="2700000" algn="tl">
                    <a:srgbClr val="000000"/>
                  </a:outerShdw>
                </a:effectLst>
                <a:latin typeface="Imago Medium" charset="0"/>
              </a:rPr>
              <a:t>GP </a:t>
            </a:r>
            <a:r>
              <a:rPr lang="en-US" sz="1800" b="1">
                <a:effectLst>
                  <a:outerShdw blurRad="38100" dist="38100" dir="2700000" algn="tl">
                    <a:srgbClr val="000000"/>
                  </a:outerShdw>
                </a:effectLst>
              </a:rPr>
              <a:t>II</a:t>
            </a:r>
            <a:r>
              <a:rPr lang="en-US" sz="1800">
                <a:effectLst>
                  <a:outerShdw blurRad="38100" dist="38100" dir="2700000" algn="tl">
                    <a:srgbClr val="000000"/>
                  </a:outerShdw>
                </a:effectLst>
                <a:latin typeface="Imago Medium" charset="0"/>
              </a:rPr>
              <a:t>b/</a:t>
            </a:r>
            <a:r>
              <a:rPr lang="en-US" sz="1800" b="1">
                <a:effectLst>
                  <a:outerShdw blurRad="38100" dist="38100" dir="2700000" algn="tl">
                    <a:srgbClr val="000000"/>
                  </a:outerShdw>
                </a:effectLst>
              </a:rPr>
              <a:t>III</a:t>
            </a:r>
            <a:r>
              <a:rPr lang="en-US" sz="1800">
                <a:effectLst>
                  <a:outerShdw blurRad="38100" dist="38100" dir="2700000" algn="tl">
                    <a:srgbClr val="000000"/>
                  </a:outerShdw>
                </a:effectLst>
                <a:latin typeface="Imago Medium" charset="0"/>
              </a:rPr>
              <a:t>a</a:t>
            </a:r>
          </a:p>
          <a:p>
            <a:pPr algn="ctr" eaLnBrk="0" hangingPunct="0">
              <a:defRPr/>
            </a:pPr>
            <a:r>
              <a:rPr lang="en-US" sz="1800">
                <a:effectLst>
                  <a:outerShdw blurRad="38100" dist="38100" dir="2700000" algn="tl">
                    <a:srgbClr val="000000"/>
                  </a:outerShdw>
                </a:effectLst>
                <a:latin typeface="Imago Medium" charset="0"/>
              </a:rPr>
              <a:t>Receptor</a:t>
            </a:r>
          </a:p>
        </p:txBody>
      </p:sp>
      <p:sp>
        <p:nvSpPr>
          <p:cNvPr id="113674" name="Rectangle 10"/>
          <p:cNvSpPr>
            <a:spLocks noChangeArrowheads="1"/>
          </p:cNvSpPr>
          <p:nvPr/>
        </p:nvSpPr>
        <p:spPr bwMode="auto">
          <a:xfrm>
            <a:off x="7364413" y="4092575"/>
            <a:ext cx="1006475" cy="638175"/>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800">
                <a:effectLst>
                  <a:outerShdw blurRad="38100" dist="38100" dir="2700000" algn="tl">
                    <a:srgbClr val="000000"/>
                  </a:outerShdw>
                </a:effectLst>
                <a:latin typeface="Imago Medium" charset="0"/>
              </a:rPr>
              <a:t>GP </a:t>
            </a:r>
            <a:r>
              <a:rPr lang="en-US" sz="1800" b="1">
                <a:effectLst>
                  <a:outerShdw blurRad="38100" dist="38100" dir="2700000" algn="tl">
                    <a:srgbClr val="000000"/>
                  </a:outerShdw>
                </a:effectLst>
              </a:rPr>
              <a:t>I</a:t>
            </a:r>
            <a:r>
              <a:rPr lang="en-US" sz="1800">
                <a:effectLst>
                  <a:outerShdw blurRad="38100" dist="38100" dir="2700000" algn="tl">
                    <a:srgbClr val="000000"/>
                  </a:outerShdw>
                </a:effectLst>
                <a:latin typeface="Imago Medium" charset="0"/>
              </a:rPr>
              <a:t>b</a:t>
            </a:r>
          </a:p>
          <a:p>
            <a:pPr algn="ctr" eaLnBrk="0" hangingPunct="0">
              <a:defRPr/>
            </a:pPr>
            <a:r>
              <a:rPr lang="en-US" sz="1800">
                <a:effectLst>
                  <a:outerShdw blurRad="38100" dist="38100" dir="2700000" algn="tl">
                    <a:srgbClr val="000000"/>
                  </a:outerShdw>
                </a:effectLst>
                <a:latin typeface="Imago Medium" charset="0"/>
              </a:rPr>
              <a:t>Receptor</a:t>
            </a:r>
          </a:p>
        </p:txBody>
      </p:sp>
      <p:sp>
        <p:nvSpPr>
          <p:cNvPr id="26635" name="Line 11"/>
          <p:cNvSpPr>
            <a:spLocks noChangeShapeType="1"/>
          </p:cNvSpPr>
          <p:nvPr/>
        </p:nvSpPr>
        <p:spPr bwMode="auto">
          <a:xfrm flipV="1">
            <a:off x="2400300" y="4038600"/>
            <a:ext cx="317500" cy="317500"/>
          </a:xfrm>
          <a:prstGeom prst="line">
            <a:avLst/>
          </a:prstGeom>
          <a:noFill/>
          <a:ln w="25400">
            <a:solidFill>
              <a:schemeClr val="bg2"/>
            </a:solidFill>
            <a:round/>
            <a:headEnd/>
            <a:tailEnd type="triangle" w="med" len="med"/>
          </a:ln>
        </p:spPr>
        <p:txBody>
          <a:bodyPr wrap="none" anchor="ctr"/>
          <a:lstStyle/>
          <a:p>
            <a:endParaRPr lang="en-US"/>
          </a:p>
        </p:txBody>
      </p:sp>
      <p:sp>
        <p:nvSpPr>
          <p:cNvPr id="26636" name="Line 12"/>
          <p:cNvSpPr>
            <a:spLocks noChangeShapeType="1"/>
          </p:cNvSpPr>
          <p:nvPr/>
        </p:nvSpPr>
        <p:spPr bwMode="auto">
          <a:xfrm flipV="1">
            <a:off x="2387600" y="4013200"/>
            <a:ext cx="304800" cy="330200"/>
          </a:xfrm>
          <a:prstGeom prst="line">
            <a:avLst/>
          </a:prstGeom>
          <a:noFill/>
          <a:ln w="25400">
            <a:solidFill>
              <a:schemeClr val="tx1"/>
            </a:solidFill>
            <a:round/>
            <a:headEnd/>
            <a:tailEnd type="triangle" w="med" len="med"/>
          </a:ln>
        </p:spPr>
        <p:txBody>
          <a:bodyPr wrap="none" anchor="ctr"/>
          <a:lstStyle/>
          <a:p>
            <a:endParaRPr lang="en-US"/>
          </a:p>
        </p:txBody>
      </p:sp>
      <p:sp>
        <p:nvSpPr>
          <p:cNvPr id="26637" name="Line 13"/>
          <p:cNvSpPr>
            <a:spLocks noChangeShapeType="1"/>
          </p:cNvSpPr>
          <p:nvPr/>
        </p:nvSpPr>
        <p:spPr bwMode="auto">
          <a:xfrm flipH="1" flipV="1">
            <a:off x="7416800" y="3797300"/>
            <a:ext cx="368300" cy="317500"/>
          </a:xfrm>
          <a:prstGeom prst="line">
            <a:avLst/>
          </a:prstGeom>
          <a:noFill/>
          <a:ln w="25400">
            <a:solidFill>
              <a:schemeClr val="bg2"/>
            </a:solidFill>
            <a:round/>
            <a:headEnd/>
            <a:tailEnd type="triangle" w="med" len="med"/>
          </a:ln>
        </p:spPr>
        <p:txBody>
          <a:bodyPr wrap="none" anchor="ctr"/>
          <a:lstStyle/>
          <a:p>
            <a:endParaRPr lang="en-US"/>
          </a:p>
        </p:txBody>
      </p:sp>
      <p:sp>
        <p:nvSpPr>
          <p:cNvPr id="26638" name="Line 14"/>
          <p:cNvSpPr>
            <a:spLocks noChangeShapeType="1"/>
          </p:cNvSpPr>
          <p:nvPr/>
        </p:nvSpPr>
        <p:spPr bwMode="auto">
          <a:xfrm flipH="1" flipV="1">
            <a:off x="7404100" y="3771900"/>
            <a:ext cx="355600" cy="330200"/>
          </a:xfrm>
          <a:prstGeom prst="line">
            <a:avLst/>
          </a:prstGeom>
          <a:noFill/>
          <a:ln w="2540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04800" y="304800"/>
            <a:ext cx="8229600" cy="1143000"/>
          </a:xfrm>
        </p:spPr>
        <p:txBody>
          <a:bodyPr>
            <a:normAutofit fontScale="90000"/>
          </a:bodyPr>
          <a:lstStyle/>
          <a:p>
            <a:r>
              <a:rPr lang="en-US" sz="4000" b="1" i="1" dirty="0">
                <a:latin typeface="Book Antiqua" pitchFamily="18" charset="0"/>
              </a:rPr>
              <a:t>CLINICAL PRESENTATION </a:t>
            </a:r>
            <a:br>
              <a:rPr lang="en-US" sz="4000" b="1" i="1" dirty="0">
                <a:latin typeface="Book Antiqua" pitchFamily="18" charset="0"/>
              </a:rPr>
            </a:br>
            <a:r>
              <a:rPr lang="en-US" sz="4000" b="1" i="1" dirty="0">
                <a:latin typeface="Book Antiqua" pitchFamily="18" charset="0"/>
              </a:rPr>
              <a:t>HISTORY</a:t>
            </a:r>
          </a:p>
        </p:txBody>
      </p:sp>
      <p:sp>
        <p:nvSpPr>
          <p:cNvPr id="121859" name="Rectangle 3"/>
          <p:cNvSpPr>
            <a:spLocks noGrp="1" noChangeArrowheads="1"/>
          </p:cNvSpPr>
          <p:nvPr>
            <p:ph type="body" idx="1"/>
          </p:nvPr>
        </p:nvSpPr>
        <p:spPr>
          <a:xfrm>
            <a:off x="381000" y="1676400"/>
            <a:ext cx="8229600" cy="4876800"/>
          </a:xfrm>
        </p:spPr>
        <p:txBody>
          <a:bodyPr/>
          <a:lstStyle/>
          <a:p>
            <a:pPr>
              <a:lnSpc>
                <a:spcPct val="90000"/>
              </a:lnSpc>
              <a:buClr>
                <a:schemeClr val="folHlink"/>
              </a:buClr>
              <a:buFont typeface="Wingdings" pitchFamily="2" charset="2"/>
              <a:buChar char="v"/>
            </a:pPr>
            <a:r>
              <a:rPr lang="en-US" b="1" i="1" dirty="0">
                <a:latin typeface="Book Antiqua" pitchFamily="18" charset="0"/>
              </a:rPr>
              <a:t>Pain, usually involving central portion of the chest and/or the epigastrium with or without radiation to arms,sholders,back,lower jaw or neck.</a:t>
            </a:r>
          </a:p>
          <a:p>
            <a:pPr>
              <a:lnSpc>
                <a:spcPct val="90000"/>
              </a:lnSpc>
              <a:buClr>
                <a:schemeClr val="folHlink"/>
              </a:buClr>
              <a:buFont typeface="Wingdings" pitchFamily="2" charset="2"/>
              <a:buChar char="v"/>
            </a:pPr>
            <a:r>
              <a:rPr lang="en-US" b="1" i="1" dirty="0">
                <a:latin typeface="Book Antiqua" pitchFamily="18" charset="0"/>
              </a:rPr>
              <a:t>Pain is deep and visceral commonly described as heavy,squeezing,and crushing.</a:t>
            </a:r>
          </a:p>
          <a:p>
            <a:pPr>
              <a:lnSpc>
                <a:spcPct val="90000"/>
              </a:lnSpc>
              <a:buClr>
                <a:schemeClr val="folHlink"/>
              </a:buClr>
              <a:buFont typeface="Wingdings" pitchFamily="2" charset="2"/>
              <a:buChar char="v"/>
            </a:pPr>
            <a:r>
              <a:rPr lang="en-US" b="1" i="1" dirty="0">
                <a:latin typeface="Book Antiqua" pitchFamily="18" charset="0"/>
              </a:rPr>
              <a:t>Often associated with weakness,sweating,nausea,vomiting, anxiety and a sense of impending doom</a:t>
            </a:r>
            <a:r>
              <a:rPr lang="en-US" dirty="0">
                <a:latin typeface="Book Antiqua" pitchFamily="18"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04800" y="274638"/>
            <a:ext cx="8382000" cy="1020762"/>
          </a:xfrm>
        </p:spPr>
        <p:txBody>
          <a:bodyPr>
            <a:normAutofit fontScale="90000"/>
          </a:bodyPr>
          <a:lstStyle/>
          <a:p>
            <a:r>
              <a:rPr lang="en-US" b="1" i="1" dirty="0">
                <a:latin typeface="Book Antiqua" pitchFamily="18" charset="0"/>
              </a:rPr>
              <a:t>PHYSICAL FINDINGS</a:t>
            </a:r>
            <a:r>
              <a:rPr lang="en-US" sz="4000" dirty="0"/>
              <a:t/>
            </a:r>
            <a:br>
              <a:rPr lang="en-US" sz="4000" dirty="0"/>
            </a:br>
            <a:endParaRPr lang="en-US" sz="4000" dirty="0"/>
          </a:p>
        </p:txBody>
      </p:sp>
      <p:sp>
        <p:nvSpPr>
          <p:cNvPr id="126979" name="Rectangle 3"/>
          <p:cNvSpPr>
            <a:spLocks noGrp="1" noChangeArrowheads="1"/>
          </p:cNvSpPr>
          <p:nvPr>
            <p:ph type="body" idx="1"/>
          </p:nvPr>
        </p:nvSpPr>
        <p:spPr>
          <a:xfrm>
            <a:off x="457200" y="838200"/>
            <a:ext cx="8229600" cy="5295900"/>
          </a:xfrm>
        </p:spPr>
        <p:txBody>
          <a:bodyPr/>
          <a:lstStyle/>
          <a:p>
            <a:pPr>
              <a:lnSpc>
                <a:spcPct val="80000"/>
              </a:lnSpc>
            </a:pPr>
            <a:endParaRPr lang="en-US" sz="2800" b="1" i="1" dirty="0">
              <a:latin typeface="Monotype Corsiva" pitchFamily="66" charset="0"/>
            </a:endParaRPr>
          </a:p>
          <a:p>
            <a:pPr>
              <a:lnSpc>
                <a:spcPct val="80000"/>
              </a:lnSpc>
              <a:buClr>
                <a:schemeClr val="folHlink"/>
              </a:buClr>
              <a:buFont typeface="Wingdings" pitchFamily="2" charset="2"/>
              <a:buChar char="v"/>
            </a:pPr>
            <a:r>
              <a:rPr lang="en-US" sz="2800" b="1" i="1" dirty="0">
                <a:latin typeface="Book Antiqua" pitchFamily="18" charset="0"/>
              </a:rPr>
              <a:t>Anxiety, restlessness.</a:t>
            </a:r>
          </a:p>
          <a:p>
            <a:pPr>
              <a:lnSpc>
                <a:spcPct val="80000"/>
              </a:lnSpc>
              <a:buClr>
                <a:schemeClr val="folHlink"/>
              </a:buClr>
              <a:buFont typeface="Wingdings" pitchFamily="2" charset="2"/>
              <a:buChar char="v"/>
            </a:pPr>
            <a:r>
              <a:rPr lang="en-US" sz="2800" b="1" i="1" dirty="0">
                <a:latin typeface="Book Antiqua" pitchFamily="18" charset="0"/>
              </a:rPr>
              <a:t>Pallor associated with perspiration and coolness of extremities.</a:t>
            </a:r>
          </a:p>
        </p:txBody>
      </p:sp>
      <p:sp>
        <p:nvSpPr>
          <p:cNvPr id="126981" name="Rectangle 5"/>
          <p:cNvSpPr>
            <a:spLocks noChangeArrowheads="1"/>
          </p:cNvSpPr>
          <p:nvPr/>
        </p:nvSpPr>
        <p:spPr bwMode="auto">
          <a:xfrm>
            <a:off x="457200" y="2209800"/>
            <a:ext cx="8382000" cy="3924300"/>
          </a:xfrm>
          <a:prstGeom prst="rect">
            <a:avLst/>
          </a:prstGeom>
          <a:noFill/>
          <a:ln w="9525">
            <a:noFill/>
            <a:miter lim="800000"/>
            <a:headEnd/>
            <a:tailEnd/>
          </a:ln>
          <a:effectLst/>
        </p:spPr>
        <p:txBody>
          <a:bodyPr/>
          <a:lstStyle/>
          <a:p>
            <a:pPr marL="342900" indent="-342900" eaLnBrk="1" hangingPunct="1">
              <a:lnSpc>
                <a:spcPct val="80000"/>
              </a:lnSpc>
              <a:spcBef>
                <a:spcPct val="20000"/>
              </a:spcBef>
              <a:buClr>
                <a:schemeClr val="hlink"/>
              </a:buClr>
              <a:buFont typeface="Wingdings" pitchFamily="2" charset="2"/>
              <a:buNone/>
            </a:pPr>
            <a:r>
              <a:rPr lang="en-US" sz="800" dirty="0">
                <a:effectLst>
                  <a:outerShdw blurRad="38100" dist="38100" dir="2700000" algn="tl">
                    <a:srgbClr val="000000"/>
                  </a:outerShdw>
                </a:effectLst>
              </a:rPr>
              <a:t>1.           </a:t>
            </a:r>
            <a:endParaRPr lang="en-US" sz="1600" dirty="0">
              <a:effectLst>
                <a:outerShdw blurRad="38100" dist="38100" dir="2700000" algn="tl">
                  <a:srgbClr val="000000"/>
                </a:outerShdw>
              </a:effectLst>
            </a:endParaRPr>
          </a:p>
          <a:p>
            <a:pPr marL="342900" indent="-342900" eaLnBrk="1" hangingPunct="1">
              <a:lnSpc>
                <a:spcPct val="80000"/>
              </a:lnSpc>
              <a:spcBef>
                <a:spcPct val="20000"/>
              </a:spcBef>
              <a:buClr>
                <a:schemeClr val="folHlink"/>
              </a:buClr>
              <a:buFont typeface="Wingdings" pitchFamily="2" charset="2"/>
              <a:buChar char="v"/>
            </a:pPr>
            <a:r>
              <a:rPr lang="en-US" sz="2400" b="1" i="1" dirty="0" err="1">
                <a:effectLst>
                  <a:outerShdw blurRad="38100" dist="38100" dir="2700000" algn="tl">
                    <a:srgbClr val="000000"/>
                  </a:outerShdw>
                </a:effectLst>
                <a:latin typeface="Book Antiqua" pitchFamily="18" charset="0"/>
              </a:rPr>
              <a:t>B.P.and</a:t>
            </a:r>
            <a:r>
              <a:rPr lang="en-US" sz="2400" b="1" i="1" dirty="0">
                <a:effectLst>
                  <a:outerShdw blurRad="38100" dist="38100" dir="2700000" algn="tl">
                    <a:srgbClr val="000000"/>
                  </a:outerShdw>
                </a:effectLst>
                <a:latin typeface="Book Antiqua" pitchFamily="18" charset="0"/>
              </a:rPr>
              <a:t> pulse rate may be normal within 1</a:t>
            </a:r>
            <a:r>
              <a:rPr lang="en-US" sz="2400" b="1" i="1" baseline="30000" dirty="0">
                <a:effectLst>
                  <a:outerShdw blurRad="38100" dist="38100" dir="2700000" algn="tl">
                    <a:srgbClr val="000000"/>
                  </a:outerShdw>
                </a:effectLst>
                <a:latin typeface="Book Antiqua" pitchFamily="18" charset="0"/>
              </a:rPr>
              <a:t>st</a:t>
            </a:r>
            <a:r>
              <a:rPr lang="en-US" sz="2400" b="1" i="1" dirty="0">
                <a:effectLst>
                  <a:outerShdw blurRad="38100" dist="38100" dir="2700000" algn="tl">
                    <a:srgbClr val="000000"/>
                  </a:outerShdw>
                </a:effectLst>
                <a:latin typeface="Book Antiqua" pitchFamily="18" charset="0"/>
              </a:rPr>
              <a:t> hr of STEMI.</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About 1/4</a:t>
            </a:r>
            <a:r>
              <a:rPr lang="en-US" sz="2400" b="1" i="1" baseline="30000" dirty="0">
                <a:effectLst>
                  <a:outerShdw blurRad="38100" dist="38100" dir="2700000" algn="tl">
                    <a:srgbClr val="000000"/>
                  </a:outerShdw>
                </a:effectLst>
                <a:latin typeface="Book Antiqua" pitchFamily="18" charset="0"/>
              </a:rPr>
              <a:t>th</a:t>
            </a:r>
            <a:r>
              <a:rPr lang="en-US" sz="2400" b="1" i="1" dirty="0">
                <a:effectLst>
                  <a:outerShdw blurRad="38100" dist="38100" dir="2700000" algn="tl">
                    <a:srgbClr val="000000"/>
                  </a:outerShdw>
                </a:effectLst>
                <a:latin typeface="Book Antiqua" pitchFamily="18" charset="0"/>
              </a:rPr>
              <a:t> of patients with anterior infarction have manifestations of tachycardia and/or hypertension.</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Whereas ½ with inferior MI show evidence of </a:t>
            </a:r>
            <a:r>
              <a:rPr lang="en-US" sz="2400" b="1" i="1" dirty="0" err="1">
                <a:effectLst>
                  <a:outerShdw blurRad="38100" dist="38100" dir="2700000" algn="tl">
                    <a:srgbClr val="000000"/>
                  </a:outerShdw>
                </a:effectLst>
                <a:latin typeface="Book Antiqua" pitchFamily="18" charset="0"/>
              </a:rPr>
              <a:t>bradycardia</a:t>
            </a:r>
            <a:r>
              <a:rPr lang="en-US" sz="2400" b="1" i="1" dirty="0">
                <a:effectLst>
                  <a:outerShdw blurRad="38100" dist="38100" dir="2700000" algn="tl">
                    <a:srgbClr val="000000"/>
                  </a:outerShdw>
                </a:effectLst>
                <a:latin typeface="Book Antiqua" pitchFamily="18" charset="0"/>
              </a:rPr>
              <a:t> and/or hypotension.</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Other signs of ventricular dysfunction include S4 and S3(heart sounds),decreased intensity of 1</a:t>
            </a:r>
            <a:r>
              <a:rPr lang="en-US" sz="2400" b="1" i="1" baseline="30000" dirty="0">
                <a:effectLst>
                  <a:outerShdw blurRad="38100" dist="38100" dir="2700000" algn="tl">
                    <a:srgbClr val="000000"/>
                  </a:outerShdw>
                </a:effectLst>
                <a:latin typeface="Book Antiqua" pitchFamily="18" charset="0"/>
              </a:rPr>
              <a:t>st</a:t>
            </a:r>
            <a:r>
              <a:rPr lang="en-US" sz="2400" b="1" i="1" dirty="0">
                <a:effectLst>
                  <a:outerShdw blurRad="38100" dist="38100" dir="2700000" algn="tl">
                    <a:srgbClr val="000000"/>
                  </a:outerShdw>
                </a:effectLst>
                <a:latin typeface="Book Antiqua" pitchFamily="18" charset="0"/>
              </a:rPr>
              <a:t> heart sound and paradoxical splitting of 2</a:t>
            </a:r>
            <a:r>
              <a:rPr lang="en-US" sz="2400" b="1" i="1" baseline="30000" dirty="0">
                <a:effectLst>
                  <a:outerShdw blurRad="38100" dist="38100" dir="2700000" algn="tl">
                    <a:srgbClr val="000000"/>
                  </a:outerShdw>
                </a:effectLst>
                <a:latin typeface="Book Antiqua" pitchFamily="18" charset="0"/>
              </a:rPr>
              <a:t>nd</a:t>
            </a:r>
            <a:r>
              <a:rPr lang="en-US" sz="2400" b="1" i="1" dirty="0">
                <a:effectLst>
                  <a:outerShdw blurRad="38100" dist="38100" dir="2700000" algn="tl">
                    <a:srgbClr val="000000"/>
                  </a:outerShdw>
                </a:effectLst>
                <a:latin typeface="Book Antiqua" pitchFamily="18" charset="0"/>
              </a:rPr>
              <a:t> heart sound.</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A transient </a:t>
            </a:r>
            <a:r>
              <a:rPr lang="en-US" sz="2400" b="1" i="1" dirty="0" err="1">
                <a:effectLst>
                  <a:outerShdw blurRad="38100" dist="38100" dir="2700000" algn="tl">
                    <a:srgbClr val="000000"/>
                  </a:outerShdw>
                </a:effectLst>
                <a:latin typeface="Book Antiqua" pitchFamily="18" charset="0"/>
              </a:rPr>
              <a:t>midsystolic</a:t>
            </a:r>
            <a:r>
              <a:rPr lang="en-US" sz="2400" b="1" i="1" dirty="0">
                <a:effectLst>
                  <a:outerShdw blurRad="38100" dist="38100" dir="2700000" algn="tl">
                    <a:srgbClr val="000000"/>
                  </a:outerShdw>
                </a:effectLst>
                <a:latin typeface="Book Antiqua" pitchFamily="18" charset="0"/>
              </a:rPr>
              <a:t> or late systolic and apical systolic murmur due to dysfunction of the mitral valve apparatus may be present.</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A pericardial friction rub may be present.</a:t>
            </a:r>
          </a:p>
          <a:p>
            <a:pPr marL="342900" indent="-342900" eaLnBrk="1" hangingPunct="1">
              <a:lnSpc>
                <a:spcPct val="80000"/>
              </a:lnSpc>
              <a:spcBef>
                <a:spcPct val="20000"/>
              </a:spcBef>
              <a:buClr>
                <a:schemeClr val="hlink"/>
              </a:buClr>
              <a:buFont typeface="Wingdings" pitchFamily="2" charset="2"/>
              <a:buBlip>
                <a:blip r:embed="rId2"/>
              </a:buBlip>
            </a:pPr>
            <a:endParaRPr lang="en-US" sz="2400" b="1" i="1" dirty="0">
              <a:effectLst>
                <a:outerShdw blurRad="38100" dist="38100" dir="2700000" algn="tl">
                  <a:srgbClr val="000000"/>
                </a:outerShdw>
              </a:effectLst>
              <a:latin typeface="Book Antiq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74638"/>
            <a:ext cx="8229600" cy="868362"/>
          </a:xfrm>
        </p:spPr>
        <p:txBody>
          <a:bodyPr>
            <a:normAutofit/>
          </a:bodyPr>
          <a:lstStyle/>
          <a:p>
            <a:r>
              <a:rPr lang="en-US" b="1" i="1" dirty="0" smtClean="0">
                <a:latin typeface="Book Antiqua" pitchFamily="18" charset="0"/>
              </a:rPr>
              <a:t> </a:t>
            </a:r>
            <a:r>
              <a:rPr lang="en-US" b="1" i="1" dirty="0">
                <a:latin typeface="Book Antiqua" pitchFamily="18" charset="0"/>
              </a:rPr>
              <a:t>INDICATION FOR E.C.G.</a:t>
            </a:r>
          </a:p>
        </p:txBody>
      </p:sp>
      <p:sp>
        <p:nvSpPr>
          <p:cNvPr id="136195" name="Rectangle 3"/>
          <p:cNvSpPr>
            <a:spLocks noGrp="1" noChangeArrowheads="1"/>
          </p:cNvSpPr>
          <p:nvPr>
            <p:ph type="body" idx="1"/>
          </p:nvPr>
        </p:nvSpPr>
        <p:spPr>
          <a:xfrm>
            <a:off x="304800" y="1371600"/>
            <a:ext cx="8305800" cy="5181600"/>
          </a:xfrm>
        </p:spPr>
        <p:txBody>
          <a:bodyPr>
            <a:normAutofit/>
          </a:bodyPr>
          <a:lstStyle/>
          <a:p>
            <a:pPr marL="609600" indent="-609600">
              <a:lnSpc>
                <a:spcPct val="80000"/>
              </a:lnSpc>
              <a:buClr>
                <a:schemeClr val="folHlink"/>
              </a:buClr>
              <a:buFont typeface="Wingdings" pitchFamily="2" charset="2"/>
              <a:buChar char="v"/>
            </a:pPr>
            <a:r>
              <a:rPr lang="en-US" sz="2400" b="1" i="1" dirty="0">
                <a:latin typeface="Book Antiqua" pitchFamily="18" charset="0"/>
              </a:rPr>
              <a:t>A 12-lead ECG should be performed and shown to an experienced emergency physician within 10 minutes of ED arrival for all patients with chest discomfort (or </a:t>
            </a:r>
            <a:r>
              <a:rPr lang="en-US" sz="2400" b="1" i="1" dirty="0" err="1">
                <a:latin typeface="Book Antiqua" pitchFamily="18" charset="0"/>
              </a:rPr>
              <a:t>anginal</a:t>
            </a:r>
            <a:r>
              <a:rPr lang="en-US" sz="2400" b="1" i="1" dirty="0">
                <a:latin typeface="Book Antiqua" pitchFamily="18" charset="0"/>
              </a:rPr>
              <a:t> equivalent) or other symptoms suggestive of </a:t>
            </a:r>
            <a:r>
              <a:rPr lang="en-US" sz="2400" b="1" i="1" dirty="0" smtClean="0">
                <a:latin typeface="Book Antiqua" pitchFamily="18" charset="0"/>
              </a:rPr>
              <a:t>STEMI</a:t>
            </a:r>
            <a:endParaRPr lang="en-US" sz="2400" b="1" i="1" dirty="0">
              <a:latin typeface="Book Antiqua" pitchFamily="18" charset="0"/>
            </a:endParaRPr>
          </a:p>
          <a:p>
            <a:pPr marL="609600" indent="-609600">
              <a:lnSpc>
                <a:spcPct val="80000"/>
              </a:lnSpc>
              <a:buClr>
                <a:schemeClr val="folHlink"/>
              </a:buClr>
              <a:buFont typeface="Wingdings" pitchFamily="2" charset="2"/>
              <a:buChar char="v"/>
            </a:pPr>
            <a:endParaRPr lang="en-US" sz="2400" b="1" i="1" dirty="0">
              <a:latin typeface="Book Antiqua" pitchFamily="18" charset="0"/>
            </a:endParaRPr>
          </a:p>
          <a:p>
            <a:pPr marL="609600" indent="-609600">
              <a:lnSpc>
                <a:spcPct val="80000"/>
              </a:lnSpc>
              <a:buClr>
                <a:schemeClr val="folHlink"/>
              </a:buClr>
              <a:buFont typeface="Wingdings" pitchFamily="2" charset="2"/>
              <a:buChar char="v"/>
            </a:pPr>
            <a:r>
              <a:rPr lang="en-US" sz="2400" b="1" i="1" dirty="0">
                <a:latin typeface="Book Antiqua" pitchFamily="18" charset="0"/>
              </a:rPr>
              <a:t>If the initial ECG is not diagnostic of STEMI but the patient remains symptomatic, and there is a high clinical suspicion for STEMI, serial ECGs at 5- to 10-minute intervals or continuous 12-lead ST-segment monitoring should be performed to detect the potential development of ST elevation. </a:t>
            </a:r>
            <a:r>
              <a:rPr lang="en-US" sz="2400" b="1" i="1" dirty="0" smtClean="0">
                <a:latin typeface="Book Antiqua" pitchFamily="18" charset="0"/>
              </a:rPr>
              <a:t> </a:t>
            </a:r>
            <a:r>
              <a:rPr lang="en-US" sz="2400" b="1" i="1" dirty="0">
                <a:latin typeface="Book Antiqua" pitchFamily="18" charset="0"/>
              </a:rPr>
              <a:t>C)</a:t>
            </a:r>
          </a:p>
          <a:p>
            <a:pPr marL="609600" indent="-609600">
              <a:lnSpc>
                <a:spcPct val="80000"/>
              </a:lnSpc>
              <a:buClr>
                <a:schemeClr val="folHlink"/>
              </a:buClr>
              <a:buFont typeface="Wingdings" pitchFamily="2" charset="2"/>
              <a:buChar char="v"/>
            </a:pPr>
            <a:r>
              <a:rPr lang="en-US" sz="2400" b="1" i="1" dirty="0">
                <a:latin typeface="Book Antiqua" pitchFamily="18" charset="0"/>
              </a:rPr>
              <a:t> </a:t>
            </a:r>
          </a:p>
          <a:p>
            <a:pPr marL="609600" indent="-609600">
              <a:lnSpc>
                <a:spcPct val="80000"/>
              </a:lnSpc>
              <a:buClr>
                <a:schemeClr val="folHlink"/>
              </a:buClr>
              <a:buFont typeface="Wingdings" pitchFamily="2" charset="2"/>
              <a:buChar char="v"/>
            </a:pPr>
            <a:r>
              <a:rPr lang="en-US" sz="2400" b="1" i="1" dirty="0">
                <a:latin typeface="Book Antiqua" pitchFamily="18" charset="0"/>
              </a:rPr>
              <a:t>In patients with inferior STEMI, right-sided ECG leads should be obtained to screen for ST elevation suggestive of right ventricular (RV) </a:t>
            </a:r>
            <a:r>
              <a:rPr lang="en-US" sz="2400" b="1" i="1" dirty="0" smtClean="0">
                <a:latin typeface="Book Antiqua" pitchFamily="18" charset="0"/>
              </a:rPr>
              <a:t>infarction</a:t>
            </a:r>
            <a:endParaRPr lang="en-US" sz="2400" b="1" i="1" dirty="0">
              <a:latin typeface="Book Antiqua" pitchFamily="18" charset="0"/>
            </a:endParaRPr>
          </a:p>
          <a:p>
            <a:pPr marL="609600" indent="-609600">
              <a:lnSpc>
                <a:spcPct val="80000"/>
              </a:lnSpc>
              <a:buClr>
                <a:schemeClr val="folHlink"/>
              </a:buClr>
              <a:buFont typeface="Wingdings" pitchFamily="2" charset="2"/>
              <a:buChar char="v"/>
            </a:pPr>
            <a:endParaRPr lang="en-US" sz="2400" b="1" i="1" dirty="0">
              <a:latin typeface="Book Antiqu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KG overview - intervals"/>
          <p:cNvPicPr>
            <a:picLocks noChangeAspect="1" noChangeArrowheads="1"/>
          </p:cNvPicPr>
          <p:nvPr/>
        </p:nvPicPr>
        <p:blipFill>
          <a:blip r:embed="rId3" cstate="print"/>
          <a:srcRect/>
          <a:stretch>
            <a:fillRect/>
          </a:stretch>
        </p:blipFill>
        <p:spPr bwMode="auto">
          <a:xfrm>
            <a:off x="688975" y="649288"/>
            <a:ext cx="7769225" cy="582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325438" y="1736725"/>
            <a:ext cx="8491537" cy="4358825"/>
            <a:chOff x="-3" y="-3"/>
            <a:chExt cx="5765" cy="2685"/>
          </a:xfrm>
        </p:grpSpPr>
        <p:grpSp>
          <p:nvGrpSpPr>
            <p:cNvPr id="3" name="Group 53"/>
            <p:cNvGrpSpPr>
              <a:grpSpLocks/>
            </p:cNvGrpSpPr>
            <p:nvPr/>
          </p:nvGrpSpPr>
          <p:grpSpPr bwMode="auto">
            <a:xfrm>
              <a:off x="0" y="0"/>
              <a:ext cx="5759" cy="2682"/>
              <a:chOff x="0" y="0"/>
              <a:chExt cx="5759" cy="2682"/>
            </a:xfrm>
          </p:grpSpPr>
          <p:grpSp>
            <p:nvGrpSpPr>
              <p:cNvPr id="4" name="Group 20"/>
              <p:cNvGrpSpPr>
                <a:grpSpLocks/>
              </p:cNvGrpSpPr>
              <p:nvPr/>
            </p:nvGrpSpPr>
            <p:grpSpPr bwMode="auto">
              <a:xfrm>
                <a:off x="0" y="0"/>
                <a:ext cx="2054" cy="367"/>
                <a:chOff x="0" y="0"/>
                <a:chExt cx="2054" cy="367"/>
              </a:xfrm>
            </p:grpSpPr>
            <p:sp>
              <p:nvSpPr>
                <p:cNvPr id="28727" name="Rectangle 2"/>
                <p:cNvSpPr>
                  <a:spLocks noChangeArrowheads="1"/>
                </p:cNvSpPr>
                <p:nvPr/>
              </p:nvSpPr>
              <p:spPr bwMode="auto">
                <a:xfrm>
                  <a:off x="18" y="18"/>
                  <a:ext cx="2018" cy="331"/>
                </a:xfrm>
                <a:prstGeom prst="rect">
                  <a:avLst/>
                </a:prstGeom>
                <a:noFill/>
                <a:ln w="9525">
                  <a:noFill/>
                  <a:miter lim="800000"/>
                  <a:headEnd/>
                  <a:tailEnd/>
                </a:ln>
              </p:spPr>
              <p:txBody>
                <a:bodyPr/>
                <a:lstStyle/>
                <a:p>
                  <a:r>
                    <a:rPr lang="en-US" altLang="zh-TW" sz="2800" b="1" i="1" dirty="0">
                      <a:latin typeface="Book Antiqua" pitchFamily="18" charset="0"/>
                      <a:ea typeface="新細明體" charset="-120"/>
                      <a:cs typeface="Times New Roman" pitchFamily="18" charset="0"/>
                    </a:rPr>
                    <a:t>Anterior wall MI</a:t>
                  </a:r>
                </a:p>
              </p:txBody>
            </p:sp>
            <p:sp>
              <p:nvSpPr>
                <p:cNvPr id="28728" name="Rectangle 19"/>
                <p:cNvSpPr>
                  <a:spLocks noChangeArrowheads="1"/>
                </p:cNvSpPr>
                <p:nvPr/>
              </p:nvSpPr>
              <p:spPr bwMode="auto">
                <a:xfrm>
                  <a:off x="0" y="0"/>
                  <a:ext cx="2054"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5" name="Group 22"/>
              <p:cNvGrpSpPr>
                <a:grpSpLocks/>
              </p:cNvGrpSpPr>
              <p:nvPr/>
            </p:nvGrpSpPr>
            <p:grpSpPr bwMode="auto">
              <a:xfrm>
                <a:off x="2054" y="0"/>
                <a:ext cx="2054" cy="367"/>
                <a:chOff x="2054" y="0"/>
                <a:chExt cx="2054" cy="367"/>
              </a:xfrm>
            </p:grpSpPr>
            <p:sp>
              <p:nvSpPr>
                <p:cNvPr id="28725" name="Rectangle 3"/>
                <p:cNvSpPr>
                  <a:spLocks noChangeArrowheads="1"/>
                </p:cNvSpPr>
                <p:nvPr/>
              </p:nvSpPr>
              <p:spPr bwMode="auto">
                <a:xfrm>
                  <a:off x="2072" y="18"/>
                  <a:ext cx="2018"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V</a:t>
                  </a:r>
                  <a:r>
                    <a:rPr lang="en-US" altLang="zh-TW" sz="2800" b="1" i="1" baseline="-30000">
                      <a:latin typeface="Book Antiqua" pitchFamily="18" charset="0"/>
                      <a:ea typeface="新細明體" charset="-120"/>
                      <a:cs typeface="Times New Roman" pitchFamily="18" charset="0"/>
                    </a:rPr>
                    <a:t>1</a:t>
                  </a:r>
                  <a:r>
                    <a:rPr lang="en-US" altLang="zh-TW" sz="2800" b="1" i="1">
                      <a:latin typeface="Book Antiqua" pitchFamily="18" charset="0"/>
                      <a:ea typeface="新細明體" charset="-120"/>
                      <a:cs typeface="Times New Roman" pitchFamily="18" charset="0"/>
                    </a:rPr>
                    <a:t> through V</a:t>
                  </a:r>
                  <a:r>
                    <a:rPr lang="en-US" altLang="zh-TW" sz="2800" b="1" i="1" baseline="-30000">
                      <a:latin typeface="Book Antiqua" pitchFamily="18" charset="0"/>
                      <a:ea typeface="新細明體" charset="-120"/>
                      <a:cs typeface="Times New Roman" pitchFamily="18" charset="0"/>
                    </a:rPr>
                    <a:t>4</a:t>
                  </a:r>
                  <a:r>
                    <a:rPr lang="en-US" altLang="zh-TW" sz="2800" b="1" i="1">
                      <a:latin typeface="Book Antiqua" pitchFamily="18" charset="0"/>
                      <a:ea typeface="新細明體" charset="-120"/>
                      <a:cs typeface="Times New Roman" pitchFamily="18" charset="0"/>
                    </a:rPr>
                    <a:t> </a:t>
                  </a:r>
                </a:p>
                <a:p>
                  <a:pPr eaLnBrk="0" hangingPunct="0"/>
                  <a:endParaRPr lang="zh-TW" altLang="en-US" sz="2800" b="1" i="1">
                    <a:latin typeface="Book Antiqua" pitchFamily="18" charset="0"/>
                    <a:ea typeface="新細明體" charset="-120"/>
                    <a:cs typeface="Times New Roman" pitchFamily="18" charset="0"/>
                  </a:endParaRPr>
                </a:p>
              </p:txBody>
            </p:sp>
            <p:sp>
              <p:nvSpPr>
                <p:cNvPr id="28726" name="Rectangle 21"/>
                <p:cNvSpPr>
                  <a:spLocks noChangeArrowheads="1"/>
                </p:cNvSpPr>
                <p:nvPr/>
              </p:nvSpPr>
              <p:spPr bwMode="auto">
                <a:xfrm>
                  <a:off x="2054" y="0"/>
                  <a:ext cx="2054"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6" name="Group 24"/>
              <p:cNvGrpSpPr>
                <a:grpSpLocks/>
              </p:cNvGrpSpPr>
              <p:nvPr/>
            </p:nvGrpSpPr>
            <p:grpSpPr bwMode="auto">
              <a:xfrm>
                <a:off x="4108" y="0"/>
                <a:ext cx="1651" cy="367"/>
                <a:chOff x="4108" y="0"/>
                <a:chExt cx="1651" cy="367"/>
              </a:xfrm>
            </p:grpSpPr>
            <p:sp>
              <p:nvSpPr>
                <p:cNvPr id="28723" name="Rectangle 4"/>
                <p:cNvSpPr>
                  <a:spLocks noChangeArrowheads="1"/>
                </p:cNvSpPr>
                <p:nvPr/>
              </p:nvSpPr>
              <p:spPr bwMode="auto">
                <a:xfrm>
                  <a:off x="4126" y="18"/>
                  <a:ext cx="1615"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ST Elevation</a:t>
                  </a:r>
                </a:p>
                <a:p>
                  <a:pPr eaLnBrk="0" hangingPunct="0"/>
                  <a:endParaRPr lang="zh-TW" altLang="en-US" sz="2800" b="1" i="1">
                    <a:latin typeface="Book Antiqua" pitchFamily="18" charset="0"/>
                    <a:ea typeface="新細明體" charset="-120"/>
                    <a:cs typeface="Times New Roman" pitchFamily="18" charset="0"/>
                  </a:endParaRPr>
                </a:p>
              </p:txBody>
            </p:sp>
            <p:sp>
              <p:nvSpPr>
                <p:cNvPr id="28724" name="Rectangle 23"/>
                <p:cNvSpPr>
                  <a:spLocks noChangeArrowheads="1"/>
                </p:cNvSpPr>
                <p:nvPr/>
              </p:nvSpPr>
              <p:spPr bwMode="auto">
                <a:xfrm>
                  <a:off x="4108" y="0"/>
                  <a:ext cx="1651"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7" name="Group 26"/>
              <p:cNvGrpSpPr>
                <a:grpSpLocks/>
              </p:cNvGrpSpPr>
              <p:nvPr/>
            </p:nvGrpSpPr>
            <p:grpSpPr bwMode="auto">
              <a:xfrm>
                <a:off x="0" y="403"/>
                <a:ext cx="2054" cy="367"/>
                <a:chOff x="0" y="403"/>
                <a:chExt cx="2054" cy="367"/>
              </a:xfrm>
            </p:grpSpPr>
            <p:sp>
              <p:nvSpPr>
                <p:cNvPr id="28721" name="Rectangle 5"/>
                <p:cNvSpPr>
                  <a:spLocks noChangeArrowheads="1"/>
                </p:cNvSpPr>
                <p:nvPr/>
              </p:nvSpPr>
              <p:spPr bwMode="auto">
                <a:xfrm>
                  <a:off x="18" y="421"/>
                  <a:ext cx="2018"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Lateral wall MI</a:t>
                  </a:r>
                </a:p>
                <a:p>
                  <a:pPr eaLnBrk="0" hangingPunct="0"/>
                  <a:endParaRPr lang="zh-TW" altLang="en-US" sz="2800" b="1" i="1">
                    <a:latin typeface="Book Antiqua" pitchFamily="18" charset="0"/>
                    <a:ea typeface="新細明體" charset="-120"/>
                    <a:cs typeface="Times New Roman" pitchFamily="18" charset="0"/>
                  </a:endParaRPr>
                </a:p>
              </p:txBody>
            </p:sp>
            <p:sp>
              <p:nvSpPr>
                <p:cNvPr id="28722" name="Rectangle 25"/>
                <p:cNvSpPr>
                  <a:spLocks noChangeArrowheads="1"/>
                </p:cNvSpPr>
                <p:nvPr/>
              </p:nvSpPr>
              <p:spPr bwMode="auto">
                <a:xfrm>
                  <a:off x="0" y="403"/>
                  <a:ext cx="2054"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8" name="Group 28"/>
              <p:cNvGrpSpPr>
                <a:grpSpLocks/>
              </p:cNvGrpSpPr>
              <p:nvPr/>
            </p:nvGrpSpPr>
            <p:grpSpPr bwMode="auto">
              <a:xfrm>
                <a:off x="2054" y="403"/>
                <a:ext cx="2054" cy="367"/>
                <a:chOff x="2054" y="403"/>
                <a:chExt cx="2054" cy="367"/>
              </a:xfrm>
            </p:grpSpPr>
            <p:sp>
              <p:nvSpPr>
                <p:cNvPr id="28719" name="Rectangle 6"/>
                <p:cNvSpPr>
                  <a:spLocks noChangeArrowheads="1"/>
                </p:cNvSpPr>
                <p:nvPr/>
              </p:nvSpPr>
              <p:spPr bwMode="auto">
                <a:xfrm>
                  <a:off x="2072" y="421"/>
                  <a:ext cx="2018"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I, aV</a:t>
                  </a:r>
                  <a:r>
                    <a:rPr lang="en-US" altLang="zh-TW" sz="2800" b="1" i="1" baseline="-30000">
                      <a:latin typeface="Book Antiqua" pitchFamily="18" charset="0"/>
                      <a:ea typeface="新細明體" charset="-120"/>
                      <a:cs typeface="Times New Roman" pitchFamily="18" charset="0"/>
                    </a:rPr>
                    <a:t>L</a:t>
                  </a:r>
                  <a:r>
                    <a:rPr lang="en-US" altLang="zh-TW" sz="2800" b="1" i="1">
                      <a:latin typeface="Book Antiqua" pitchFamily="18" charset="0"/>
                      <a:ea typeface="新細明體" charset="-120"/>
                      <a:cs typeface="Times New Roman" pitchFamily="18" charset="0"/>
                    </a:rPr>
                    <a:t> , V</a:t>
                  </a:r>
                  <a:r>
                    <a:rPr lang="en-US" altLang="zh-TW" sz="2800" b="1" i="1" baseline="-30000">
                      <a:latin typeface="Book Antiqua" pitchFamily="18" charset="0"/>
                      <a:ea typeface="新細明體" charset="-120"/>
                      <a:cs typeface="Times New Roman" pitchFamily="18" charset="0"/>
                    </a:rPr>
                    <a:t>5,</a:t>
                  </a:r>
                  <a:r>
                    <a:rPr lang="en-US" altLang="zh-TW" sz="2800" b="1" i="1">
                      <a:latin typeface="Book Antiqua" pitchFamily="18" charset="0"/>
                      <a:ea typeface="新細明體" charset="-120"/>
                      <a:cs typeface="Times New Roman" pitchFamily="18" charset="0"/>
                    </a:rPr>
                    <a:t> and V</a:t>
                  </a:r>
                  <a:r>
                    <a:rPr lang="en-US" altLang="zh-TW" sz="2800" b="1" i="1" baseline="-30000">
                      <a:latin typeface="Book Antiqua" pitchFamily="18" charset="0"/>
                      <a:ea typeface="新細明體" charset="-120"/>
                      <a:cs typeface="Times New Roman" pitchFamily="18" charset="0"/>
                    </a:rPr>
                    <a:t>6</a:t>
                  </a:r>
                  <a:r>
                    <a:rPr lang="en-US" altLang="zh-TW" sz="2800" b="1" i="1">
                      <a:latin typeface="Book Antiqua" pitchFamily="18" charset="0"/>
                      <a:ea typeface="新細明體" charset="-120"/>
                      <a:cs typeface="Times New Roman" pitchFamily="18" charset="0"/>
                    </a:rPr>
                    <a:t> </a:t>
                  </a:r>
                </a:p>
                <a:p>
                  <a:pPr eaLnBrk="0" hangingPunct="0"/>
                  <a:endParaRPr lang="zh-TW" altLang="en-US" sz="2800" b="1" i="1">
                    <a:latin typeface="Book Antiqua" pitchFamily="18" charset="0"/>
                    <a:ea typeface="新細明體" charset="-120"/>
                    <a:cs typeface="Times New Roman" pitchFamily="18" charset="0"/>
                  </a:endParaRPr>
                </a:p>
              </p:txBody>
            </p:sp>
            <p:sp>
              <p:nvSpPr>
                <p:cNvPr id="28720" name="Rectangle 27"/>
                <p:cNvSpPr>
                  <a:spLocks noChangeArrowheads="1"/>
                </p:cNvSpPr>
                <p:nvPr/>
              </p:nvSpPr>
              <p:spPr bwMode="auto">
                <a:xfrm>
                  <a:off x="2054" y="403"/>
                  <a:ext cx="2054"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9" name="Group 30"/>
              <p:cNvGrpSpPr>
                <a:grpSpLocks/>
              </p:cNvGrpSpPr>
              <p:nvPr/>
            </p:nvGrpSpPr>
            <p:grpSpPr bwMode="auto">
              <a:xfrm>
                <a:off x="4108" y="403"/>
                <a:ext cx="1651" cy="367"/>
                <a:chOff x="4108" y="403"/>
                <a:chExt cx="1651" cy="367"/>
              </a:xfrm>
            </p:grpSpPr>
            <p:sp>
              <p:nvSpPr>
                <p:cNvPr id="28717" name="Rectangle 7"/>
                <p:cNvSpPr>
                  <a:spLocks noChangeArrowheads="1"/>
                </p:cNvSpPr>
                <p:nvPr/>
              </p:nvSpPr>
              <p:spPr bwMode="auto">
                <a:xfrm>
                  <a:off x="4126" y="421"/>
                  <a:ext cx="1615"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ST Elevation</a:t>
                  </a:r>
                </a:p>
                <a:p>
                  <a:pPr eaLnBrk="0" hangingPunct="0"/>
                  <a:endParaRPr lang="zh-TW" altLang="en-US" sz="2800" b="1" i="1">
                    <a:latin typeface="Book Antiqua" pitchFamily="18" charset="0"/>
                    <a:ea typeface="新細明體" charset="-120"/>
                    <a:cs typeface="Times New Roman" pitchFamily="18" charset="0"/>
                  </a:endParaRPr>
                </a:p>
              </p:txBody>
            </p:sp>
            <p:sp>
              <p:nvSpPr>
                <p:cNvPr id="28718" name="Rectangle 29"/>
                <p:cNvSpPr>
                  <a:spLocks noChangeArrowheads="1"/>
                </p:cNvSpPr>
                <p:nvPr/>
              </p:nvSpPr>
              <p:spPr bwMode="auto">
                <a:xfrm>
                  <a:off x="4108" y="403"/>
                  <a:ext cx="1651"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10" name="Group 32"/>
              <p:cNvGrpSpPr>
                <a:grpSpLocks/>
              </p:cNvGrpSpPr>
              <p:nvPr/>
            </p:nvGrpSpPr>
            <p:grpSpPr bwMode="auto">
              <a:xfrm>
                <a:off x="0" y="806"/>
                <a:ext cx="2054" cy="367"/>
                <a:chOff x="0" y="806"/>
                <a:chExt cx="2054" cy="367"/>
              </a:xfrm>
            </p:grpSpPr>
            <p:sp>
              <p:nvSpPr>
                <p:cNvPr id="28715" name="Rectangle 8"/>
                <p:cNvSpPr>
                  <a:spLocks noChangeArrowheads="1"/>
                </p:cNvSpPr>
                <p:nvPr/>
              </p:nvSpPr>
              <p:spPr bwMode="auto">
                <a:xfrm>
                  <a:off x="18" y="824"/>
                  <a:ext cx="2018"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Inferior wall MI</a:t>
                  </a:r>
                </a:p>
                <a:p>
                  <a:pPr eaLnBrk="0" hangingPunct="0"/>
                  <a:endParaRPr lang="zh-TW" altLang="en-US" sz="2800" b="1" i="1">
                    <a:latin typeface="Book Antiqua" pitchFamily="18" charset="0"/>
                    <a:ea typeface="新細明體" charset="-120"/>
                    <a:cs typeface="Times New Roman" pitchFamily="18" charset="0"/>
                  </a:endParaRPr>
                </a:p>
              </p:txBody>
            </p:sp>
            <p:sp>
              <p:nvSpPr>
                <p:cNvPr id="28716" name="Rectangle 31"/>
                <p:cNvSpPr>
                  <a:spLocks noChangeArrowheads="1"/>
                </p:cNvSpPr>
                <p:nvPr/>
              </p:nvSpPr>
              <p:spPr bwMode="auto">
                <a:xfrm>
                  <a:off x="0" y="806"/>
                  <a:ext cx="2054"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11" name="Group 34"/>
              <p:cNvGrpSpPr>
                <a:grpSpLocks/>
              </p:cNvGrpSpPr>
              <p:nvPr/>
            </p:nvGrpSpPr>
            <p:grpSpPr bwMode="auto">
              <a:xfrm>
                <a:off x="2054" y="806"/>
                <a:ext cx="2054" cy="367"/>
                <a:chOff x="2054" y="806"/>
                <a:chExt cx="2054" cy="367"/>
              </a:xfrm>
            </p:grpSpPr>
            <p:sp>
              <p:nvSpPr>
                <p:cNvPr id="28713" name="Rectangle 9"/>
                <p:cNvSpPr>
                  <a:spLocks noChangeArrowheads="1"/>
                </p:cNvSpPr>
                <p:nvPr/>
              </p:nvSpPr>
              <p:spPr bwMode="auto">
                <a:xfrm>
                  <a:off x="2072" y="824"/>
                  <a:ext cx="2018"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II, III, and aV</a:t>
                  </a:r>
                  <a:r>
                    <a:rPr lang="en-US" altLang="zh-TW" sz="2800" b="1" i="1" baseline="-30000">
                      <a:latin typeface="Book Antiqua" pitchFamily="18" charset="0"/>
                      <a:ea typeface="新細明體" charset="-120"/>
                      <a:cs typeface="Times New Roman" pitchFamily="18" charset="0"/>
                    </a:rPr>
                    <a:t>F</a:t>
                  </a:r>
                  <a:r>
                    <a:rPr lang="en-US" altLang="zh-TW" sz="2800" b="1" i="1">
                      <a:latin typeface="Book Antiqua" pitchFamily="18" charset="0"/>
                      <a:ea typeface="新細明體" charset="-120"/>
                      <a:cs typeface="Times New Roman" pitchFamily="18" charset="0"/>
                    </a:rPr>
                    <a:t> </a:t>
                  </a:r>
                </a:p>
                <a:p>
                  <a:pPr eaLnBrk="0" hangingPunct="0"/>
                  <a:endParaRPr lang="zh-TW" altLang="en-US" sz="2800" b="1" i="1">
                    <a:latin typeface="Book Antiqua" pitchFamily="18" charset="0"/>
                    <a:ea typeface="新細明體" charset="-120"/>
                    <a:cs typeface="Times New Roman" pitchFamily="18" charset="0"/>
                  </a:endParaRPr>
                </a:p>
              </p:txBody>
            </p:sp>
            <p:sp>
              <p:nvSpPr>
                <p:cNvPr id="28714" name="Rectangle 33"/>
                <p:cNvSpPr>
                  <a:spLocks noChangeArrowheads="1"/>
                </p:cNvSpPr>
                <p:nvPr/>
              </p:nvSpPr>
              <p:spPr bwMode="auto">
                <a:xfrm>
                  <a:off x="2054" y="806"/>
                  <a:ext cx="2054"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12" name="Group 36"/>
              <p:cNvGrpSpPr>
                <a:grpSpLocks/>
              </p:cNvGrpSpPr>
              <p:nvPr/>
            </p:nvGrpSpPr>
            <p:grpSpPr bwMode="auto">
              <a:xfrm>
                <a:off x="4108" y="806"/>
                <a:ext cx="1651" cy="367"/>
                <a:chOff x="4108" y="806"/>
                <a:chExt cx="1651" cy="367"/>
              </a:xfrm>
            </p:grpSpPr>
            <p:sp>
              <p:nvSpPr>
                <p:cNvPr id="28711" name="Rectangle 10"/>
                <p:cNvSpPr>
                  <a:spLocks noChangeArrowheads="1"/>
                </p:cNvSpPr>
                <p:nvPr/>
              </p:nvSpPr>
              <p:spPr bwMode="auto">
                <a:xfrm>
                  <a:off x="4126" y="824"/>
                  <a:ext cx="1615"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ST Elevation</a:t>
                  </a:r>
                </a:p>
                <a:p>
                  <a:pPr eaLnBrk="0" hangingPunct="0"/>
                  <a:endParaRPr lang="zh-TW" altLang="en-US" sz="2800" b="1" i="1">
                    <a:latin typeface="Book Antiqua" pitchFamily="18" charset="0"/>
                    <a:ea typeface="新細明體" charset="-120"/>
                    <a:cs typeface="Times New Roman" pitchFamily="18" charset="0"/>
                  </a:endParaRPr>
                </a:p>
              </p:txBody>
            </p:sp>
            <p:sp>
              <p:nvSpPr>
                <p:cNvPr id="28712" name="Rectangle 35"/>
                <p:cNvSpPr>
                  <a:spLocks noChangeArrowheads="1"/>
                </p:cNvSpPr>
                <p:nvPr/>
              </p:nvSpPr>
              <p:spPr bwMode="auto">
                <a:xfrm>
                  <a:off x="4108" y="806"/>
                  <a:ext cx="1651"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13" name="Group 38"/>
              <p:cNvGrpSpPr>
                <a:grpSpLocks/>
              </p:cNvGrpSpPr>
              <p:nvPr/>
            </p:nvGrpSpPr>
            <p:grpSpPr bwMode="auto">
              <a:xfrm>
                <a:off x="0" y="1209"/>
                <a:ext cx="2054" cy="367"/>
                <a:chOff x="0" y="1209"/>
                <a:chExt cx="2054" cy="367"/>
              </a:xfrm>
            </p:grpSpPr>
            <p:sp>
              <p:nvSpPr>
                <p:cNvPr id="28709" name="Rectangle 11"/>
                <p:cNvSpPr>
                  <a:spLocks noChangeArrowheads="1"/>
                </p:cNvSpPr>
                <p:nvPr/>
              </p:nvSpPr>
              <p:spPr bwMode="auto">
                <a:xfrm>
                  <a:off x="18" y="1227"/>
                  <a:ext cx="2018"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RV wall MI</a:t>
                  </a:r>
                </a:p>
              </p:txBody>
            </p:sp>
            <p:sp>
              <p:nvSpPr>
                <p:cNvPr id="28710" name="Rectangle 37"/>
                <p:cNvSpPr>
                  <a:spLocks noChangeArrowheads="1"/>
                </p:cNvSpPr>
                <p:nvPr/>
              </p:nvSpPr>
              <p:spPr bwMode="auto">
                <a:xfrm>
                  <a:off x="0" y="1209"/>
                  <a:ext cx="2054"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14" name="Group 40"/>
              <p:cNvGrpSpPr>
                <a:grpSpLocks/>
              </p:cNvGrpSpPr>
              <p:nvPr/>
            </p:nvGrpSpPr>
            <p:grpSpPr bwMode="auto">
              <a:xfrm>
                <a:off x="2054" y="1209"/>
                <a:ext cx="2054" cy="367"/>
                <a:chOff x="2054" y="1209"/>
                <a:chExt cx="2054" cy="367"/>
              </a:xfrm>
            </p:grpSpPr>
            <p:sp>
              <p:nvSpPr>
                <p:cNvPr id="28707" name="Rectangle 12"/>
                <p:cNvSpPr>
                  <a:spLocks noChangeArrowheads="1"/>
                </p:cNvSpPr>
                <p:nvPr/>
              </p:nvSpPr>
              <p:spPr bwMode="auto">
                <a:xfrm>
                  <a:off x="2072" y="1227"/>
                  <a:ext cx="2018"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V</a:t>
                  </a:r>
                  <a:r>
                    <a:rPr lang="en-US" altLang="zh-TW" sz="2800" b="1" i="1" baseline="-30000">
                      <a:latin typeface="Book Antiqua" pitchFamily="18" charset="0"/>
                      <a:ea typeface="新細明體" charset="-120"/>
                      <a:cs typeface="Times New Roman" pitchFamily="18" charset="0"/>
                    </a:rPr>
                    <a:t>4R</a:t>
                  </a:r>
                  <a:r>
                    <a:rPr lang="en-US" altLang="zh-TW" sz="2800" b="1" i="1">
                      <a:latin typeface="Book Antiqua" pitchFamily="18" charset="0"/>
                      <a:ea typeface="新細明體" charset="-120"/>
                      <a:cs typeface="Times New Roman" pitchFamily="18" charset="0"/>
                    </a:rPr>
                    <a:t> </a:t>
                  </a:r>
                </a:p>
                <a:p>
                  <a:pPr eaLnBrk="0" hangingPunct="0"/>
                  <a:endParaRPr lang="zh-TW" altLang="en-US" sz="2800" b="1" i="1">
                    <a:latin typeface="Book Antiqua" pitchFamily="18" charset="0"/>
                    <a:ea typeface="新細明體" charset="-120"/>
                    <a:cs typeface="Times New Roman" pitchFamily="18" charset="0"/>
                  </a:endParaRPr>
                </a:p>
              </p:txBody>
            </p:sp>
            <p:sp>
              <p:nvSpPr>
                <p:cNvPr id="28708" name="Rectangle 39"/>
                <p:cNvSpPr>
                  <a:spLocks noChangeArrowheads="1"/>
                </p:cNvSpPr>
                <p:nvPr/>
              </p:nvSpPr>
              <p:spPr bwMode="auto">
                <a:xfrm>
                  <a:off x="2054" y="1209"/>
                  <a:ext cx="2054"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15" name="Group 42"/>
              <p:cNvGrpSpPr>
                <a:grpSpLocks/>
              </p:cNvGrpSpPr>
              <p:nvPr/>
            </p:nvGrpSpPr>
            <p:grpSpPr bwMode="auto">
              <a:xfrm>
                <a:off x="4108" y="1209"/>
                <a:ext cx="1651" cy="367"/>
                <a:chOff x="4108" y="1209"/>
                <a:chExt cx="1651" cy="367"/>
              </a:xfrm>
            </p:grpSpPr>
            <p:sp>
              <p:nvSpPr>
                <p:cNvPr id="28705" name="Rectangle 13"/>
                <p:cNvSpPr>
                  <a:spLocks noChangeArrowheads="1"/>
                </p:cNvSpPr>
                <p:nvPr/>
              </p:nvSpPr>
              <p:spPr bwMode="auto">
                <a:xfrm>
                  <a:off x="4126" y="1227"/>
                  <a:ext cx="1615"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ST Elevation</a:t>
                  </a:r>
                </a:p>
                <a:p>
                  <a:pPr eaLnBrk="0" hangingPunct="0"/>
                  <a:endParaRPr lang="zh-TW" altLang="en-US" sz="2800" b="1" i="1">
                    <a:latin typeface="Book Antiqua" pitchFamily="18" charset="0"/>
                    <a:ea typeface="新細明體" charset="-120"/>
                    <a:cs typeface="Times New Roman" pitchFamily="18" charset="0"/>
                  </a:endParaRPr>
                </a:p>
              </p:txBody>
            </p:sp>
            <p:sp>
              <p:nvSpPr>
                <p:cNvPr id="28706" name="Rectangle 41"/>
                <p:cNvSpPr>
                  <a:spLocks noChangeArrowheads="1"/>
                </p:cNvSpPr>
                <p:nvPr/>
              </p:nvSpPr>
              <p:spPr bwMode="auto">
                <a:xfrm>
                  <a:off x="4108" y="1209"/>
                  <a:ext cx="1651"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16" name="Group 44"/>
              <p:cNvGrpSpPr>
                <a:grpSpLocks/>
              </p:cNvGrpSpPr>
              <p:nvPr/>
            </p:nvGrpSpPr>
            <p:grpSpPr bwMode="auto">
              <a:xfrm>
                <a:off x="0" y="1612"/>
                <a:ext cx="2054" cy="770"/>
                <a:chOff x="0" y="1612"/>
                <a:chExt cx="2054" cy="770"/>
              </a:xfrm>
            </p:grpSpPr>
            <p:sp>
              <p:nvSpPr>
                <p:cNvPr id="28703" name="Rectangle 14"/>
                <p:cNvSpPr>
                  <a:spLocks noChangeArrowheads="1"/>
                </p:cNvSpPr>
                <p:nvPr/>
              </p:nvSpPr>
              <p:spPr bwMode="auto">
                <a:xfrm>
                  <a:off x="18" y="1630"/>
                  <a:ext cx="2018" cy="734"/>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Posterior wall MI</a:t>
                  </a:r>
                </a:p>
                <a:p>
                  <a:pPr eaLnBrk="0" hangingPunct="0"/>
                  <a:endParaRPr lang="zh-TW" altLang="en-US" sz="2800" b="1" i="1">
                    <a:latin typeface="Book Antiqua" pitchFamily="18" charset="0"/>
                    <a:ea typeface="新細明體" charset="-120"/>
                    <a:cs typeface="Times New Roman" pitchFamily="18" charset="0"/>
                  </a:endParaRPr>
                </a:p>
              </p:txBody>
            </p:sp>
            <p:sp>
              <p:nvSpPr>
                <p:cNvPr id="28704" name="Rectangle 43"/>
                <p:cNvSpPr>
                  <a:spLocks noChangeArrowheads="1"/>
                </p:cNvSpPr>
                <p:nvPr/>
              </p:nvSpPr>
              <p:spPr bwMode="auto">
                <a:xfrm>
                  <a:off x="0" y="1612"/>
                  <a:ext cx="2054" cy="770"/>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17" name="Group 46"/>
              <p:cNvGrpSpPr>
                <a:grpSpLocks/>
              </p:cNvGrpSpPr>
              <p:nvPr/>
            </p:nvGrpSpPr>
            <p:grpSpPr bwMode="auto">
              <a:xfrm>
                <a:off x="2054" y="1612"/>
                <a:ext cx="2054" cy="367"/>
                <a:chOff x="2054" y="1612"/>
                <a:chExt cx="2054" cy="367"/>
              </a:xfrm>
            </p:grpSpPr>
            <p:sp>
              <p:nvSpPr>
                <p:cNvPr id="28701" name="Rectangle 15"/>
                <p:cNvSpPr>
                  <a:spLocks noChangeArrowheads="1"/>
                </p:cNvSpPr>
                <p:nvPr/>
              </p:nvSpPr>
              <p:spPr bwMode="auto">
                <a:xfrm>
                  <a:off x="2072" y="1630"/>
                  <a:ext cx="2018"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V</a:t>
                  </a:r>
                  <a:r>
                    <a:rPr lang="en-US" altLang="zh-TW" sz="2800" b="1" i="1" baseline="-30000">
                      <a:latin typeface="Book Antiqua" pitchFamily="18" charset="0"/>
                      <a:ea typeface="新細明體" charset="-120"/>
                      <a:cs typeface="Times New Roman" pitchFamily="18" charset="0"/>
                    </a:rPr>
                    <a:t>8</a:t>
                  </a:r>
                  <a:r>
                    <a:rPr lang="en-US" altLang="zh-TW" sz="2800" b="1" i="1">
                      <a:latin typeface="Book Antiqua" pitchFamily="18" charset="0"/>
                      <a:ea typeface="新細明體" charset="-120"/>
                      <a:cs typeface="Times New Roman" pitchFamily="18" charset="0"/>
                    </a:rPr>
                    <a:t> and V</a:t>
                  </a:r>
                  <a:r>
                    <a:rPr lang="en-US" altLang="zh-TW" sz="2800" b="1" i="1" baseline="-30000">
                      <a:latin typeface="Book Antiqua" pitchFamily="18" charset="0"/>
                      <a:ea typeface="新細明體" charset="-120"/>
                      <a:cs typeface="Times New Roman" pitchFamily="18" charset="0"/>
                    </a:rPr>
                    <a:t>9</a:t>
                  </a:r>
                  <a:r>
                    <a:rPr lang="en-US" altLang="zh-TW" sz="2800" b="1" i="1">
                      <a:latin typeface="Book Antiqua" pitchFamily="18" charset="0"/>
                      <a:ea typeface="新細明體" charset="-120"/>
                      <a:cs typeface="Times New Roman" pitchFamily="18" charset="0"/>
                    </a:rPr>
                    <a:t> </a:t>
                  </a:r>
                </a:p>
                <a:p>
                  <a:pPr eaLnBrk="0" hangingPunct="0"/>
                  <a:endParaRPr lang="zh-TW" altLang="en-US" sz="2800" b="1" i="1">
                    <a:latin typeface="Book Antiqua" pitchFamily="18" charset="0"/>
                    <a:ea typeface="新細明體" charset="-120"/>
                    <a:cs typeface="Times New Roman" pitchFamily="18" charset="0"/>
                  </a:endParaRPr>
                </a:p>
              </p:txBody>
            </p:sp>
            <p:sp>
              <p:nvSpPr>
                <p:cNvPr id="28702" name="Rectangle 45"/>
                <p:cNvSpPr>
                  <a:spLocks noChangeArrowheads="1"/>
                </p:cNvSpPr>
                <p:nvPr/>
              </p:nvSpPr>
              <p:spPr bwMode="auto">
                <a:xfrm>
                  <a:off x="2054" y="1612"/>
                  <a:ext cx="2054"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18" name="Group 48"/>
              <p:cNvGrpSpPr>
                <a:grpSpLocks/>
              </p:cNvGrpSpPr>
              <p:nvPr/>
            </p:nvGrpSpPr>
            <p:grpSpPr bwMode="auto">
              <a:xfrm>
                <a:off x="4108" y="1612"/>
                <a:ext cx="1651" cy="367"/>
                <a:chOff x="4108" y="1612"/>
                <a:chExt cx="1651" cy="367"/>
              </a:xfrm>
            </p:grpSpPr>
            <p:sp>
              <p:nvSpPr>
                <p:cNvPr id="28699" name="Rectangle 16"/>
                <p:cNvSpPr>
                  <a:spLocks noChangeArrowheads="1"/>
                </p:cNvSpPr>
                <p:nvPr/>
              </p:nvSpPr>
              <p:spPr bwMode="auto">
                <a:xfrm>
                  <a:off x="4126" y="1630"/>
                  <a:ext cx="1615" cy="331"/>
                </a:xfrm>
                <a:prstGeom prst="rect">
                  <a:avLst/>
                </a:prstGeom>
                <a:noFill/>
                <a:ln w="9525">
                  <a:noFill/>
                  <a:miter lim="800000"/>
                  <a:headEnd/>
                  <a:tailEnd/>
                </a:ln>
              </p:spPr>
              <p:txBody>
                <a:bodyPr/>
                <a:lstStyle/>
                <a:p>
                  <a:r>
                    <a:rPr lang="en-US" altLang="zh-TW" sz="2800" b="1" i="1">
                      <a:latin typeface="Book Antiqua" pitchFamily="18" charset="0"/>
                      <a:ea typeface="新細明體" charset="-120"/>
                      <a:cs typeface="Times New Roman" pitchFamily="18" charset="0"/>
                    </a:rPr>
                    <a:t>ST Elevation</a:t>
                  </a:r>
                </a:p>
                <a:p>
                  <a:pPr eaLnBrk="0" hangingPunct="0"/>
                  <a:endParaRPr lang="zh-TW" altLang="en-US" sz="2800" b="1" i="1">
                    <a:latin typeface="Book Antiqua" pitchFamily="18" charset="0"/>
                    <a:ea typeface="新細明體" charset="-120"/>
                    <a:cs typeface="Times New Roman" pitchFamily="18" charset="0"/>
                  </a:endParaRPr>
                </a:p>
              </p:txBody>
            </p:sp>
            <p:sp>
              <p:nvSpPr>
                <p:cNvPr id="28700" name="Rectangle 47"/>
                <p:cNvSpPr>
                  <a:spLocks noChangeArrowheads="1"/>
                </p:cNvSpPr>
                <p:nvPr/>
              </p:nvSpPr>
              <p:spPr bwMode="auto">
                <a:xfrm>
                  <a:off x="4108" y="1612"/>
                  <a:ext cx="1651"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19" name="Group 50"/>
              <p:cNvGrpSpPr>
                <a:grpSpLocks/>
              </p:cNvGrpSpPr>
              <p:nvPr/>
            </p:nvGrpSpPr>
            <p:grpSpPr bwMode="auto">
              <a:xfrm>
                <a:off x="2054" y="2015"/>
                <a:ext cx="2054" cy="667"/>
                <a:chOff x="2054" y="2015"/>
                <a:chExt cx="2054" cy="667"/>
              </a:xfrm>
            </p:grpSpPr>
            <p:sp>
              <p:nvSpPr>
                <p:cNvPr id="28697" name="Rectangle 17"/>
                <p:cNvSpPr>
                  <a:spLocks noChangeArrowheads="1"/>
                </p:cNvSpPr>
                <p:nvPr/>
              </p:nvSpPr>
              <p:spPr bwMode="auto">
                <a:xfrm>
                  <a:off x="2072" y="2033"/>
                  <a:ext cx="2018" cy="649"/>
                </a:xfrm>
                <a:prstGeom prst="rect">
                  <a:avLst/>
                </a:prstGeom>
                <a:noFill/>
                <a:ln w="9525">
                  <a:noFill/>
                  <a:miter lim="800000"/>
                  <a:headEnd/>
                  <a:tailEnd/>
                </a:ln>
              </p:spPr>
              <p:txBody>
                <a:bodyPr/>
                <a:lstStyle/>
                <a:p>
                  <a:r>
                    <a:rPr lang="en-US" altLang="zh-TW" sz="2800" b="1" i="1" dirty="0">
                      <a:latin typeface="Book Antiqua" pitchFamily="18" charset="0"/>
                      <a:ea typeface="新細明體" charset="-120"/>
                      <a:cs typeface="Times New Roman" pitchFamily="18" charset="0"/>
                    </a:rPr>
                    <a:t>V</a:t>
                  </a:r>
                  <a:r>
                    <a:rPr lang="en-US" altLang="zh-TW" sz="2800" b="1" i="1" baseline="-30000" dirty="0">
                      <a:latin typeface="Book Antiqua" pitchFamily="18" charset="0"/>
                      <a:ea typeface="新細明體" charset="-120"/>
                      <a:cs typeface="Times New Roman" pitchFamily="18" charset="0"/>
                    </a:rPr>
                    <a:t>1</a:t>
                  </a:r>
                  <a:r>
                    <a:rPr lang="en-US" altLang="zh-TW" sz="2800" b="1" i="1" dirty="0">
                      <a:latin typeface="Book Antiqua" pitchFamily="18" charset="0"/>
                      <a:ea typeface="新細明體" charset="-120"/>
                      <a:cs typeface="Times New Roman" pitchFamily="18" charset="0"/>
                    </a:rPr>
                    <a:t> through V</a:t>
                  </a:r>
                  <a:r>
                    <a:rPr lang="en-US" altLang="zh-TW" sz="2800" b="1" i="1" baseline="-30000" dirty="0">
                      <a:latin typeface="Book Antiqua" pitchFamily="18" charset="0"/>
                      <a:ea typeface="新細明體" charset="-120"/>
                      <a:cs typeface="Times New Roman" pitchFamily="18" charset="0"/>
                    </a:rPr>
                    <a:t>3</a:t>
                  </a:r>
                  <a:r>
                    <a:rPr lang="en-US" altLang="zh-TW" sz="2800" b="1" i="1" dirty="0">
                      <a:latin typeface="Book Antiqua" pitchFamily="18" charset="0"/>
                      <a:ea typeface="新細明體" charset="-120"/>
                      <a:cs typeface="Times New Roman" pitchFamily="18" charset="0"/>
                    </a:rPr>
                    <a:t> </a:t>
                  </a:r>
                </a:p>
                <a:p>
                  <a:pPr eaLnBrk="0" hangingPunct="0"/>
                  <a:endParaRPr lang="zh-TW" altLang="en-US" sz="2800" b="1" i="1" dirty="0">
                    <a:latin typeface="Book Antiqua" pitchFamily="18" charset="0"/>
                    <a:ea typeface="新細明體" charset="-120"/>
                    <a:cs typeface="Times New Roman" pitchFamily="18" charset="0"/>
                  </a:endParaRPr>
                </a:p>
              </p:txBody>
            </p:sp>
            <p:sp>
              <p:nvSpPr>
                <p:cNvPr id="28698" name="Rectangle 49"/>
                <p:cNvSpPr>
                  <a:spLocks noChangeArrowheads="1"/>
                </p:cNvSpPr>
                <p:nvPr/>
              </p:nvSpPr>
              <p:spPr bwMode="auto">
                <a:xfrm>
                  <a:off x="2054" y="2015"/>
                  <a:ext cx="2054"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nvGrpSpPr>
              <p:cNvPr id="20" name="Group 52"/>
              <p:cNvGrpSpPr>
                <a:grpSpLocks/>
              </p:cNvGrpSpPr>
              <p:nvPr/>
            </p:nvGrpSpPr>
            <p:grpSpPr bwMode="auto">
              <a:xfrm>
                <a:off x="4108" y="2015"/>
                <a:ext cx="1651" cy="620"/>
                <a:chOff x="4108" y="2015"/>
                <a:chExt cx="1651" cy="620"/>
              </a:xfrm>
            </p:grpSpPr>
            <p:sp>
              <p:nvSpPr>
                <p:cNvPr id="28695" name="Rectangle 18"/>
                <p:cNvSpPr>
                  <a:spLocks noChangeArrowheads="1"/>
                </p:cNvSpPr>
                <p:nvPr/>
              </p:nvSpPr>
              <p:spPr bwMode="auto">
                <a:xfrm>
                  <a:off x="4126" y="2033"/>
                  <a:ext cx="1615" cy="602"/>
                </a:xfrm>
                <a:prstGeom prst="rect">
                  <a:avLst/>
                </a:prstGeom>
                <a:noFill/>
                <a:ln w="9525">
                  <a:noFill/>
                  <a:miter lim="800000"/>
                  <a:headEnd/>
                  <a:tailEnd/>
                </a:ln>
              </p:spPr>
              <p:txBody>
                <a:bodyPr/>
                <a:lstStyle/>
                <a:p>
                  <a:r>
                    <a:rPr lang="en-US" altLang="zh-TW" sz="2800" b="1" i="1" dirty="0">
                      <a:latin typeface="Book Antiqua" pitchFamily="18" charset="0"/>
                      <a:ea typeface="新細明體" charset="-120"/>
                      <a:cs typeface="Times New Roman" pitchFamily="18" charset="0"/>
                    </a:rPr>
                    <a:t>ST </a:t>
                  </a:r>
                  <a:r>
                    <a:rPr lang="en-US" altLang="zh-TW" sz="2800" b="1" i="1" dirty="0" smtClean="0">
                      <a:latin typeface="Book Antiqua" pitchFamily="18" charset="0"/>
                      <a:ea typeface="新細明體" charset="-120"/>
                      <a:cs typeface="Times New Roman" pitchFamily="18" charset="0"/>
                    </a:rPr>
                    <a:t>depression</a:t>
                  </a:r>
                  <a:endParaRPr lang="en-US" altLang="zh-TW" sz="2800" b="1" i="1" dirty="0">
                    <a:latin typeface="Book Antiqua" pitchFamily="18" charset="0"/>
                    <a:ea typeface="新細明體" charset="-120"/>
                    <a:cs typeface="Times New Roman" pitchFamily="18" charset="0"/>
                  </a:endParaRPr>
                </a:p>
                <a:p>
                  <a:pPr eaLnBrk="0" hangingPunct="0"/>
                  <a:endParaRPr lang="zh-TW" altLang="en-US" sz="2800" b="1" i="1" dirty="0">
                    <a:latin typeface="Book Antiqua" pitchFamily="18" charset="0"/>
                    <a:ea typeface="新細明體" charset="-120"/>
                    <a:cs typeface="Times New Roman" pitchFamily="18" charset="0"/>
                  </a:endParaRPr>
                </a:p>
              </p:txBody>
            </p:sp>
            <p:sp>
              <p:nvSpPr>
                <p:cNvPr id="28696" name="Rectangle 51"/>
                <p:cNvSpPr>
                  <a:spLocks noChangeArrowheads="1"/>
                </p:cNvSpPr>
                <p:nvPr/>
              </p:nvSpPr>
              <p:spPr bwMode="auto">
                <a:xfrm>
                  <a:off x="4108" y="2015"/>
                  <a:ext cx="1651" cy="367"/>
                </a:xfrm>
                <a:prstGeom prst="rect">
                  <a:avLst/>
                </a:prstGeom>
                <a:noFill/>
                <a:ln w="7">
                  <a:solidFill>
                    <a:srgbClr val="A0A0A0"/>
                  </a:solidFill>
                  <a:miter lim="800000"/>
                  <a:headEnd/>
                  <a:tailEnd/>
                </a:ln>
              </p:spPr>
              <p:txBody>
                <a:bodyPr/>
                <a:lstStyle/>
                <a:p>
                  <a:endParaRPr lang="en-US" b="1" i="1">
                    <a:latin typeface="Book Antiqua" pitchFamily="18" charset="0"/>
                  </a:endParaRPr>
                </a:p>
              </p:txBody>
            </p:sp>
          </p:grpSp>
        </p:grpSp>
        <p:sp>
          <p:nvSpPr>
            <p:cNvPr id="28677" name="Rectangle 54"/>
            <p:cNvSpPr>
              <a:spLocks noChangeArrowheads="1"/>
            </p:cNvSpPr>
            <p:nvPr/>
          </p:nvSpPr>
          <p:spPr bwMode="auto">
            <a:xfrm>
              <a:off x="-3" y="-3"/>
              <a:ext cx="5765" cy="2388"/>
            </a:xfrm>
            <a:prstGeom prst="rect">
              <a:avLst/>
            </a:prstGeom>
            <a:noFill/>
            <a:ln w="9525">
              <a:solidFill>
                <a:srgbClr val="A0A0A0"/>
              </a:solidFill>
              <a:miter lim="800000"/>
              <a:headEnd/>
              <a:tailEnd/>
            </a:ln>
          </p:spPr>
          <p:txBody>
            <a:bodyPr/>
            <a:lstStyle/>
            <a:p>
              <a:endParaRPr lang="en-US" b="1" i="1">
                <a:latin typeface="Book Antiqua" pitchFamily="18" charset="0"/>
              </a:endParaRPr>
            </a:p>
          </p:txBody>
        </p:sp>
      </p:grpSp>
      <p:sp>
        <p:nvSpPr>
          <p:cNvPr id="28675" name="Text Box 56"/>
          <p:cNvSpPr txBox="1">
            <a:spLocks noChangeArrowheads="1"/>
          </p:cNvSpPr>
          <p:nvPr/>
        </p:nvSpPr>
        <p:spPr bwMode="auto">
          <a:xfrm>
            <a:off x="1066801" y="498475"/>
            <a:ext cx="7895300" cy="769441"/>
          </a:xfrm>
          <a:prstGeom prst="rect">
            <a:avLst/>
          </a:prstGeom>
          <a:noFill/>
          <a:ln w="9525">
            <a:noFill/>
            <a:miter lim="800000"/>
            <a:headEnd/>
            <a:tailEnd/>
          </a:ln>
        </p:spPr>
        <p:txBody>
          <a:bodyPr wrap="square">
            <a:spAutoFit/>
          </a:bodyPr>
          <a:lstStyle/>
          <a:p>
            <a:r>
              <a:rPr lang="en-US" altLang="zh-TW" sz="4400" b="1" i="1" dirty="0" smtClean="0">
                <a:solidFill>
                  <a:schemeClr val="tx2"/>
                </a:solidFill>
                <a:latin typeface="Book Antiqua" pitchFamily="18" charset="0"/>
                <a:ea typeface="新細明體" charset="-120"/>
              </a:rPr>
              <a:t>CORONARY ANATOMY</a:t>
            </a:r>
            <a:endParaRPr lang="en-US" altLang="zh-TW" sz="4400" b="1" i="1" dirty="0">
              <a:solidFill>
                <a:schemeClr val="tx2"/>
              </a:solidFill>
              <a:latin typeface="Book Antiqua" pitchFamily="18" charset="0"/>
              <a:ea typeface="新細明體"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2514600" y="1524000"/>
            <a:ext cx="6145213" cy="4093428"/>
          </a:xfrm>
          <a:prstGeom prst="rect">
            <a:avLst/>
          </a:prstGeom>
          <a:noFill/>
          <a:ln w="9525">
            <a:noFill/>
            <a:miter lim="800000"/>
            <a:headEnd/>
            <a:tailEnd/>
          </a:ln>
        </p:spPr>
        <p:txBody>
          <a:bodyPr wrap="square">
            <a:spAutoFit/>
          </a:bodyPr>
          <a:lstStyle/>
          <a:p>
            <a:pPr algn="ctr"/>
            <a:endParaRPr lang="en-US" dirty="0"/>
          </a:p>
          <a:p>
            <a:pPr algn="ctr"/>
            <a:endParaRPr lang="en-US" dirty="0"/>
          </a:p>
          <a:p>
            <a:pPr algn="ctr"/>
            <a:r>
              <a:rPr lang="en-US" sz="3600" b="1" dirty="0"/>
              <a:t>DR. SHEHZAD ASLAM</a:t>
            </a:r>
            <a:r>
              <a:rPr lang="en-US" sz="4400" b="1" dirty="0"/>
              <a:t/>
            </a:r>
            <a:br>
              <a:rPr lang="en-US" sz="4400" b="1" dirty="0"/>
            </a:br>
            <a:r>
              <a:rPr lang="en-US" sz="4000" b="1" dirty="0"/>
              <a:t> </a:t>
            </a:r>
            <a:r>
              <a:rPr lang="en-US" sz="1800" b="1" dirty="0"/>
              <a:t>MBBS, MCPS</a:t>
            </a:r>
            <a:r>
              <a:rPr lang="en-US" sz="3200" b="1" dirty="0"/>
              <a:t> </a:t>
            </a:r>
            <a:r>
              <a:rPr lang="en-US" sz="2400" b="1" dirty="0"/>
              <a:t>(</a:t>
            </a:r>
            <a:r>
              <a:rPr lang="en-US" sz="1600" b="1" dirty="0"/>
              <a:t>Medicine</a:t>
            </a:r>
            <a:r>
              <a:rPr lang="en-US" sz="2400" b="1" dirty="0"/>
              <a:t>)</a:t>
            </a:r>
            <a:r>
              <a:rPr lang="en-US" sz="3200" dirty="0"/>
              <a:t>,</a:t>
            </a:r>
            <a:r>
              <a:rPr lang="en-US" sz="3200" b="1" dirty="0"/>
              <a:t> </a:t>
            </a:r>
            <a:r>
              <a:rPr lang="en-US" sz="1800" b="1" dirty="0"/>
              <a:t>FCPS</a:t>
            </a:r>
            <a:r>
              <a:rPr lang="en-US" sz="3200" b="1" dirty="0"/>
              <a:t> </a:t>
            </a:r>
            <a:r>
              <a:rPr lang="en-US" sz="2400" b="1" dirty="0"/>
              <a:t>(</a:t>
            </a:r>
            <a:r>
              <a:rPr lang="en-US" sz="1600" b="1" dirty="0"/>
              <a:t>Cardiology</a:t>
            </a:r>
            <a:r>
              <a:rPr lang="en-US" sz="2400" b="1" dirty="0"/>
              <a:t>)</a:t>
            </a:r>
            <a:endParaRPr lang="en-US" sz="1800" b="1" dirty="0"/>
          </a:p>
          <a:p>
            <a:pPr algn="ctr"/>
            <a:endParaRPr lang="en-US" sz="1600" dirty="0"/>
          </a:p>
          <a:p>
            <a:pPr algn="ctr"/>
            <a:r>
              <a:rPr lang="en-US" sz="1800" b="1" dirty="0"/>
              <a:t>	Assistant professor of cardiology, </a:t>
            </a:r>
          </a:p>
          <a:p>
            <a:pPr algn="ctr"/>
            <a:r>
              <a:rPr lang="en-US" sz="1800" b="1" dirty="0"/>
              <a:t>     Sargodha medical college, </a:t>
            </a:r>
          </a:p>
          <a:p>
            <a:pPr algn="ctr"/>
            <a:r>
              <a:rPr lang="en-US" sz="1800" b="1" dirty="0"/>
              <a:t>               </a:t>
            </a:r>
            <a:r>
              <a:rPr lang="en-US" sz="2000" b="1" dirty="0"/>
              <a:t>DHQ</a:t>
            </a:r>
            <a:r>
              <a:rPr lang="en-US" sz="1800" b="1" dirty="0"/>
              <a:t> teaching hospital sargodha</a:t>
            </a:r>
          </a:p>
          <a:p>
            <a:pPr algn="ctr"/>
            <a:endParaRPr lang="en-US" sz="1100" dirty="0"/>
          </a:p>
          <a:p>
            <a:pPr algn="ctr"/>
            <a:r>
              <a:rPr lang="en-US" sz="1100" dirty="0"/>
              <a:t/>
            </a:r>
            <a:br>
              <a:rPr lang="en-US" sz="1100" dirty="0"/>
            </a:br>
            <a:r>
              <a:rPr lang="en-US" dirty="0"/>
              <a:t/>
            </a:r>
            <a:br>
              <a:rPr lang="en-US" dirty="0"/>
            </a:br>
            <a:r>
              <a:rPr lang="en-US" dirty="0"/>
              <a:t/>
            </a:r>
            <a:br>
              <a:rPr lang="en-US" dirty="0"/>
            </a:br>
            <a:endParaRPr lang="en-US" dirty="0"/>
          </a:p>
        </p:txBody>
      </p:sp>
      <p:sp>
        <p:nvSpPr>
          <p:cNvPr id="3" name="Rectangle 2"/>
          <p:cNvSpPr/>
          <p:nvPr/>
        </p:nvSpPr>
        <p:spPr>
          <a:xfrm>
            <a:off x="381000" y="838200"/>
            <a:ext cx="8610600" cy="707886"/>
          </a:xfrm>
          <a:prstGeom prst="rect">
            <a:avLst/>
          </a:prstGeom>
        </p:spPr>
        <p:txBody>
          <a:bodyPr wrap="square">
            <a:spAutoFit/>
          </a:bodyPr>
          <a:lstStyle/>
          <a:p>
            <a:r>
              <a:rPr lang="en-US" sz="4000" b="1" i="1" dirty="0" smtClean="0">
                <a:latin typeface="Book Antiqua" pitchFamily="18" charset="0"/>
              </a:rPr>
              <a:t>ACUTE CORONARY SYNDROMES</a:t>
            </a:r>
            <a:endParaRPr lang="en-US" sz="4000" i="1"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nl EKG III"/>
          <p:cNvPicPr>
            <a:picLocks noChangeAspect="1" noChangeArrowheads="1"/>
          </p:cNvPicPr>
          <p:nvPr/>
        </p:nvPicPr>
        <p:blipFill>
          <a:blip r:embed="rId3" cstate="print"/>
          <a:srcRect/>
          <a:stretch>
            <a:fillRect/>
          </a:stretch>
        </p:blipFill>
        <p:spPr bwMode="auto">
          <a:xfrm>
            <a:off x="838200" y="838200"/>
            <a:ext cx="7391400" cy="5913438"/>
          </a:xfrm>
          <a:prstGeom prst="rect">
            <a:avLst/>
          </a:prstGeom>
          <a:noFill/>
          <a:ln w="9525">
            <a:noFill/>
            <a:miter lim="800000"/>
            <a:headEnd/>
            <a:tailEnd/>
          </a:ln>
        </p:spPr>
      </p:pic>
      <p:sp>
        <p:nvSpPr>
          <p:cNvPr id="27651" name="Text Box 3"/>
          <p:cNvSpPr txBox="1">
            <a:spLocks noChangeArrowheads="1"/>
          </p:cNvSpPr>
          <p:nvPr/>
        </p:nvSpPr>
        <p:spPr bwMode="auto">
          <a:xfrm>
            <a:off x="1981200" y="228600"/>
            <a:ext cx="5366818" cy="584775"/>
          </a:xfrm>
          <a:prstGeom prst="rect">
            <a:avLst/>
          </a:prstGeom>
          <a:noFill/>
          <a:ln w="9525">
            <a:noFill/>
            <a:miter lim="800000"/>
            <a:headEnd/>
            <a:tailEnd/>
          </a:ln>
        </p:spPr>
        <p:txBody>
          <a:bodyPr wrap="square">
            <a:spAutoFit/>
          </a:bodyPr>
          <a:lstStyle/>
          <a:p>
            <a:r>
              <a:rPr lang="en-US" altLang="zh-TW" sz="3200" b="1" i="1" dirty="0" smtClean="0">
                <a:solidFill>
                  <a:schemeClr val="tx2"/>
                </a:solidFill>
                <a:latin typeface="Book Antiqua" pitchFamily="18" charset="0"/>
                <a:ea typeface="新細明體" charset="-120"/>
              </a:rPr>
              <a:t>ANATOMICAL LEADS</a:t>
            </a:r>
            <a:endParaRPr lang="en-US" altLang="zh-TW" sz="3200" b="1" i="1" dirty="0">
              <a:solidFill>
                <a:schemeClr val="tx2"/>
              </a:solidFill>
              <a:latin typeface="Book Antiqua" pitchFamily="18" charset="0"/>
              <a:ea typeface="新細明體" charset="-120"/>
            </a:endParaRPr>
          </a:p>
        </p:txBody>
      </p:sp>
      <p:sp>
        <p:nvSpPr>
          <p:cNvPr id="27652" name="Freeform 4"/>
          <p:cNvSpPr>
            <a:spLocks/>
          </p:cNvSpPr>
          <p:nvPr/>
        </p:nvSpPr>
        <p:spPr bwMode="auto">
          <a:xfrm>
            <a:off x="889000" y="3540125"/>
            <a:ext cx="3565525" cy="2051050"/>
          </a:xfrm>
          <a:custGeom>
            <a:avLst/>
            <a:gdLst>
              <a:gd name="T0" fmla="*/ 156 w 2246"/>
              <a:gd name="T1" fmla="*/ 41 h 1292"/>
              <a:gd name="T2" fmla="*/ 65 w 2246"/>
              <a:gd name="T3" fmla="*/ 66 h 1292"/>
              <a:gd name="T4" fmla="*/ 24 w 2246"/>
              <a:gd name="T5" fmla="*/ 239 h 1292"/>
              <a:gd name="T6" fmla="*/ 8 w 2246"/>
              <a:gd name="T7" fmla="*/ 288 h 1292"/>
              <a:gd name="T8" fmla="*/ 0 w 2246"/>
              <a:gd name="T9" fmla="*/ 313 h 1292"/>
              <a:gd name="T10" fmla="*/ 24 w 2246"/>
              <a:gd name="T11" fmla="*/ 469 h 1292"/>
              <a:gd name="T12" fmla="*/ 24 w 2246"/>
              <a:gd name="T13" fmla="*/ 1160 h 1292"/>
              <a:gd name="T14" fmla="*/ 32 w 2246"/>
              <a:gd name="T15" fmla="*/ 1201 h 1292"/>
              <a:gd name="T16" fmla="*/ 57 w 2246"/>
              <a:gd name="T17" fmla="*/ 1210 h 1292"/>
              <a:gd name="T18" fmla="*/ 189 w 2246"/>
              <a:gd name="T19" fmla="*/ 1234 h 1292"/>
              <a:gd name="T20" fmla="*/ 296 w 2246"/>
              <a:gd name="T21" fmla="*/ 1292 h 1292"/>
              <a:gd name="T22" fmla="*/ 732 w 2246"/>
              <a:gd name="T23" fmla="*/ 1242 h 1292"/>
              <a:gd name="T24" fmla="*/ 1176 w 2246"/>
              <a:gd name="T25" fmla="*/ 1242 h 1292"/>
              <a:gd name="T26" fmla="*/ 1242 w 2246"/>
              <a:gd name="T27" fmla="*/ 1226 h 1292"/>
              <a:gd name="T28" fmla="*/ 1711 w 2246"/>
              <a:gd name="T29" fmla="*/ 1234 h 1292"/>
              <a:gd name="T30" fmla="*/ 2114 w 2246"/>
              <a:gd name="T31" fmla="*/ 1226 h 1292"/>
              <a:gd name="T32" fmla="*/ 2246 w 2246"/>
              <a:gd name="T33" fmla="*/ 1193 h 1292"/>
              <a:gd name="T34" fmla="*/ 2229 w 2246"/>
              <a:gd name="T35" fmla="*/ 1012 h 1292"/>
              <a:gd name="T36" fmla="*/ 2221 w 2246"/>
              <a:gd name="T37" fmla="*/ 889 h 1292"/>
              <a:gd name="T38" fmla="*/ 2180 w 2246"/>
              <a:gd name="T39" fmla="*/ 880 h 1292"/>
              <a:gd name="T40" fmla="*/ 2131 w 2246"/>
              <a:gd name="T41" fmla="*/ 864 h 1292"/>
              <a:gd name="T42" fmla="*/ 1826 w 2246"/>
              <a:gd name="T43" fmla="*/ 872 h 1292"/>
              <a:gd name="T44" fmla="*/ 1579 w 2246"/>
              <a:gd name="T45" fmla="*/ 823 h 1292"/>
              <a:gd name="T46" fmla="*/ 1431 w 2246"/>
              <a:gd name="T47" fmla="*/ 806 h 1292"/>
              <a:gd name="T48" fmla="*/ 1349 w 2246"/>
              <a:gd name="T49" fmla="*/ 782 h 1292"/>
              <a:gd name="T50" fmla="*/ 1184 w 2246"/>
              <a:gd name="T51" fmla="*/ 699 h 1292"/>
              <a:gd name="T52" fmla="*/ 1176 w 2246"/>
              <a:gd name="T53" fmla="*/ 584 h 1292"/>
              <a:gd name="T54" fmla="*/ 1168 w 2246"/>
              <a:gd name="T55" fmla="*/ 395 h 1292"/>
              <a:gd name="T56" fmla="*/ 1152 w 2246"/>
              <a:gd name="T57" fmla="*/ 346 h 1292"/>
              <a:gd name="T58" fmla="*/ 1102 w 2246"/>
              <a:gd name="T59" fmla="*/ 165 h 1292"/>
              <a:gd name="T60" fmla="*/ 822 w 2246"/>
              <a:gd name="T61" fmla="*/ 123 h 1292"/>
              <a:gd name="T62" fmla="*/ 707 w 2246"/>
              <a:gd name="T63" fmla="*/ 90 h 1292"/>
              <a:gd name="T64" fmla="*/ 666 w 2246"/>
              <a:gd name="T65" fmla="*/ 58 h 1292"/>
              <a:gd name="T66" fmla="*/ 353 w 2246"/>
              <a:gd name="T67" fmla="*/ 49 h 1292"/>
              <a:gd name="T68" fmla="*/ 222 w 2246"/>
              <a:gd name="T69" fmla="*/ 16 h 1292"/>
              <a:gd name="T70" fmla="*/ 172 w 2246"/>
              <a:gd name="T71" fmla="*/ 0 h 1292"/>
              <a:gd name="T72" fmla="*/ 90 w 2246"/>
              <a:gd name="T73" fmla="*/ 58 h 1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46"/>
              <a:gd name="T112" fmla="*/ 0 h 1292"/>
              <a:gd name="T113" fmla="*/ 2246 w 2246"/>
              <a:gd name="T114" fmla="*/ 1292 h 12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46" h="1292">
                <a:moveTo>
                  <a:pt x="156" y="41"/>
                </a:moveTo>
                <a:cubicBezTo>
                  <a:pt x="126" y="51"/>
                  <a:pt x="96" y="59"/>
                  <a:pt x="65" y="66"/>
                </a:cubicBezTo>
                <a:cubicBezTo>
                  <a:pt x="8" y="104"/>
                  <a:pt x="33" y="175"/>
                  <a:pt x="24" y="239"/>
                </a:cubicBezTo>
                <a:cubicBezTo>
                  <a:pt x="22" y="256"/>
                  <a:pt x="13" y="272"/>
                  <a:pt x="8" y="288"/>
                </a:cubicBezTo>
                <a:cubicBezTo>
                  <a:pt x="5" y="296"/>
                  <a:pt x="0" y="313"/>
                  <a:pt x="0" y="313"/>
                </a:cubicBezTo>
                <a:cubicBezTo>
                  <a:pt x="6" y="380"/>
                  <a:pt x="10" y="411"/>
                  <a:pt x="24" y="469"/>
                </a:cubicBezTo>
                <a:cubicBezTo>
                  <a:pt x="29" y="666"/>
                  <a:pt x="71" y="965"/>
                  <a:pt x="24" y="1160"/>
                </a:cubicBezTo>
                <a:cubicBezTo>
                  <a:pt x="27" y="1174"/>
                  <a:pt x="24" y="1189"/>
                  <a:pt x="32" y="1201"/>
                </a:cubicBezTo>
                <a:cubicBezTo>
                  <a:pt x="37" y="1208"/>
                  <a:pt x="49" y="1207"/>
                  <a:pt x="57" y="1210"/>
                </a:cubicBezTo>
                <a:cubicBezTo>
                  <a:pt x="102" y="1225"/>
                  <a:pt x="141" y="1229"/>
                  <a:pt x="189" y="1234"/>
                </a:cubicBezTo>
                <a:cubicBezTo>
                  <a:pt x="223" y="1270"/>
                  <a:pt x="251" y="1278"/>
                  <a:pt x="296" y="1292"/>
                </a:cubicBezTo>
                <a:cubicBezTo>
                  <a:pt x="445" y="1284"/>
                  <a:pt x="583" y="1252"/>
                  <a:pt x="732" y="1242"/>
                </a:cubicBezTo>
                <a:cubicBezTo>
                  <a:pt x="922" y="1258"/>
                  <a:pt x="893" y="1260"/>
                  <a:pt x="1176" y="1242"/>
                </a:cubicBezTo>
                <a:cubicBezTo>
                  <a:pt x="1199" y="1241"/>
                  <a:pt x="1242" y="1226"/>
                  <a:pt x="1242" y="1226"/>
                </a:cubicBezTo>
                <a:cubicBezTo>
                  <a:pt x="1400" y="1234"/>
                  <a:pt x="1553" y="1242"/>
                  <a:pt x="1711" y="1234"/>
                </a:cubicBezTo>
                <a:cubicBezTo>
                  <a:pt x="1847" y="1242"/>
                  <a:pt x="1978" y="1235"/>
                  <a:pt x="2114" y="1226"/>
                </a:cubicBezTo>
                <a:cubicBezTo>
                  <a:pt x="2191" y="1201"/>
                  <a:pt x="2147" y="1214"/>
                  <a:pt x="2246" y="1193"/>
                </a:cubicBezTo>
                <a:cubicBezTo>
                  <a:pt x="2240" y="1133"/>
                  <a:pt x="2233" y="1072"/>
                  <a:pt x="2229" y="1012"/>
                </a:cubicBezTo>
                <a:cubicBezTo>
                  <a:pt x="2226" y="971"/>
                  <a:pt x="2235" y="928"/>
                  <a:pt x="2221" y="889"/>
                </a:cubicBezTo>
                <a:cubicBezTo>
                  <a:pt x="2216" y="876"/>
                  <a:pt x="2193" y="884"/>
                  <a:pt x="2180" y="880"/>
                </a:cubicBezTo>
                <a:cubicBezTo>
                  <a:pt x="2163" y="875"/>
                  <a:pt x="2131" y="864"/>
                  <a:pt x="2131" y="864"/>
                </a:cubicBezTo>
                <a:cubicBezTo>
                  <a:pt x="2007" y="872"/>
                  <a:pt x="1954" y="879"/>
                  <a:pt x="1826" y="872"/>
                </a:cubicBezTo>
                <a:cubicBezTo>
                  <a:pt x="1736" y="850"/>
                  <a:pt x="1675" y="831"/>
                  <a:pt x="1579" y="823"/>
                </a:cubicBezTo>
                <a:cubicBezTo>
                  <a:pt x="1511" y="800"/>
                  <a:pt x="1584" y="823"/>
                  <a:pt x="1431" y="806"/>
                </a:cubicBezTo>
                <a:cubicBezTo>
                  <a:pt x="1403" y="803"/>
                  <a:pt x="1375" y="788"/>
                  <a:pt x="1349" y="782"/>
                </a:cubicBezTo>
                <a:cubicBezTo>
                  <a:pt x="1281" y="767"/>
                  <a:pt x="1234" y="749"/>
                  <a:pt x="1184" y="699"/>
                </a:cubicBezTo>
                <a:cubicBezTo>
                  <a:pt x="1161" y="629"/>
                  <a:pt x="1166" y="667"/>
                  <a:pt x="1176" y="584"/>
                </a:cubicBezTo>
                <a:cubicBezTo>
                  <a:pt x="1173" y="521"/>
                  <a:pt x="1174" y="458"/>
                  <a:pt x="1168" y="395"/>
                </a:cubicBezTo>
                <a:cubicBezTo>
                  <a:pt x="1166" y="378"/>
                  <a:pt x="1152" y="346"/>
                  <a:pt x="1152" y="346"/>
                </a:cubicBezTo>
                <a:cubicBezTo>
                  <a:pt x="1147" y="271"/>
                  <a:pt x="1178" y="189"/>
                  <a:pt x="1102" y="165"/>
                </a:cubicBezTo>
                <a:cubicBezTo>
                  <a:pt x="1043" y="102"/>
                  <a:pt x="867" y="125"/>
                  <a:pt x="822" y="123"/>
                </a:cubicBezTo>
                <a:cubicBezTo>
                  <a:pt x="784" y="110"/>
                  <a:pt x="742" y="108"/>
                  <a:pt x="707" y="90"/>
                </a:cubicBezTo>
                <a:cubicBezTo>
                  <a:pt x="692" y="82"/>
                  <a:pt x="683" y="59"/>
                  <a:pt x="666" y="58"/>
                </a:cubicBezTo>
                <a:cubicBezTo>
                  <a:pt x="562" y="50"/>
                  <a:pt x="457" y="52"/>
                  <a:pt x="353" y="49"/>
                </a:cubicBezTo>
                <a:cubicBezTo>
                  <a:pt x="310" y="35"/>
                  <a:pt x="265" y="29"/>
                  <a:pt x="222" y="16"/>
                </a:cubicBezTo>
                <a:cubicBezTo>
                  <a:pt x="205" y="11"/>
                  <a:pt x="172" y="0"/>
                  <a:pt x="172" y="0"/>
                </a:cubicBezTo>
                <a:cubicBezTo>
                  <a:pt x="130" y="42"/>
                  <a:pt x="134" y="35"/>
                  <a:pt x="90" y="58"/>
                </a:cubicBezTo>
              </a:path>
            </a:pathLst>
          </a:custGeom>
          <a:noFill/>
          <a:ln w="38100">
            <a:solidFill>
              <a:srgbClr val="FF0000"/>
            </a:solidFill>
            <a:round/>
            <a:headEnd/>
            <a:tailEnd/>
          </a:ln>
        </p:spPr>
        <p:txBody>
          <a:bodyPr/>
          <a:lstStyle/>
          <a:p>
            <a:endParaRPr lang="en-US"/>
          </a:p>
        </p:txBody>
      </p:sp>
      <p:sp>
        <p:nvSpPr>
          <p:cNvPr id="27653" name="Freeform 5"/>
          <p:cNvSpPr>
            <a:spLocks/>
          </p:cNvSpPr>
          <p:nvPr/>
        </p:nvSpPr>
        <p:spPr bwMode="auto">
          <a:xfrm>
            <a:off x="798513" y="2449513"/>
            <a:ext cx="3725862" cy="2098675"/>
          </a:xfrm>
          <a:custGeom>
            <a:avLst/>
            <a:gdLst>
              <a:gd name="T0" fmla="*/ 147 w 2347"/>
              <a:gd name="T1" fmla="*/ 70 h 1322"/>
              <a:gd name="T2" fmla="*/ 89 w 2347"/>
              <a:gd name="T3" fmla="*/ 152 h 1322"/>
              <a:gd name="T4" fmla="*/ 15 w 2347"/>
              <a:gd name="T5" fmla="*/ 308 h 1322"/>
              <a:gd name="T6" fmla="*/ 48 w 2347"/>
              <a:gd name="T7" fmla="*/ 391 h 1322"/>
              <a:gd name="T8" fmla="*/ 106 w 2347"/>
              <a:gd name="T9" fmla="*/ 481 h 1322"/>
              <a:gd name="T10" fmla="*/ 460 w 2347"/>
              <a:gd name="T11" fmla="*/ 498 h 1322"/>
              <a:gd name="T12" fmla="*/ 789 w 2347"/>
              <a:gd name="T13" fmla="*/ 539 h 1322"/>
              <a:gd name="T14" fmla="*/ 945 w 2347"/>
              <a:gd name="T15" fmla="*/ 638 h 1322"/>
              <a:gd name="T16" fmla="*/ 1118 w 2347"/>
              <a:gd name="T17" fmla="*/ 679 h 1322"/>
              <a:gd name="T18" fmla="*/ 1225 w 2347"/>
              <a:gd name="T19" fmla="*/ 745 h 1322"/>
              <a:gd name="T20" fmla="*/ 1241 w 2347"/>
              <a:gd name="T21" fmla="*/ 860 h 1322"/>
              <a:gd name="T22" fmla="*/ 1258 w 2347"/>
              <a:gd name="T23" fmla="*/ 917 h 1322"/>
              <a:gd name="T24" fmla="*/ 1299 w 2347"/>
              <a:gd name="T25" fmla="*/ 1041 h 1322"/>
              <a:gd name="T26" fmla="*/ 1348 w 2347"/>
              <a:gd name="T27" fmla="*/ 1189 h 1322"/>
              <a:gd name="T28" fmla="*/ 1381 w 2347"/>
              <a:gd name="T29" fmla="*/ 1238 h 1322"/>
              <a:gd name="T30" fmla="*/ 1422 w 2347"/>
              <a:gd name="T31" fmla="*/ 1246 h 1322"/>
              <a:gd name="T32" fmla="*/ 1793 w 2347"/>
              <a:gd name="T33" fmla="*/ 1296 h 1322"/>
              <a:gd name="T34" fmla="*/ 1990 w 2347"/>
              <a:gd name="T35" fmla="*/ 1263 h 1322"/>
              <a:gd name="T36" fmla="*/ 2311 w 2347"/>
              <a:gd name="T37" fmla="*/ 1238 h 1322"/>
              <a:gd name="T38" fmla="*/ 2344 w 2347"/>
              <a:gd name="T39" fmla="*/ 1140 h 1322"/>
              <a:gd name="T40" fmla="*/ 2336 w 2347"/>
              <a:gd name="T41" fmla="*/ 1057 h 1322"/>
              <a:gd name="T42" fmla="*/ 2303 w 2347"/>
              <a:gd name="T43" fmla="*/ 1049 h 1322"/>
              <a:gd name="T44" fmla="*/ 2295 w 2347"/>
              <a:gd name="T45" fmla="*/ 1016 h 1322"/>
              <a:gd name="T46" fmla="*/ 2237 w 2347"/>
              <a:gd name="T47" fmla="*/ 958 h 1322"/>
              <a:gd name="T48" fmla="*/ 2105 w 2347"/>
              <a:gd name="T49" fmla="*/ 876 h 1322"/>
              <a:gd name="T50" fmla="*/ 1883 w 2347"/>
              <a:gd name="T51" fmla="*/ 810 h 1322"/>
              <a:gd name="T52" fmla="*/ 1571 w 2347"/>
              <a:gd name="T53" fmla="*/ 736 h 1322"/>
              <a:gd name="T54" fmla="*/ 1472 w 2347"/>
              <a:gd name="T55" fmla="*/ 695 h 1322"/>
              <a:gd name="T56" fmla="*/ 1406 w 2347"/>
              <a:gd name="T57" fmla="*/ 662 h 1322"/>
              <a:gd name="T58" fmla="*/ 1340 w 2347"/>
              <a:gd name="T59" fmla="*/ 613 h 1322"/>
              <a:gd name="T60" fmla="*/ 1192 w 2347"/>
              <a:gd name="T61" fmla="*/ 259 h 1322"/>
              <a:gd name="T62" fmla="*/ 896 w 2347"/>
              <a:gd name="T63" fmla="*/ 185 h 1322"/>
              <a:gd name="T64" fmla="*/ 756 w 2347"/>
              <a:gd name="T65" fmla="*/ 119 h 1322"/>
              <a:gd name="T66" fmla="*/ 665 w 2347"/>
              <a:gd name="T67" fmla="*/ 94 h 1322"/>
              <a:gd name="T68" fmla="*/ 526 w 2347"/>
              <a:gd name="T69" fmla="*/ 29 h 1322"/>
              <a:gd name="T70" fmla="*/ 328 w 2347"/>
              <a:gd name="T71" fmla="*/ 20 h 1322"/>
              <a:gd name="T72" fmla="*/ 246 w 2347"/>
              <a:gd name="T73" fmla="*/ 12 h 1322"/>
              <a:gd name="T74" fmla="*/ 139 w 2347"/>
              <a:gd name="T75" fmla="*/ 53 h 1322"/>
              <a:gd name="T76" fmla="*/ 147 w 2347"/>
              <a:gd name="T77" fmla="*/ 70 h 13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47"/>
              <a:gd name="T118" fmla="*/ 0 h 1322"/>
              <a:gd name="T119" fmla="*/ 2347 w 2347"/>
              <a:gd name="T120" fmla="*/ 1322 h 13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47" h="1322">
                <a:moveTo>
                  <a:pt x="147" y="70"/>
                </a:moveTo>
                <a:cubicBezTo>
                  <a:pt x="104" y="84"/>
                  <a:pt x="104" y="110"/>
                  <a:pt x="89" y="152"/>
                </a:cubicBezTo>
                <a:cubicBezTo>
                  <a:pt x="70" y="207"/>
                  <a:pt x="59" y="267"/>
                  <a:pt x="15" y="308"/>
                </a:cubicBezTo>
                <a:cubicBezTo>
                  <a:pt x="0" y="356"/>
                  <a:pt x="18" y="359"/>
                  <a:pt x="48" y="391"/>
                </a:cubicBezTo>
                <a:cubicBezTo>
                  <a:pt x="64" y="434"/>
                  <a:pt x="56" y="465"/>
                  <a:pt x="106" y="481"/>
                </a:cubicBezTo>
                <a:cubicBezTo>
                  <a:pt x="179" y="559"/>
                  <a:pt x="354" y="507"/>
                  <a:pt x="460" y="498"/>
                </a:cubicBezTo>
                <a:cubicBezTo>
                  <a:pt x="573" y="504"/>
                  <a:pt x="679" y="512"/>
                  <a:pt x="789" y="539"/>
                </a:cubicBezTo>
                <a:cubicBezTo>
                  <a:pt x="823" y="592"/>
                  <a:pt x="885" y="622"/>
                  <a:pt x="945" y="638"/>
                </a:cubicBezTo>
                <a:cubicBezTo>
                  <a:pt x="991" y="681"/>
                  <a:pt x="1060" y="674"/>
                  <a:pt x="1118" y="679"/>
                </a:cubicBezTo>
                <a:cubicBezTo>
                  <a:pt x="1167" y="695"/>
                  <a:pt x="1190" y="708"/>
                  <a:pt x="1225" y="745"/>
                </a:cubicBezTo>
                <a:cubicBezTo>
                  <a:pt x="1246" y="807"/>
                  <a:pt x="1222" y="728"/>
                  <a:pt x="1241" y="860"/>
                </a:cubicBezTo>
                <a:cubicBezTo>
                  <a:pt x="1244" y="880"/>
                  <a:pt x="1254" y="898"/>
                  <a:pt x="1258" y="917"/>
                </a:cubicBezTo>
                <a:cubicBezTo>
                  <a:pt x="1267" y="963"/>
                  <a:pt x="1274" y="1001"/>
                  <a:pt x="1299" y="1041"/>
                </a:cubicBezTo>
                <a:cubicBezTo>
                  <a:pt x="1311" y="1091"/>
                  <a:pt x="1321" y="1144"/>
                  <a:pt x="1348" y="1189"/>
                </a:cubicBezTo>
                <a:cubicBezTo>
                  <a:pt x="1358" y="1206"/>
                  <a:pt x="1362" y="1234"/>
                  <a:pt x="1381" y="1238"/>
                </a:cubicBezTo>
                <a:cubicBezTo>
                  <a:pt x="1395" y="1241"/>
                  <a:pt x="1408" y="1243"/>
                  <a:pt x="1422" y="1246"/>
                </a:cubicBezTo>
                <a:cubicBezTo>
                  <a:pt x="1524" y="1315"/>
                  <a:pt x="1676" y="1288"/>
                  <a:pt x="1793" y="1296"/>
                </a:cubicBezTo>
                <a:cubicBezTo>
                  <a:pt x="1872" y="1322"/>
                  <a:pt x="1922" y="1285"/>
                  <a:pt x="1990" y="1263"/>
                </a:cubicBezTo>
                <a:cubicBezTo>
                  <a:pt x="2083" y="1233"/>
                  <a:pt x="2217" y="1243"/>
                  <a:pt x="2311" y="1238"/>
                </a:cubicBezTo>
                <a:cubicBezTo>
                  <a:pt x="2328" y="1205"/>
                  <a:pt x="2333" y="1174"/>
                  <a:pt x="2344" y="1140"/>
                </a:cubicBezTo>
                <a:cubicBezTo>
                  <a:pt x="2341" y="1112"/>
                  <a:pt x="2347" y="1082"/>
                  <a:pt x="2336" y="1057"/>
                </a:cubicBezTo>
                <a:cubicBezTo>
                  <a:pt x="2331" y="1047"/>
                  <a:pt x="2311" y="1057"/>
                  <a:pt x="2303" y="1049"/>
                </a:cubicBezTo>
                <a:cubicBezTo>
                  <a:pt x="2295" y="1041"/>
                  <a:pt x="2300" y="1026"/>
                  <a:pt x="2295" y="1016"/>
                </a:cubicBezTo>
                <a:cubicBezTo>
                  <a:pt x="2284" y="994"/>
                  <a:pt x="2257" y="971"/>
                  <a:pt x="2237" y="958"/>
                </a:cubicBezTo>
                <a:cubicBezTo>
                  <a:pt x="2209" y="915"/>
                  <a:pt x="2154" y="888"/>
                  <a:pt x="2105" y="876"/>
                </a:cubicBezTo>
                <a:cubicBezTo>
                  <a:pt x="2016" y="824"/>
                  <a:pt x="1993" y="821"/>
                  <a:pt x="1883" y="810"/>
                </a:cubicBezTo>
                <a:cubicBezTo>
                  <a:pt x="1781" y="776"/>
                  <a:pt x="1674" y="764"/>
                  <a:pt x="1571" y="736"/>
                </a:cubicBezTo>
                <a:cubicBezTo>
                  <a:pt x="1535" y="715"/>
                  <a:pt x="1512" y="705"/>
                  <a:pt x="1472" y="695"/>
                </a:cubicBezTo>
                <a:cubicBezTo>
                  <a:pt x="1450" y="674"/>
                  <a:pt x="1432" y="675"/>
                  <a:pt x="1406" y="662"/>
                </a:cubicBezTo>
                <a:cubicBezTo>
                  <a:pt x="1382" y="650"/>
                  <a:pt x="1359" y="631"/>
                  <a:pt x="1340" y="613"/>
                </a:cubicBezTo>
                <a:cubicBezTo>
                  <a:pt x="1297" y="504"/>
                  <a:pt x="1276" y="343"/>
                  <a:pt x="1192" y="259"/>
                </a:cubicBezTo>
                <a:cubicBezTo>
                  <a:pt x="1160" y="158"/>
                  <a:pt x="938" y="188"/>
                  <a:pt x="896" y="185"/>
                </a:cubicBezTo>
                <a:cubicBezTo>
                  <a:pt x="866" y="166"/>
                  <a:pt x="790" y="127"/>
                  <a:pt x="756" y="119"/>
                </a:cubicBezTo>
                <a:cubicBezTo>
                  <a:pt x="725" y="111"/>
                  <a:pt x="695" y="107"/>
                  <a:pt x="665" y="94"/>
                </a:cubicBezTo>
                <a:cubicBezTo>
                  <a:pt x="619" y="74"/>
                  <a:pt x="580" y="33"/>
                  <a:pt x="526" y="29"/>
                </a:cubicBezTo>
                <a:cubicBezTo>
                  <a:pt x="460" y="24"/>
                  <a:pt x="394" y="23"/>
                  <a:pt x="328" y="20"/>
                </a:cubicBezTo>
                <a:cubicBezTo>
                  <a:pt x="268" y="0"/>
                  <a:pt x="296" y="0"/>
                  <a:pt x="246" y="12"/>
                </a:cubicBezTo>
                <a:cubicBezTo>
                  <a:pt x="211" y="36"/>
                  <a:pt x="175" y="30"/>
                  <a:pt x="139" y="53"/>
                </a:cubicBezTo>
                <a:cubicBezTo>
                  <a:pt x="129" y="84"/>
                  <a:pt x="123" y="82"/>
                  <a:pt x="147" y="70"/>
                </a:cubicBezTo>
                <a:close/>
              </a:path>
            </a:pathLst>
          </a:custGeom>
          <a:noFill/>
          <a:ln w="38100">
            <a:solidFill>
              <a:srgbClr val="000080"/>
            </a:solidFill>
            <a:round/>
            <a:headEnd/>
            <a:tailEnd/>
          </a:ln>
        </p:spPr>
        <p:txBody>
          <a:bodyPr/>
          <a:lstStyle/>
          <a:p>
            <a:endParaRPr lang="en-US"/>
          </a:p>
        </p:txBody>
      </p:sp>
      <p:sp>
        <p:nvSpPr>
          <p:cNvPr id="27654" name="Freeform 6"/>
          <p:cNvSpPr>
            <a:spLocks/>
          </p:cNvSpPr>
          <p:nvPr/>
        </p:nvSpPr>
        <p:spPr bwMode="auto">
          <a:xfrm>
            <a:off x="4541838" y="2513013"/>
            <a:ext cx="3662362" cy="3208337"/>
          </a:xfrm>
          <a:custGeom>
            <a:avLst/>
            <a:gdLst>
              <a:gd name="T0" fmla="*/ 44 w 2307"/>
              <a:gd name="T1" fmla="*/ 96 h 2021"/>
              <a:gd name="T2" fmla="*/ 52 w 2307"/>
              <a:gd name="T3" fmla="*/ 606 h 2021"/>
              <a:gd name="T4" fmla="*/ 85 w 2307"/>
              <a:gd name="T5" fmla="*/ 1511 h 2021"/>
              <a:gd name="T6" fmla="*/ 101 w 2307"/>
              <a:gd name="T7" fmla="*/ 1980 h 2021"/>
              <a:gd name="T8" fmla="*/ 167 w 2307"/>
              <a:gd name="T9" fmla="*/ 2021 h 2021"/>
              <a:gd name="T10" fmla="*/ 406 w 2307"/>
              <a:gd name="T11" fmla="*/ 1988 h 2021"/>
              <a:gd name="T12" fmla="*/ 480 w 2307"/>
              <a:gd name="T13" fmla="*/ 1972 h 2021"/>
              <a:gd name="T14" fmla="*/ 529 w 2307"/>
              <a:gd name="T15" fmla="*/ 1955 h 2021"/>
              <a:gd name="T16" fmla="*/ 974 w 2307"/>
              <a:gd name="T17" fmla="*/ 1980 h 2021"/>
              <a:gd name="T18" fmla="*/ 1113 w 2307"/>
              <a:gd name="T19" fmla="*/ 1988 h 2021"/>
              <a:gd name="T20" fmla="*/ 1179 w 2307"/>
              <a:gd name="T21" fmla="*/ 1865 h 2021"/>
              <a:gd name="T22" fmla="*/ 1113 w 2307"/>
              <a:gd name="T23" fmla="*/ 1634 h 2021"/>
              <a:gd name="T24" fmla="*/ 1105 w 2307"/>
              <a:gd name="T25" fmla="*/ 1182 h 2021"/>
              <a:gd name="T26" fmla="*/ 1130 w 2307"/>
              <a:gd name="T27" fmla="*/ 869 h 2021"/>
              <a:gd name="T28" fmla="*/ 1196 w 2307"/>
              <a:gd name="T29" fmla="*/ 820 h 2021"/>
              <a:gd name="T30" fmla="*/ 1319 w 2307"/>
              <a:gd name="T31" fmla="*/ 737 h 2021"/>
              <a:gd name="T32" fmla="*/ 1467 w 2307"/>
              <a:gd name="T33" fmla="*/ 721 h 2021"/>
              <a:gd name="T34" fmla="*/ 1681 w 2307"/>
              <a:gd name="T35" fmla="*/ 688 h 2021"/>
              <a:gd name="T36" fmla="*/ 2010 w 2307"/>
              <a:gd name="T37" fmla="*/ 622 h 2021"/>
              <a:gd name="T38" fmla="*/ 2109 w 2307"/>
              <a:gd name="T39" fmla="*/ 589 h 2021"/>
              <a:gd name="T40" fmla="*/ 2290 w 2307"/>
              <a:gd name="T41" fmla="*/ 589 h 2021"/>
              <a:gd name="T42" fmla="*/ 2307 w 2307"/>
              <a:gd name="T43" fmla="*/ 507 h 2021"/>
              <a:gd name="T44" fmla="*/ 2257 w 2307"/>
              <a:gd name="T45" fmla="*/ 310 h 2021"/>
              <a:gd name="T46" fmla="*/ 2183 w 2307"/>
              <a:gd name="T47" fmla="*/ 112 h 2021"/>
              <a:gd name="T48" fmla="*/ 2142 w 2307"/>
              <a:gd name="T49" fmla="*/ 129 h 2021"/>
              <a:gd name="T50" fmla="*/ 2117 w 2307"/>
              <a:gd name="T51" fmla="*/ 145 h 2021"/>
              <a:gd name="T52" fmla="*/ 2076 w 2307"/>
              <a:gd name="T53" fmla="*/ 104 h 2021"/>
              <a:gd name="T54" fmla="*/ 2002 w 2307"/>
              <a:gd name="T55" fmla="*/ 87 h 2021"/>
              <a:gd name="T56" fmla="*/ 1780 w 2307"/>
              <a:gd name="T57" fmla="*/ 120 h 2021"/>
              <a:gd name="T58" fmla="*/ 1582 w 2307"/>
              <a:gd name="T59" fmla="*/ 129 h 2021"/>
              <a:gd name="T60" fmla="*/ 1475 w 2307"/>
              <a:gd name="T61" fmla="*/ 38 h 2021"/>
              <a:gd name="T62" fmla="*/ 1434 w 2307"/>
              <a:gd name="T63" fmla="*/ 30 h 2021"/>
              <a:gd name="T64" fmla="*/ 1253 w 2307"/>
              <a:gd name="T65" fmla="*/ 30 h 2021"/>
              <a:gd name="T66" fmla="*/ 1072 w 2307"/>
              <a:gd name="T67" fmla="*/ 79 h 2021"/>
              <a:gd name="T68" fmla="*/ 809 w 2307"/>
              <a:gd name="T69" fmla="*/ 120 h 2021"/>
              <a:gd name="T70" fmla="*/ 727 w 2307"/>
              <a:gd name="T71" fmla="*/ 129 h 2021"/>
              <a:gd name="T72" fmla="*/ 521 w 2307"/>
              <a:gd name="T73" fmla="*/ 46 h 2021"/>
              <a:gd name="T74" fmla="*/ 134 w 2307"/>
              <a:gd name="T75" fmla="*/ 22 h 2021"/>
              <a:gd name="T76" fmla="*/ 11 w 2307"/>
              <a:gd name="T77" fmla="*/ 63 h 2021"/>
              <a:gd name="T78" fmla="*/ 52 w 2307"/>
              <a:gd name="T79" fmla="*/ 104 h 2021"/>
              <a:gd name="T80" fmla="*/ 68 w 2307"/>
              <a:gd name="T81" fmla="*/ 129 h 2021"/>
              <a:gd name="T82" fmla="*/ 44 w 2307"/>
              <a:gd name="T83" fmla="*/ 96 h 20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07"/>
              <a:gd name="T127" fmla="*/ 0 h 2021"/>
              <a:gd name="T128" fmla="*/ 2307 w 2307"/>
              <a:gd name="T129" fmla="*/ 2021 h 20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07" h="2021">
                <a:moveTo>
                  <a:pt x="44" y="96"/>
                </a:moveTo>
                <a:cubicBezTo>
                  <a:pt x="24" y="264"/>
                  <a:pt x="0" y="443"/>
                  <a:pt x="52" y="606"/>
                </a:cubicBezTo>
                <a:cubicBezTo>
                  <a:pt x="45" y="907"/>
                  <a:pt x="36" y="1213"/>
                  <a:pt x="85" y="1511"/>
                </a:cubicBezTo>
                <a:cubicBezTo>
                  <a:pt x="89" y="1667"/>
                  <a:pt x="81" y="1825"/>
                  <a:pt x="101" y="1980"/>
                </a:cubicBezTo>
                <a:cubicBezTo>
                  <a:pt x="104" y="2006"/>
                  <a:pt x="167" y="2021"/>
                  <a:pt x="167" y="2021"/>
                </a:cubicBezTo>
                <a:cubicBezTo>
                  <a:pt x="248" y="2011"/>
                  <a:pt x="325" y="1995"/>
                  <a:pt x="406" y="1988"/>
                </a:cubicBezTo>
                <a:cubicBezTo>
                  <a:pt x="426" y="1984"/>
                  <a:pt x="460" y="1978"/>
                  <a:pt x="480" y="1972"/>
                </a:cubicBezTo>
                <a:cubicBezTo>
                  <a:pt x="497" y="1967"/>
                  <a:pt x="529" y="1955"/>
                  <a:pt x="529" y="1955"/>
                </a:cubicBezTo>
                <a:cubicBezTo>
                  <a:pt x="680" y="1961"/>
                  <a:pt x="824" y="1971"/>
                  <a:pt x="974" y="1980"/>
                </a:cubicBezTo>
                <a:cubicBezTo>
                  <a:pt x="1029" y="1988"/>
                  <a:pt x="1059" y="1997"/>
                  <a:pt x="1113" y="1988"/>
                </a:cubicBezTo>
                <a:cubicBezTo>
                  <a:pt x="1155" y="1948"/>
                  <a:pt x="1168" y="1921"/>
                  <a:pt x="1179" y="1865"/>
                </a:cubicBezTo>
                <a:cubicBezTo>
                  <a:pt x="1172" y="1772"/>
                  <a:pt x="1165" y="1711"/>
                  <a:pt x="1113" y="1634"/>
                </a:cubicBezTo>
                <a:cubicBezTo>
                  <a:pt x="1110" y="1483"/>
                  <a:pt x="1110" y="1333"/>
                  <a:pt x="1105" y="1182"/>
                </a:cubicBezTo>
                <a:cubicBezTo>
                  <a:pt x="1103" y="1137"/>
                  <a:pt x="1080" y="932"/>
                  <a:pt x="1130" y="869"/>
                </a:cubicBezTo>
                <a:cubicBezTo>
                  <a:pt x="1147" y="848"/>
                  <a:pt x="1177" y="839"/>
                  <a:pt x="1196" y="820"/>
                </a:cubicBezTo>
                <a:cubicBezTo>
                  <a:pt x="1235" y="781"/>
                  <a:pt x="1262" y="753"/>
                  <a:pt x="1319" y="737"/>
                </a:cubicBezTo>
                <a:cubicBezTo>
                  <a:pt x="1353" y="728"/>
                  <a:pt x="1446" y="723"/>
                  <a:pt x="1467" y="721"/>
                </a:cubicBezTo>
                <a:cubicBezTo>
                  <a:pt x="1540" y="701"/>
                  <a:pt x="1605" y="694"/>
                  <a:pt x="1681" y="688"/>
                </a:cubicBezTo>
                <a:cubicBezTo>
                  <a:pt x="1790" y="661"/>
                  <a:pt x="1900" y="646"/>
                  <a:pt x="2010" y="622"/>
                </a:cubicBezTo>
                <a:cubicBezTo>
                  <a:pt x="2044" y="615"/>
                  <a:pt x="2075" y="598"/>
                  <a:pt x="2109" y="589"/>
                </a:cubicBezTo>
                <a:cubicBezTo>
                  <a:pt x="2111" y="589"/>
                  <a:pt x="2258" y="609"/>
                  <a:pt x="2290" y="589"/>
                </a:cubicBezTo>
                <a:cubicBezTo>
                  <a:pt x="2293" y="587"/>
                  <a:pt x="2305" y="518"/>
                  <a:pt x="2307" y="507"/>
                </a:cubicBezTo>
                <a:cubicBezTo>
                  <a:pt x="2300" y="435"/>
                  <a:pt x="2299" y="370"/>
                  <a:pt x="2257" y="310"/>
                </a:cubicBezTo>
                <a:cubicBezTo>
                  <a:pt x="2239" y="237"/>
                  <a:pt x="2238" y="167"/>
                  <a:pt x="2183" y="112"/>
                </a:cubicBezTo>
                <a:cubicBezTo>
                  <a:pt x="2169" y="118"/>
                  <a:pt x="2155" y="122"/>
                  <a:pt x="2142" y="129"/>
                </a:cubicBezTo>
                <a:cubicBezTo>
                  <a:pt x="2133" y="133"/>
                  <a:pt x="2126" y="149"/>
                  <a:pt x="2117" y="145"/>
                </a:cubicBezTo>
                <a:cubicBezTo>
                  <a:pt x="2099" y="138"/>
                  <a:pt x="2095" y="108"/>
                  <a:pt x="2076" y="104"/>
                </a:cubicBezTo>
                <a:cubicBezTo>
                  <a:pt x="2051" y="98"/>
                  <a:pt x="2002" y="87"/>
                  <a:pt x="2002" y="87"/>
                </a:cubicBezTo>
                <a:cubicBezTo>
                  <a:pt x="1910" y="94"/>
                  <a:pt x="1867" y="103"/>
                  <a:pt x="1780" y="120"/>
                </a:cubicBezTo>
                <a:cubicBezTo>
                  <a:pt x="1715" y="133"/>
                  <a:pt x="1648" y="126"/>
                  <a:pt x="1582" y="129"/>
                </a:cubicBezTo>
                <a:cubicBezTo>
                  <a:pt x="1538" y="112"/>
                  <a:pt x="1516" y="61"/>
                  <a:pt x="1475" y="38"/>
                </a:cubicBezTo>
                <a:cubicBezTo>
                  <a:pt x="1463" y="31"/>
                  <a:pt x="1448" y="33"/>
                  <a:pt x="1434" y="30"/>
                </a:cubicBezTo>
                <a:cubicBezTo>
                  <a:pt x="1376" y="0"/>
                  <a:pt x="1315" y="17"/>
                  <a:pt x="1253" y="30"/>
                </a:cubicBezTo>
                <a:cubicBezTo>
                  <a:pt x="1192" y="43"/>
                  <a:pt x="1133" y="65"/>
                  <a:pt x="1072" y="79"/>
                </a:cubicBezTo>
                <a:cubicBezTo>
                  <a:pt x="986" y="98"/>
                  <a:pt x="897" y="108"/>
                  <a:pt x="809" y="120"/>
                </a:cubicBezTo>
                <a:cubicBezTo>
                  <a:pt x="749" y="141"/>
                  <a:pt x="777" y="141"/>
                  <a:pt x="727" y="129"/>
                </a:cubicBezTo>
                <a:cubicBezTo>
                  <a:pt x="663" y="90"/>
                  <a:pt x="593" y="64"/>
                  <a:pt x="521" y="46"/>
                </a:cubicBezTo>
                <a:cubicBezTo>
                  <a:pt x="394" y="53"/>
                  <a:pt x="252" y="79"/>
                  <a:pt x="134" y="22"/>
                </a:cubicBezTo>
                <a:cubicBezTo>
                  <a:pt x="77" y="29"/>
                  <a:pt x="55" y="32"/>
                  <a:pt x="11" y="63"/>
                </a:cubicBezTo>
                <a:cubicBezTo>
                  <a:pt x="27" y="112"/>
                  <a:pt x="5" y="64"/>
                  <a:pt x="52" y="104"/>
                </a:cubicBezTo>
                <a:cubicBezTo>
                  <a:pt x="60" y="110"/>
                  <a:pt x="75" y="136"/>
                  <a:pt x="68" y="129"/>
                </a:cubicBezTo>
                <a:cubicBezTo>
                  <a:pt x="58" y="119"/>
                  <a:pt x="52" y="107"/>
                  <a:pt x="44" y="96"/>
                </a:cubicBezTo>
                <a:close/>
              </a:path>
            </a:pathLst>
          </a:custGeom>
          <a:noFill/>
          <a:ln w="38100">
            <a:solidFill>
              <a:srgbClr val="00CCFF"/>
            </a:solidFill>
            <a:round/>
            <a:headEnd/>
            <a:tailEnd/>
          </a:ln>
        </p:spPr>
        <p:txBody>
          <a:bodyPr/>
          <a:lstStyle/>
          <a:p>
            <a:endParaRPr lang="en-US"/>
          </a:p>
        </p:txBody>
      </p:sp>
      <p:sp>
        <p:nvSpPr>
          <p:cNvPr id="27655" name="Freeform 7"/>
          <p:cNvSpPr>
            <a:spLocks/>
          </p:cNvSpPr>
          <p:nvPr/>
        </p:nvSpPr>
        <p:spPr bwMode="auto">
          <a:xfrm>
            <a:off x="6426200" y="3733800"/>
            <a:ext cx="1778000" cy="1868488"/>
          </a:xfrm>
          <a:custGeom>
            <a:avLst/>
            <a:gdLst>
              <a:gd name="T0" fmla="*/ 0 w 1120"/>
              <a:gd name="T1" fmla="*/ 166 h 1177"/>
              <a:gd name="T2" fmla="*/ 25 w 1120"/>
              <a:gd name="T3" fmla="*/ 643 h 1177"/>
              <a:gd name="T4" fmla="*/ 42 w 1120"/>
              <a:gd name="T5" fmla="*/ 742 h 1177"/>
              <a:gd name="T6" fmla="*/ 58 w 1120"/>
              <a:gd name="T7" fmla="*/ 791 h 1177"/>
              <a:gd name="T8" fmla="*/ 50 w 1120"/>
              <a:gd name="T9" fmla="*/ 832 h 1177"/>
              <a:gd name="T10" fmla="*/ 116 w 1120"/>
              <a:gd name="T11" fmla="*/ 1112 h 1177"/>
              <a:gd name="T12" fmla="*/ 288 w 1120"/>
              <a:gd name="T13" fmla="*/ 1112 h 1177"/>
              <a:gd name="T14" fmla="*/ 321 w 1120"/>
              <a:gd name="T15" fmla="*/ 1129 h 1177"/>
              <a:gd name="T16" fmla="*/ 601 w 1120"/>
              <a:gd name="T17" fmla="*/ 1145 h 1177"/>
              <a:gd name="T18" fmla="*/ 914 w 1120"/>
              <a:gd name="T19" fmla="*/ 1153 h 1177"/>
              <a:gd name="T20" fmla="*/ 1029 w 1120"/>
              <a:gd name="T21" fmla="*/ 1120 h 1177"/>
              <a:gd name="T22" fmla="*/ 1078 w 1120"/>
              <a:gd name="T23" fmla="*/ 1096 h 1177"/>
              <a:gd name="T24" fmla="*/ 1103 w 1120"/>
              <a:gd name="T25" fmla="*/ 1005 h 1177"/>
              <a:gd name="T26" fmla="*/ 1087 w 1120"/>
              <a:gd name="T27" fmla="*/ 923 h 1177"/>
              <a:gd name="T28" fmla="*/ 1054 w 1120"/>
              <a:gd name="T29" fmla="*/ 256 h 1177"/>
              <a:gd name="T30" fmla="*/ 939 w 1120"/>
              <a:gd name="T31" fmla="*/ 10 h 1177"/>
              <a:gd name="T32" fmla="*/ 634 w 1120"/>
              <a:gd name="T33" fmla="*/ 34 h 1177"/>
              <a:gd name="T34" fmla="*/ 478 w 1120"/>
              <a:gd name="T35" fmla="*/ 10 h 1177"/>
              <a:gd name="T36" fmla="*/ 107 w 1120"/>
              <a:gd name="T37" fmla="*/ 34 h 1177"/>
              <a:gd name="T38" fmla="*/ 0 w 1120"/>
              <a:gd name="T39" fmla="*/ 240 h 11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0"/>
              <a:gd name="T61" fmla="*/ 0 h 1177"/>
              <a:gd name="T62" fmla="*/ 1120 w 1120"/>
              <a:gd name="T63" fmla="*/ 1177 h 11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0" h="1177">
                <a:moveTo>
                  <a:pt x="0" y="166"/>
                </a:moveTo>
                <a:cubicBezTo>
                  <a:pt x="22" y="326"/>
                  <a:pt x="18" y="479"/>
                  <a:pt x="25" y="643"/>
                </a:cubicBezTo>
                <a:cubicBezTo>
                  <a:pt x="28" y="717"/>
                  <a:pt x="27" y="697"/>
                  <a:pt x="42" y="742"/>
                </a:cubicBezTo>
                <a:cubicBezTo>
                  <a:pt x="47" y="758"/>
                  <a:pt x="58" y="791"/>
                  <a:pt x="58" y="791"/>
                </a:cubicBezTo>
                <a:cubicBezTo>
                  <a:pt x="55" y="805"/>
                  <a:pt x="50" y="818"/>
                  <a:pt x="50" y="832"/>
                </a:cubicBezTo>
                <a:cubicBezTo>
                  <a:pt x="50" y="866"/>
                  <a:pt x="38" y="1087"/>
                  <a:pt x="116" y="1112"/>
                </a:cubicBezTo>
                <a:cubicBezTo>
                  <a:pt x="187" y="1105"/>
                  <a:pt x="215" y="1097"/>
                  <a:pt x="288" y="1112"/>
                </a:cubicBezTo>
                <a:cubicBezTo>
                  <a:pt x="300" y="1114"/>
                  <a:pt x="309" y="1127"/>
                  <a:pt x="321" y="1129"/>
                </a:cubicBezTo>
                <a:cubicBezTo>
                  <a:pt x="413" y="1146"/>
                  <a:pt x="508" y="1141"/>
                  <a:pt x="601" y="1145"/>
                </a:cubicBezTo>
                <a:cubicBezTo>
                  <a:pt x="700" y="1177"/>
                  <a:pt x="812" y="1160"/>
                  <a:pt x="914" y="1153"/>
                </a:cubicBezTo>
                <a:cubicBezTo>
                  <a:pt x="952" y="1144"/>
                  <a:pt x="993" y="1136"/>
                  <a:pt x="1029" y="1120"/>
                </a:cubicBezTo>
                <a:cubicBezTo>
                  <a:pt x="1116" y="1081"/>
                  <a:pt x="997" y="1123"/>
                  <a:pt x="1078" y="1096"/>
                </a:cubicBezTo>
                <a:cubicBezTo>
                  <a:pt x="1120" y="1067"/>
                  <a:pt x="1111" y="1056"/>
                  <a:pt x="1103" y="1005"/>
                </a:cubicBezTo>
                <a:cubicBezTo>
                  <a:pt x="1093" y="936"/>
                  <a:pt x="1101" y="968"/>
                  <a:pt x="1087" y="923"/>
                </a:cubicBezTo>
                <a:cubicBezTo>
                  <a:pt x="1060" y="702"/>
                  <a:pt x="1106" y="470"/>
                  <a:pt x="1054" y="256"/>
                </a:cubicBezTo>
                <a:cubicBezTo>
                  <a:pt x="1047" y="140"/>
                  <a:pt x="1064" y="41"/>
                  <a:pt x="939" y="10"/>
                </a:cubicBezTo>
                <a:cubicBezTo>
                  <a:pt x="836" y="14"/>
                  <a:pt x="734" y="10"/>
                  <a:pt x="634" y="34"/>
                </a:cubicBezTo>
                <a:cubicBezTo>
                  <a:pt x="577" y="28"/>
                  <a:pt x="533" y="19"/>
                  <a:pt x="478" y="10"/>
                </a:cubicBezTo>
                <a:cubicBezTo>
                  <a:pt x="364" y="17"/>
                  <a:pt x="213" y="0"/>
                  <a:pt x="107" y="34"/>
                </a:cubicBezTo>
                <a:cubicBezTo>
                  <a:pt x="58" y="86"/>
                  <a:pt x="0" y="166"/>
                  <a:pt x="0" y="240"/>
                </a:cubicBezTo>
              </a:path>
            </a:pathLst>
          </a:custGeom>
          <a:noFill/>
          <a:ln w="38100">
            <a:solidFill>
              <a:srgbClr val="008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MI"/>
          <p:cNvPicPr>
            <a:picLocks noChangeAspect="1" noChangeArrowheads="1"/>
          </p:cNvPicPr>
          <p:nvPr/>
        </p:nvPicPr>
        <p:blipFill>
          <a:blip r:embed="rId3" cstate="print"/>
          <a:srcRect/>
          <a:stretch>
            <a:fillRect/>
          </a:stretch>
        </p:blipFill>
        <p:spPr bwMode="auto">
          <a:xfrm>
            <a:off x="190500" y="1295400"/>
            <a:ext cx="8763000" cy="4591050"/>
          </a:xfrm>
          <a:prstGeom prst="rect">
            <a:avLst/>
          </a:prstGeom>
          <a:noFill/>
          <a:ln w="9525">
            <a:noFill/>
            <a:miter lim="800000"/>
            <a:headEnd/>
            <a:tailEnd/>
          </a:ln>
        </p:spPr>
      </p:pic>
      <p:sp>
        <p:nvSpPr>
          <p:cNvPr id="35843" name="Text Box 3"/>
          <p:cNvSpPr txBox="1">
            <a:spLocks noChangeArrowheads="1"/>
          </p:cNvSpPr>
          <p:nvPr/>
        </p:nvSpPr>
        <p:spPr bwMode="auto">
          <a:xfrm>
            <a:off x="914400" y="304800"/>
            <a:ext cx="7900474" cy="646331"/>
          </a:xfrm>
          <a:prstGeom prst="rect">
            <a:avLst/>
          </a:prstGeom>
          <a:noFill/>
          <a:ln w="9525">
            <a:noFill/>
            <a:miter lim="800000"/>
            <a:headEnd/>
            <a:tailEnd/>
          </a:ln>
        </p:spPr>
        <p:txBody>
          <a:bodyPr wrap="square">
            <a:spAutoFit/>
          </a:bodyPr>
          <a:lstStyle/>
          <a:p>
            <a:r>
              <a:rPr lang="en-US" altLang="zh-TW" sz="3600" b="1" i="1" dirty="0" smtClean="0">
                <a:solidFill>
                  <a:schemeClr val="tx2"/>
                </a:solidFill>
                <a:latin typeface="Book Antiqua" pitchFamily="18" charset="0"/>
                <a:ea typeface="新細明體" charset="-120"/>
              </a:rPr>
              <a:t>ANTERIOR ST ELEVATION MI</a:t>
            </a:r>
            <a:endParaRPr lang="en-US" altLang="zh-TW" sz="3600" b="1" i="1" dirty="0">
              <a:solidFill>
                <a:schemeClr val="tx2"/>
              </a:solidFill>
              <a:latin typeface="Book Antiqua" pitchFamily="18" charset="0"/>
              <a:ea typeface="新細明體"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osterior MI"/>
          <p:cNvPicPr>
            <a:picLocks noChangeAspect="1" noChangeArrowheads="1"/>
          </p:cNvPicPr>
          <p:nvPr/>
        </p:nvPicPr>
        <p:blipFill>
          <a:blip r:embed="rId3" cstate="print"/>
          <a:srcRect/>
          <a:stretch>
            <a:fillRect/>
          </a:stretch>
        </p:blipFill>
        <p:spPr bwMode="auto">
          <a:xfrm>
            <a:off x="533400" y="685800"/>
            <a:ext cx="8074025" cy="539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osterior MI + posterior leads"/>
          <p:cNvPicPr>
            <a:picLocks noChangeAspect="1" noChangeArrowheads="1"/>
          </p:cNvPicPr>
          <p:nvPr/>
        </p:nvPicPr>
        <p:blipFill>
          <a:blip r:embed="rId3" cstate="print"/>
          <a:srcRect/>
          <a:stretch>
            <a:fillRect/>
          </a:stretch>
        </p:blipFill>
        <p:spPr bwMode="auto">
          <a:xfrm>
            <a:off x="1011238" y="1382713"/>
            <a:ext cx="7121525" cy="4560887"/>
          </a:xfrm>
          <a:prstGeom prst="rect">
            <a:avLst/>
          </a:prstGeom>
          <a:noFill/>
          <a:ln w="9525">
            <a:noFill/>
            <a:miter lim="800000"/>
            <a:headEnd/>
            <a:tailEnd/>
          </a:ln>
        </p:spPr>
      </p:pic>
      <p:sp>
        <p:nvSpPr>
          <p:cNvPr id="39939" name="Text Box 3"/>
          <p:cNvSpPr txBox="1">
            <a:spLocks noChangeArrowheads="1"/>
          </p:cNvSpPr>
          <p:nvPr/>
        </p:nvSpPr>
        <p:spPr bwMode="auto">
          <a:xfrm>
            <a:off x="304799" y="258763"/>
            <a:ext cx="8686801" cy="584775"/>
          </a:xfrm>
          <a:prstGeom prst="rect">
            <a:avLst/>
          </a:prstGeom>
          <a:noFill/>
          <a:ln w="9525">
            <a:noFill/>
            <a:miter lim="800000"/>
            <a:headEnd/>
            <a:tailEnd/>
          </a:ln>
        </p:spPr>
        <p:txBody>
          <a:bodyPr wrap="square">
            <a:spAutoFit/>
          </a:bodyPr>
          <a:lstStyle/>
          <a:p>
            <a:r>
              <a:rPr lang="en-US" altLang="zh-TW" sz="3200" b="1" i="1" dirty="0" smtClean="0">
                <a:solidFill>
                  <a:schemeClr val="tx2"/>
                </a:solidFill>
                <a:latin typeface="Book Antiqua" pitchFamily="18" charset="0"/>
                <a:ea typeface="新細明體" charset="-120"/>
              </a:rPr>
              <a:t>POSTERIOR MI WITH POSTERIOR LEADS</a:t>
            </a:r>
            <a:endParaRPr lang="en-US" altLang="zh-TW" sz="3200" b="1" i="1" dirty="0">
              <a:solidFill>
                <a:schemeClr val="tx2"/>
              </a:solidFill>
              <a:latin typeface="Book Antiqua" pitchFamily="18" charset="0"/>
              <a:ea typeface="新細明體" charset="-120"/>
            </a:endParaRPr>
          </a:p>
        </p:txBody>
      </p:sp>
      <p:sp>
        <p:nvSpPr>
          <p:cNvPr id="39940" name="Line 4"/>
          <p:cNvSpPr>
            <a:spLocks noChangeShapeType="1"/>
          </p:cNvSpPr>
          <p:nvPr/>
        </p:nvSpPr>
        <p:spPr bwMode="auto">
          <a:xfrm>
            <a:off x="5368925" y="2755900"/>
            <a:ext cx="1450975"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26" descr="anatomy of posterior MI"/>
          <p:cNvPicPr>
            <a:picLocks noChangeAspect="1" noChangeArrowheads="1"/>
          </p:cNvPicPr>
          <p:nvPr/>
        </p:nvPicPr>
        <p:blipFill>
          <a:blip r:embed="rId3" cstate="print"/>
          <a:srcRect/>
          <a:stretch>
            <a:fillRect/>
          </a:stretch>
        </p:blipFill>
        <p:spPr bwMode="auto">
          <a:xfrm>
            <a:off x="1143000" y="1524000"/>
            <a:ext cx="6858000" cy="4792663"/>
          </a:xfrm>
          <a:prstGeom prst="rect">
            <a:avLst/>
          </a:prstGeom>
          <a:noFill/>
          <a:ln w="9525">
            <a:noFill/>
            <a:miter lim="800000"/>
            <a:headEnd/>
            <a:tailEnd/>
          </a:ln>
        </p:spPr>
      </p:pic>
      <p:sp>
        <p:nvSpPr>
          <p:cNvPr id="40963" name="Text Box 1027"/>
          <p:cNvSpPr txBox="1">
            <a:spLocks noChangeArrowheads="1"/>
          </p:cNvSpPr>
          <p:nvPr/>
        </p:nvSpPr>
        <p:spPr bwMode="auto">
          <a:xfrm>
            <a:off x="1981200" y="396875"/>
            <a:ext cx="4978998" cy="769441"/>
          </a:xfrm>
          <a:prstGeom prst="rect">
            <a:avLst/>
          </a:prstGeom>
          <a:noFill/>
          <a:ln w="9525">
            <a:noFill/>
            <a:miter lim="800000"/>
            <a:headEnd/>
            <a:tailEnd/>
          </a:ln>
        </p:spPr>
        <p:txBody>
          <a:bodyPr wrap="square">
            <a:spAutoFit/>
          </a:bodyPr>
          <a:lstStyle/>
          <a:p>
            <a:r>
              <a:rPr lang="en-US" altLang="zh-TW" sz="4400" b="1" i="1" dirty="0" smtClean="0">
                <a:solidFill>
                  <a:schemeClr val="tx2"/>
                </a:solidFill>
                <a:latin typeface="Book Antiqua" pitchFamily="18" charset="0"/>
                <a:ea typeface="新細明體" charset="-120"/>
              </a:rPr>
              <a:t>POSTERIOR MI</a:t>
            </a:r>
            <a:endParaRPr lang="en-US" altLang="zh-TW" sz="4400" b="1" i="1" dirty="0">
              <a:solidFill>
                <a:schemeClr val="tx2"/>
              </a:solidFill>
              <a:latin typeface="Book Antiqua" pitchFamily="18" charset="0"/>
              <a:ea typeface="新細明體"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I"/>
          <p:cNvPicPr>
            <a:picLocks noChangeAspect="1" noChangeArrowheads="1"/>
          </p:cNvPicPr>
          <p:nvPr/>
        </p:nvPicPr>
        <p:blipFill>
          <a:blip r:embed="rId3" cstate="print"/>
          <a:srcRect/>
          <a:stretch>
            <a:fillRect/>
          </a:stretch>
        </p:blipFill>
        <p:spPr bwMode="auto">
          <a:xfrm>
            <a:off x="457200" y="381000"/>
            <a:ext cx="8153400" cy="613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ight ventric infarct"/>
          <p:cNvPicPr>
            <a:picLocks noChangeAspect="1" noChangeArrowheads="1"/>
          </p:cNvPicPr>
          <p:nvPr/>
        </p:nvPicPr>
        <p:blipFill>
          <a:blip r:embed="rId3" cstate="print"/>
          <a:srcRect/>
          <a:stretch>
            <a:fillRect/>
          </a:stretch>
        </p:blipFill>
        <p:spPr bwMode="auto">
          <a:xfrm>
            <a:off x="1676400" y="973138"/>
            <a:ext cx="5867400" cy="5580062"/>
          </a:xfrm>
          <a:prstGeom prst="rect">
            <a:avLst/>
          </a:prstGeom>
          <a:noFill/>
          <a:ln w="9525">
            <a:noFill/>
            <a:miter lim="800000"/>
            <a:headEnd/>
            <a:tailEnd/>
          </a:ln>
        </p:spPr>
      </p:pic>
      <p:sp>
        <p:nvSpPr>
          <p:cNvPr id="44035" name="Text Box 3"/>
          <p:cNvSpPr txBox="1">
            <a:spLocks noChangeArrowheads="1"/>
          </p:cNvSpPr>
          <p:nvPr/>
        </p:nvSpPr>
        <p:spPr bwMode="auto">
          <a:xfrm>
            <a:off x="2133599" y="244475"/>
            <a:ext cx="5544579" cy="707886"/>
          </a:xfrm>
          <a:prstGeom prst="rect">
            <a:avLst/>
          </a:prstGeom>
          <a:noFill/>
          <a:ln w="9525">
            <a:noFill/>
            <a:miter lim="800000"/>
            <a:headEnd/>
            <a:tailEnd/>
          </a:ln>
        </p:spPr>
        <p:txBody>
          <a:bodyPr wrap="square">
            <a:spAutoFit/>
          </a:bodyPr>
          <a:lstStyle/>
          <a:p>
            <a:r>
              <a:rPr lang="en-US" altLang="zh-TW" sz="4000" b="1" i="1" dirty="0" smtClean="0">
                <a:solidFill>
                  <a:schemeClr val="tx2"/>
                </a:solidFill>
                <a:latin typeface="Book Antiqua" pitchFamily="18" charset="0"/>
                <a:ea typeface="新細明體" charset="-120"/>
              </a:rPr>
              <a:t>RV  INFARCTION</a:t>
            </a:r>
            <a:endParaRPr lang="en-US" altLang="zh-TW" sz="4000" b="1" i="1" dirty="0">
              <a:solidFill>
                <a:schemeClr val="tx2"/>
              </a:solidFill>
              <a:latin typeface="Book Antiqua" pitchFamily="18" charset="0"/>
              <a:ea typeface="新細明體" charset="-120"/>
            </a:endParaRPr>
          </a:p>
        </p:txBody>
      </p:sp>
      <p:sp>
        <p:nvSpPr>
          <p:cNvPr id="44036" name="Line 4"/>
          <p:cNvSpPr>
            <a:spLocks noChangeShapeType="1"/>
          </p:cNvSpPr>
          <p:nvPr/>
        </p:nvSpPr>
        <p:spPr bwMode="auto">
          <a:xfrm>
            <a:off x="4191000" y="2514600"/>
            <a:ext cx="1600200" cy="0"/>
          </a:xfrm>
          <a:prstGeom prst="line">
            <a:avLst/>
          </a:prstGeom>
          <a:noFill/>
          <a:ln w="38100">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LBBB EKG"/>
          <p:cNvPicPr>
            <a:picLocks noChangeAspect="1" noChangeArrowheads="1"/>
          </p:cNvPicPr>
          <p:nvPr/>
        </p:nvPicPr>
        <p:blipFill>
          <a:blip r:embed="rId3" cstate="print"/>
          <a:srcRect/>
          <a:stretch>
            <a:fillRect/>
          </a:stretch>
        </p:blipFill>
        <p:spPr bwMode="auto">
          <a:xfrm>
            <a:off x="193675" y="1333500"/>
            <a:ext cx="8756650" cy="4784725"/>
          </a:xfrm>
          <a:prstGeom prst="rect">
            <a:avLst/>
          </a:prstGeom>
          <a:noFill/>
          <a:ln w="9525">
            <a:noFill/>
            <a:miter lim="800000"/>
            <a:headEnd/>
            <a:tailEnd/>
          </a:ln>
        </p:spPr>
      </p:pic>
      <p:sp>
        <p:nvSpPr>
          <p:cNvPr id="45059" name="Text Box 3"/>
          <p:cNvSpPr txBox="1">
            <a:spLocks noChangeArrowheads="1"/>
          </p:cNvSpPr>
          <p:nvPr/>
        </p:nvSpPr>
        <p:spPr bwMode="auto">
          <a:xfrm>
            <a:off x="838200" y="400050"/>
            <a:ext cx="7391401" cy="646331"/>
          </a:xfrm>
          <a:prstGeom prst="rect">
            <a:avLst/>
          </a:prstGeom>
          <a:noFill/>
          <a:ln w="9525">
            <a:noFill/>
            <a:miter lim="800000"/>
            <a:headEnd/>
            <a:tailEnd/>
          </a:ln>
        </p:spPr>
        <p:txBody>
          <a:bodyPr wrap="square">
            <a:spAutoFit/>
          </a:bodyPr>
          <a:lstStyle/>
          <a:p>
            <a:r>
              <a:rPr lang="en-US" altLang="zh-TW" sz="3600" b="1" i="1" dirty="0" smtClean="0">
                <a:solidFill>
                  <a:schemeClr val="tx2"/>
                </a:solidFill>
                <a:latin typeface="Book Antiqua" pitchFamily="18" charset="0"/>
                <a:ea typeface="新細明體" charset="-120"/>
              </a:rPr>
              <a:t>LEFT BUNDLE BRANCH BLOCK</a:t>
            </a:r>
            <a:endParaRPr lang="en-US" altLang="zh-TW" sz="3600" b="1" i="1" dirty="0">
              <a:solidFill>
                <a:schemeClr val="tx2"/>
              </a:solidFill>
              <a:latin typeface="Book Antiqua" pitchFamily="18" charset="0"/>
              <a:ea typeface="新細明體"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403225" y="419100"/>
            <a:ext cx="5056192"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DIAGNOSIS - ACS</a:t>
            </a:r>
            <a:endParaRPr lang="en-US" altLang="zh-TW" sz="4400" b="1" i="1" dirty="0">
              <a:solidFill>
                <a:schemeClr val="tx2"/>
              </a:solidFill>
              <a:latin typeface="Book Antiqua" pitchFamily="18" charset="0"/>
              <a:ea typeface="新細明體" charset="-120"/>
            </a:endParaRPr>
          </a:p>
        </p:txBody>
      </p:sp>
      <p:sp>
        <p:nvSpPr>
          <p:cNvPr id="34819" name="Text Box 1027"/>
          <p:cNvSpPr txBox="1">
            <a:spLocks noChangeArrowheads="1"/>
          </p:cNvSpPr>
          <p:nvPr/>
        </p:nvSpPr>
        <p:spPr bwMode="auto">
          <a:xfrm>
            <a:off x="984250" y="1236663"/>
            <a:ext cx="7923213" cy="1081193"/>
          </a:xfrm>
          <a:prstGeom prst="rect">
            <a:avLst/>
          </a:prstGeom>
          <a:noFill/>
          <a:ln w="9525">
            <a:noFill/>
            <a:miter lim="800000"/>
            <a:headEnd/>
            <a:tailEnd/>
          </a:ln>
        </p:spPr>
        <p:txBody>
          <a:bodyPr>
            <a:spAutoFit/>
          </a:bodyPr>
          <a:lstStyle/>
          <a:p>
            <a:pPr>
              <a:lnSpc>
                <a:spcPct val="110000"/>
              </a:lnSpc>
            </a:pPr>
            <a:r>
              <a:rPr lang="en-US" altLang="zh-TW" sz="2800" b="1" i="1" dirty="0">
                <a:latin typeface="Book Antiqua" pitchFamily="18" charset="0"/>
                <a:ea typeface="新細明體" charset="-120"/>
              </a:rPr>
              <a:t>Serial Electrocardiograms increase accuracy</a:t>
            </a:r>
          </a:p>
          <a:p>
            <a:pPr lvl="1">
              <a:lnSpc>
                <a:spcPct val="130000"/>
              </a:lnSpc>
              <a:buFontTx/>
              <a:buChar char="•"/>
            </a:pPr>
            <a:r>
              <a:rPr lang="en-US" altLang="zh-TW" sz="2800" b="1" i="1" dirty="0">
                <a:latin typeface="Book Antiqua" pitchFamily="18" charset="0"/>
                <a:ea typeface="新細明體" charset="-120"/>
              </a:rPr>
              <a:t> Initial EKG only 50% accurate for AMI</a:t>
            </a:r>
          </a:p>
        </p:txBody>
      </p:sp>
      <p:pic>
        <p:nvPicPr>
          <p:cNvPr id="34820" name="Picture 1028" descr="serial EKG STEMI"/>
          <p:cNvPicPr>
            <a:picLocks noChangeAspect="1" noChangeArrowheads="1"/>
          </p:cNvPicPr>
          <p:nvPr/>
        </p:nvPicPr>
        <p:blipFill>
          <a:blip r:embed="rId3" cstate="print"/>
          <a:srcRect/>
          <a:stretch>
            <a:fillRect/>
          </a:stretch>
        </p:blipFill>
        <p:spPr bwMode="auto">
          <a:xfrm>
            <a:off x="1635125" y="2571750"/>
            <a:ext cx="6491288" cy="397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03225" y="419100"/>
            <a:ext cx="4615366" cy="707886"/>
          </a:xfrm>
          <a:prstGeom prst="rect">
            <a:avLst/>
          </a:prstGeom>
          <a:noFill/>
          <a:ln w="9525">
            <a:noFill/>
            <a:miter lim="800000"/>
            <a:headEnd/>
            <a:tailEnd/>
          </a:ln>
        </p:spPr>
        <p:txBody>
          <a:bodyPr wrap="none">
            <a:spAutoFit/>
          </a:bodyPr>
          <a:lstStyle/>
          <a:p>
            <a:r>
              <a:rPr lang="en-US" altLang="zh-TW" sz="4000" b="1" i="1" dirty="0" smtClean="0">
                <a:solidFill>
                  <a:schemeClr val="tx2"/>
                </a:solidFill>
                <a:latin typeface="Book Antiqua" pitchFamily="18" charset="0"/>
                <a:ea typeface="新細明體" charset="-120"/>
              </a:rPr>
              <a:t>DIAGNOSIS - ACS</a:t>
            </a:r>
            <a:endParaRPr lang="en-US" altLang="zh-TW" sz="4000" b="1" i="1" dirty="0">
              <a:solidFill>
                <a:schemeClr val="tx2"/>
              </a:solidFill>
              <a:latin typeface="Book Antiqua" pitchFamily="18" charset="0"/>
              <a:ea typeface="新細明體" charset="-120"/>
            </a:endParaRPr>
          </a:p>
        </p:txBody>
      </p:sp>
      <p:sp>
        <p:nvSpPr>
          <p:cNvPr id="32771" name="Text Box 3"/>
          <p:cNvSpPr txBox="1">
            <a:spLocks noChangeArrowheads="1"/>
          </p:cNvSpPr>
          <p:nvPr/>
        </p:nvSpPr>
        <p:spPr bwMode="auto">
          <a:xfrm>
            <a:off x="1244600" y="1395413"/>
            <a:ext cx="7899400" cy="3137910"/>
          </a:xfrm>
          <a:prstGeom prst="rect">
            <a:avLst/>
          </a:prstGeom>
          <a:noFill/>
          <a:ln w="9525">
            <a:noFill/>
            <a:miter lim="800000"/>
            <a:headEnd/>
            <a:tailEnd/>
          </a:ln>
        </p:spPr>
        <p:txBody>
          <a:bodyPr>
            <a:spAutoFit/>
          </a:bodyPr>
          <a:lstStyle/>
          <a:p>
            <a:pPr>
              <a:lnSpc>
                <a:spcPct val="110000"/>
              </a:lnSpc>
            </a:pPr>
            <a:r>
              <a:rPr lang="en-US" altLang="zh-TW" sz="2800" b="1" i="1" dirty="0">
                <a:latin typeface="Book Antiqua" pitchFamily="18" charset="0"/>
                <a:ea typeface="新細明體" charset="-120"/>
              </a:rPr>
              <a:t>Electrocardiogram – Acute MI</a:t>
            </a:r>
          </a:p>
          <a:p>
            <a:pPr lvl="1">
              <a:lnSpc>
                <a:spcPct val="130000"/>
              </a:lnSpc>
              <a:buFontTx/>
              <a:buChar char="•"/>
            </a:pPr>
            <a:r>
              <a:rPr lang="en-US" altLang="zh-TW" sz="2800" b="1" i="1" dirty="0">
                <a:latin typeface="Book Antiqua" pitchFamily="18" charset="0"/>
                <a:ea typeface="新細明體" charset="-120"/>
              </a:rPr>
              <a:t> ST Depression </a:t>
            </a:r>
          </a:p>
          <a:p>
            <a:pPr lvl="3">
              <a:lnSpc>
                <a:spcPct val="130000"/>
              </a:lnSpc>
              <a:buFontTx/>
              <a:buChar char="•"/>
            </a:pPr>
            <a:r>
              <a:rPr lang="en-US" altLang="zh-TW" sz="2800" b="1" i="1" dirty="0">
                <a:latin typeface="Book Antiqua" pitchFamily="18" charset="0"/>
                <a:ea typeface="新細明體" charset="-120"/>
              </a:rPr>
              <a:t> </a:t>
            </a:r>
            <a:r>
              <a:rPr lang="en-US" altLang="zh-TW" sz="2800" b="1" i="1" dirty="0" err="1">
                <a:latin typeface="Book Antiqua" pitchFamily="18" charset="0"/>
                <a:ea typeface="新細明體" charset="-120"/>
              </a:rPr>
              <a:t>Noninfarct</a:t>
            </a:r>
            <a:r>
              <a:rPr lang="en-US" altLang="zh-TW" sz="2800" b="1" i="1" dirty="0">
                <a:latin typeface="Book Antiqua" pitchFamily="18" charset="0"/>
                <a:ea typeface="新細明體" charset="-120"/>
              </a:rPr>
              <a:t> ischemia or Non-STEMI</a:t>
            </a:r>
          </a:p>
          <a:p>
            <a:pPr lvl="3">
              <a:lnSpc>
                <a:spcPct val="130000"/>
              </a:lnSpc>
              <a:buFontTx/>
              <a:buChar char="•"/>
            </a:pPr>
            <a:r>
              <a:rPr lang="en-US" altLang="zh-TW" sz="2800" b="1" i="1" dirty="0">
                <a:latin typeface="Book Antiqua" pitchFamily="18" charset="0"/>
                <a:ea typeface="新細明體" charset="-120"/>
              </a:rPr>
              <a:t> </a:t>
            </a:r>
            <a:r>
              <a:rPr lang="en-US" altLang="zh-TW" sz="2800" b="1" i="1" dirty="0" err="1">
                <a:latin typeface="Book Antiqua" pitchFamily="18" charset="0"/>
                <a:ea typeface="新細明體" charset="-120"/>
              </a:rPr>
              <a:t>Digoxin</a:t>
            </a:r>
            <a:r>
              <a:rPr lang="en-US" altLang="zh-TW" sz="2800" b="1" i="1" dirty="0">
                <a:latin typeface="Book Antiqua" pitchFamily="18" charset="0"/>
                <a:ea typeface="新細明體" charset="-120"/>
              </a:rPr>
              <a:t> toxicity, </a:t>
            </a:r>
            <a:r>
              <a:rPr lang="en-US" altLang="zh-TW" sz="2800" b="1" i="1" dirty="0" err="1">
                <a:latin typeface="Book Antiqua" pitchFamily="18" charset="0"/>
                <a:ea typeface="新細明體" charset="-120"/>
              </a:rPr>
              <a:t>hypokalemia</a:t>
            </a:r>
            <a:r>
              <a:rPr lang="en-US" altLang="zh-TW" sz="2800" b="1" i="1" dirty="0">
                <a:latin typeface="Book Antiqua" pitchFamily="18" charset="0"/>
                <a:ea typeface="新細明體" charset="-120"/>
              </a:rPr>
              <a:t>, LVH</a:t>
            </a:r>
          </a:p>
          <a:p>
            <a:pPr lvl="1">
              <a:lnSpc>
                <a:spcPct val="130000"/>
              </a:lnSpc>
              <a:buFontTx/>
              <a:buChar char="•"/>
            </a:pPr>
            <a:r>
              <a:rPr lang="en-US" altLang="zh-TW" sz="2800" b="1" i="1" dirty="0">
                <a:latin typeface="Book Antiqua" pitchFamily="18" charset="0"/>
                <a:ea typeface="新細明體" charset="-120"/>
              </a:rPr>
              <a:t> Down sloping or flat ST segments </a:t>
            </a:r>
          </a:p>
          <a:p>
            <a:pPr lvl="2">
              <a:lnSpc>
                <a:spcPct val="130000"/>
              </a:lnSpc>
              <a:buFontTx/>
              <a:buChar char="•"/>
            </a:pPr>
            <a:endParaRPr lang="zh-TW" altLang="en-US" dirty="0">
              <a:ea typeface="新細明體" charset="-120"/>
            </a:endParaRPr>
          </a:p>
        </p:txBody>
      </p:sp>
      <p:pic>
        <p:nvPicPr>
          <p:cNvPr id="32772" name="Picture 4" descr="ST depression in unstable angina"/>
          <p:cNvPicPr>
            <a:picLocks noChangeAspect="1" noChangeArrowheads="1"/>
          </p:cNvPicPr>
          <p:nvPr/>
        </p:nvPicPr>
        <p:blipFill>
          <a:blip r:embed="rId3" cstate="print"/>
          <a:srcRect/>
          <a:stretch>
            <a:fillRect/>
          </a:stretch>
        </p:blipFill>
        <p:spPr bwMode="auto">
          <a:xfrm>
            <a:off x="2586038" y="4530725"/>
            <a:ext cx="3949700" cy="209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39788" y="400050"/>
            <a:ext cx="2360612" cy="769441"/>
          </a:xfrm>
          <a:prstGeom prst="rect">
            <a:avLst/>
          </a:prstGeom>
          <a:noFill/>
          <a:ln w="9525">
            <a:noFill/>
            <a:miter lim="800000"/>
            <a:headEnd/>
            <a:tailEnd/>
          </a:ln>
        </p:spPr>
        <p:txBody>
          <a:bodyPr wrap="square">
            <a:spAutoFit/>
          </a:bodyPr>
          <a:lstStyle/>
          <a:p>
            <a:r>
              <a:rPr lang="en-US" altLang="zh-TW" sz="4400" b="1" i="1" dirty="0">
                <a:solidFill>
                  <a:schemeClr val="tx2"/>
                </a:solidFill>
                <a:latin typeface="Book Antiqua" pitchFamily="18" charset="0"/>
                <a:ea typeface="新細明體" charset="-120"/>
              </a:rPr>
              <a:t>History</a:t>
            </a:r>
          </a:p>
        </p:txBody>
      </p:sp>
      <p:sp>
        <p:nvSpPr>
          <p:cNvPr id="6147" name="Text Box 3"/>
          <p:cNvSpPr txBox="1">
            <a:spLocks noChangeArrowheads="1"/>
          </p:cNvSpPr>
          <p:nvPr/>
        </p:nvSpPr>
        <p:spPr bwMode="auto">
          <a:xfrm>
            <a:off x="1196975" y="1524000"/>
            <a:ext cx="6843713" cy="4315027"/>
          </a:xfrm>
          <a:prstGeom prst="rect">
            <a:avLst/>
          </a:prstGeom>
          <a:noFill/>
          <a:ln w="9525">
            <a:noFill/>
            <a:miter lim="800000"/>
            <a:headEnd/>
            <a:tailEnd/>
          </a:ln>
        </p:spPr>
        <p:txBody>
          <a:bodyPr wrap="square">
            <a:spAutoFit/>
          </a:bodyPr>
          <a:lstStyle/>
          <a:p>
            <a:pPr>
              <a:lnSpc>
                <a:spcPct val="140000"/>
              </a:lnSpc>
              <a:buFontTx/>
              <a:buChar char="•"/>
            </a:pPr>
            <a:r>
              <a:rPr lang="zh-TW" altLang="en-US" dirty="0">
                <a:ea typeface="新細明體" charset="-120"/>
              </a:rPr>
              <a:t> </a:t>
            </a:r>
            <a:r>
              <a:rPr lang="en-US" altLang="zh-TW" sz="2800" b="1" i="1" dirty="0">
                <a:latin typeface="Book Antiqua" pitchFamily="18" charset="0"/>
                <a:ea typeface="新細明體" charset="-120"/>
              </a:rPr>
              <a:t>Cardiac ischemia was first identified in the early 1900’s</a:t>
            </a:r>
          </a:p>
          <a:p>
            <a:pPr>
              <a:lnSpc>
                <a:spcPct val="140000"/>
              </a:lnSpc>
              <a:buFontTx/>
              <a:buChar char="•"/>
            </a:pPr>
            <a:r>
              <a:rPr lang="en-US" altLang="zh-TW" sz="2800" b="1" i="1" dirty="0">
                <a:latin typeface="Book Antiqua" pitchFamily="18" charset="0"/>
                <a:ea typeface="新細明體" charset="-120"/>
              </a:rPr>
              <a:t> First EKG introduced 1909</a:t>
            </a:r>
          </a:p>
          <a:p>
            <a:pPr>
              <a:lnSpc>
                <a:spcPct val="140000"/>
              </a:lnSpc>
              <a:buFontTx/>
              <a:buChar char="•"/>
            </a:pPr>
            <a:r>
              <a:rPr lang="en-US" altLang="zh-TW" sz="2800" b="1" i="1" dirty="0">
                <a:latin typeface="Book Antiqua" pitchFamily="18" charset="0"/>
                <a:ea typeface="新細明體" charset="-120"/>
              </a:rPr>
              <a:t> Despite the recognition little treatment available till 1960’s</a:t>
            </a:r>
          </a:p>
          <a:p>
            <a:pPr>
              <a:lnSpc>
                <a:spcPct val="140000"/>
              </a:lnSpc>
              <a:buFontTx/>
              <a:buChar char="•"/>
            </a:pPr>
            <a:r>
              <a:rPr lang="en-US" altLang="zh-TW" sz="2800" b="1" i="1" dirty="0">
                <a:latin typeface="Book Antiqua" pitchFamily="18" charset="0"/>
                <a:ea typeface="新細明體" charset="-120"/>
              </a:rPr>
              <a:t> First CCU (cardiac care unit) in 1962</a:t>
            </a:r>
          </a:p>
          <a:p>
            <a:pPr>
              <a:lnSpc>
                <a:spcPct val="140000"/>
              </a:lnSpc>
              <a:buFontTx/>
              <a:buChar char="•"/>
            </a:pPr>
            <a:r>
              <a:rPr lang="en-US" altLang="zh-TW" sz="2800" b="1" i="1" dirty="0">
                <a:latin typeface="Book Antiqua" pitchFamily="18" charset="0"/>
                <a:ea typeface="新細明體" charset="-120"/>
              </a:rPr>
              <a:t> Reduced acute MI mortality by 50%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idx="1"/>
          </p:nvPr>
        </p:nvSpPr>
        <p:spPr>
          <a:xfrm>
            <a:off x="609600" y="1600200"/>
            <a:ext cx="8229600" cy="4800600"/>
          </a:xfrm>
        </p:spPr>
        <p:txBody>
          <a:bodyPr/>
          <a:lstStyle/>
          <a:p>
            <a:pPr>
              <a:buFont typeface="Wingdings" pitchFamily="2" charset="2"/>
              <a:buNone/>
            </a:pPr>
            <a:r>
              <a:rPr lang="en-US" b="1" dirty="0"/>
              <a:t>   </a:t>
            </a:r>
            <a:endParaRPr lang="en-US" i="1" dirty="0">
              <a:solidFill>
                <a:srgbClr val="00FF00"/>
              </a:solidFill>
              <a:latin typeface="Monotype Corsiva" pitchFamily="66" charset="0"/>
            </a:endParaRPr>
          </a:p>
          <a:p>
            <a:pPr>
              <a:buClr>
                <a:schemeClr val="folHlink"/>
              </a:buClr>
              <a:buFont typeface="Wingdings" pitchFamily="2" charset="2"/>
              <a:buChar char="v"/>
            </a:pPr>
            <a:r>
              <a:rPr lang="en-US" sz="2800" b="1" i="1" dirty="0">
                <a:latin typeface="Book Antiqua" pitchFamily="18" charset="0"/>
              </a:rPr>
              <a:t>Portable echocardiography is reasonable to clarify the diagnosis of STEMI and allow risk stratification of patients with chest pain on arrival at the ED, especially if the diagnosis of STEMI is confounded by left bundle-branch block (LBBB) or pacing, or there is suspicion of posterior STEMI with anterior ST </a:t>
            </a:r>
            <a:r>
              <a:rPr lang="en-US" sz="2800" b="1" i="1" dirty="0" smtClean="0">
                <a:latin typeface="Book Antiqua" pitchFamily="18" charset="0"/>
              </a:rPr>
              <a:t>depressions.</a:t>
            </a:r>
            <a:endParaRPr lang="en-US" sz="2800" b="1" i="1" dirty="0">
              <a:solidFill>
                <a:srgbClr val="FF00FF"/>
              </a:solidFill>
              <a:latin typeface="Book Antiqua" pitchFamily="18" charset="0"/>
            </a:endParaRPr>
          </a:p>
          <a:p>
            <a:pPr>
              <a:buClr>
                <a:schemeClr val="folHlink"/>
              </a:buClr>
              <a:buFont typeface="Wingdings" pitchFamily="2" charset="2"/>
              <a:buChar char="v"/>
            </a:pPr>
            <a:endParaRPr lang="en-US" sz="2800" b="1" i="1" dirty="0">
              <a:solidFill>
                <a:srgbClr val="FF00FF"/>
              </a:solidFill>
              <a:latin typeface="Book Antiqua" pitchFamily="18" charset="0"/>
            </a:endParaRPr>
          </a:p>
        </p:txBody>
      </p:sp>
      <p:sp>
        <p:nvSpPr>
          <p:cNvPr id="149509" name="Rectangle 5"/>
          <p:cNvSpPr>
            <a:spLocks noChangeArrowheads="1"/>
          </p:cNvSpPr>
          <p:nvPr/>
        </p:nvSpPr>
        <p:spPr bwMode="auto">
          <a:xfrm>
            <a:off x="1447800" y="609600"/>
            <a:ext cx="4191373" cy="830997"/>
          </a:xfrm>
          <a:prstGeom prst="rect">
            <a:avLst/>
          </a:prstGeom>
          <a:noFill/>
          <a:ln w="9525">
            <a:noFill/>
            <a:miter lim="800000"/>
            <a:headEnd/>
            <a:tailEnd/>
          </a:ln>
          <a:effectLst/>
        </p:spPr>
        <p:txBody>
          <a:bodyPr wrap="square">
            <a:spAutoFit/>
          </a:bodyPr>
          <a:lstStyle/>
          <a:p>
            <a:pPr algn="ctr"/>
            <a:r>
              <a:rPr lang="en-US" sz="4800" b="1" i="1" dirty="0">
                <a:effectLst>
                  <a:outerShdw blurRad="38100" dist="38100" dir="2700000" algn="tl">
                    <a:srgbClr val="000000"/>
                  </a:outerShdw>
                </a:effectLst>
                <a:latin typeface="Book Antiqua" pitchFamily="18" charset="0"/>
              </a:rPr>
              <a:t>IMAGING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03225" y="419100"/>
            <a:ext cx="5056192"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DIAGNOSIS - ACS</a:t>
            </a:r>
            <a:endParaRPr lang="en-US" altLang="zh-TW" sz="4400" b="1" i="1" dirty="0">
              <a:solidFill>
                <a:schemeClr val="tx2"/>
              </a:solidFill>
              <a:latin typeface="Book Antiqua" pitchFamily="18" charset="0"/>
              <a:ea typeface="新細明體" charset="-120"/>
            </a:endParaRPr>
          </a:p>
        </p:txBody>
      </p:sp>
      <p:sp>
        <p:nvSpPr>
          <p:cNvPr id="51203" name="Text Box 3"/>
          <p:cNvSpPr txBox="1">
            <a:spLocks noChangeArrowheads="1"/>
          </p:cNvSpPr>
          <p:nvPr/>
        </p:nvSpPr>
        <p:spPr bwMode="auto">
          <a:xfrm>
            <a:off x="1244600" y="1243013"/>
            <a:ext cx="7610475" cy="5088444"/>
          </a:xfrm>
          <a:prstGeom prst="rect">
            <a:avLst/>
          </a:prstGeom>
          <a:noFill/>
          <a:ln w="9525">
            <a:noFill/>
            <a:miter lim="800000"/>
            <a:headEnd/>
            <a:tailEnd/>
          </a:ln>
        </p:spPr>
        <p:txBody>
          <a:bodyPr>
            <a:spAutoFit/>
          </a:bodyPr>
          <a:lstStyle/>
          <a:p>
            <a:pPr>
              <a:lnSpc>
                <a:spcPct val="130000"/>
              </a:lnSpc>
            </a:pPr>
            <a:r>
              <a:rPr lang="en-US" altLang="zh-TW" sz="2800" b="1" i="1" dirty="0">
                <a:latin typeface="Book Antiqua" pitchFamily="18" charset="0"/>
                <a:ea typeface="新細明體" charset="-120"/>
              </a:rPr>
              <a:t>Echocardiogram</a:t>
            </a:r>
          </a:p>
          <a:p>
            <a:pPr lvl="1">
              <a:lnSpc>
                <a:spcPct val="130000"/>
              </a:lnSpc>
              <a:buFontTx/>
              <a:buChar char="•"/>
            </a:pPr>
            <a:r>
              <a:rPr lang="en-US" altLang="zh-TW" sz="2800" b="1" i="1" dirty="0">
                <a:latin typeface="Book Antiqua" pitchFamily="18" charset="0"/>
                <a:ea typeface="新細明體" charset="-120"/>
              </a:rPr>
              <a:t> Wall motion abnormalities</a:t>
            </a:r>
          </a:p>
          <a:p>
            <a:pPr lvl="2">
              <a:lnSpc>
                <a:spcPct val="130000"/>
              </a:lnSpc>
              <a:buFontTx/>
              <a:buChar char="•"/>
            </a:pPr>
            <a:r>
              <a:rPr lang="en-US" altLang="zh-TW" sz="2800" b="1" i="1" dirty="0">
                <a:latin typeface="Book Antiqua" pitchFamily="18" charset="0"/>
                <a:ea typeface="新細明體" charset="-120"/>
              </a:rPr>
              <a:t> </a:t>
            </a:r>
            <a:r>
              <a:rPr lang="en-US" altLang="zh-TW" sz="2800" b="1" i="1" dirty="0" err="1">
                <a:latin typeface="Book Antiqua" pitchFamily="18" charset="0"/>
                <a:ea typeface="新細明體" charset="-120"/>
              </a:rPr>
              <a:t>Hypokinesis</a:t>
            </a:r>
            <a:r>
              <a:rPr lang="en-US" altLang="zh-TW" sz="2800" b="1" i="1" dirty="0">
                <a:latin typeface="Book Antiqua" pitchFamily="18" charset="0"/>
                <a:ea typeface="新細明體" charset="-120"/>
              </a:rPr>
              <a:t> -&gt; </a:t>
            </a:r>
            <a:r>
              <a:rPr lang="en-US" altLang="zh-TW" sz="2800" b="1" i="1" dirty="0" err="1">
                <a:latin typeface="Book Antiqua" pitchFamily="18" charset="0"/>
                <a:ea typeface="新細明體" charset="-120"/>
              </a:rPr>
              <a:t>akinesis</a:t>
            </a:r>
            <a:r>
              <a:rPr lang="en-US" altLang="zh-TW" sz="2800" b="1" i="1" dirty="0">
                <a:latin typeface="Book Antiqua" pitchFamily="18" charset="0"/>
                <a:ea typeface="新細明體" charset="-120"/>
              </a:rPr>
              <a:t> </a:t>
            </a:r>
          </a:p>
          <a:p>
            <a:pPr lvl="1">
              <a:lnSpc>
                <a:spcPct val="130000"/>
              </a:lnSpc>
              <a:buFontTx/>
              <a:buChar char="•"/>
            </a:pPr>
            <a:r>
              <a:rPr lang="en-US" altLang="zh-TW" sz="2800" b="1" i="1" dirty="0">
                <a:latin typeface="Book Antiqua" pitchFamily="18" charset="0"/>
                <a:ea typeface="新細明體" charset="-120"/>
              </a:rPr>
              <a:t> Ejection fraction reduced</a:t>
            </a:r>
          </a:p>
          <a:p>
            <a:pPr lvl="1">
              <a:lnSpc>
                <a:spcPct val="130000"/>
              </a:lnSpc>
              <a:buFontTx/>
              <a:buChar char="•"/>
            </a:pPr>
            <a:r>
              <a:rPr lang="en-US" altLang="zh-TW" sz="2800" b="1" i="1" dirty="0">
                <a:latin typeface="Book Antiqua" pitchFamily="18" charset="0"/>
                <a:ea typeface="新細明體" charset="-120"/>
              </a:rPr>
              <a:t> Limitations</a:t>
            </a:r>
          </a:p>
          <a:p>
            <a:pPr lvl="2">
              <a:lnSpc>
                <a:spcPct val="130000"/>
              </a:lnSpc>
              <a:buFontTx/>
              <a:buChar char="•"/>
            </a:pPr>
            <a:r>
              <a:rPr lang="en-US" altLang="zh-TW" sz="2800" b="1" i="1" dirty="0">
                <a:latin typeface="Book Antiqua" pitchFamily="18" charset="0"/>
                <a:ea typeface="新細明體" charset="-120"/>
              </a:rPr>
              <a:t> Quality of the study</a:t>
            </a:r>
          </a:p>
          <a:p>
            <a:pPr lvl="3">
              <a:lnSpc>
                <a:spcPct val="130000"/>
              </a:lnSpc>
              <a:buFontTx/>
              <a:buChar char="•"/>
            </a:pPr>
            <a:r>
              <a:rPr lang="en-US" altLang="zh-TW" sz="2800" b="1" i="1" dirty="0">
                <a:latin typeface="Book Antiqua" pitchFamily="18" charset="0"/>
                <a:ea typeface="新細明體" charset="-120"/>
              </a:rPr>
              <a:t> Machine, Patient </a:t>
            </a:r>
            <a:r>
              <a:rPr lang="en-US" altLang="zh-TW" sz="2800" b="1" i="1" dirty="0" err="1">
                <a:latin typeface="Book Antiqua" pitchFamily="18" charset="0"/>
                <a:ea typeface="新細明體" charset="-120"/>
              </a:rPr>
              <a:t>habitus</a:t>
            </a:r>
            <a:endParaRPr lang="en-US" altLang="zh-TW" sz="2800" b="1" i="1" dirty="0">
              <a:latin typeface="Book Antiqua" pitchFamily="18" charset="0"/>
              <a:ea typeface="新細明體" charset="-120"/>
            </a:endParaRPr>
          </a:p>
          <a:p>
            <a:pPr lvl="1">
              <a:lnSpc>
                <a:spcPct val="130000"/>
              </a:lnSpc>
              <a:buFontTx/>
              <a:buChar char="•"/>
            </a:pPr>
            <a:r>
              <a:rPr lang="en-US" altLang="zh-TW" sz="2800" b="1" i="1" dirty="0">
                <a:latin typeface="Book Antiqua" pitchFamily="18" charset="0"/>
                <a:ea typeface="新細明體" charset="-120"/>
              </a:rPr>
              <a:t> Sensitivity – 88% - 94%</a:t>
            </a:r>
          </a:p>
          <a:p>
            <a:pPr lvl="1">
              <a:lnSpc>
                <a:spcPct val="130000"/>
              </a:lnSpc>
              <a:buFontTx/>
              <a:buChar char="•"/>
            </a:pPr>
            <a:r>
              <a:rPr lang="en-US" altLang="zh-TW" sz="2800" b="1" i="1" dirty="0">
                <a:latin typeface="Book Antiqua" pitchFamily="18" charset="0"/>
                <a:ea typeface="新細明體" charset="-120"/>
              </a:rPr>
              <a:t> Specificity – 50% to 75%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3" name="Rectangle 5"/>
          <p:cNvSpPr>
            <a:spLocks noGrp="1" noChangeArrowheads="1"/>
          </p:cNvSpPr>
          <p:nvPr>
            <p:ph type="title"/>
          </p:nvPr>
        </p:nvSpPr>
        <p:spPr/>
        <p:txBody>
          <a:bodyPr>
            <a:noAutofit/>
          </a:bodyPr>
          <a:lstStyle/>
          <a:p>
            <a:r>
              <a:rPr lang="en-US" sz="3600" b="1" dirty="0" smtClean="0">
                <a:solidFill>
                  <a:srgbClr val="FFFF00"/>
                </a:solidFill>
                <a:latin typeface="Book Antiqua" pitchFamily="18" charset="0"/>
              </a:rPr>
              <a:t>WALL MOTION ABNORMALITIES </a:t>
            </a:r>
            <a:br>
              <a:rPr lang="en-US" sz="3600" b="1" dirty="0" smtClean="0">
                <a:solidFill>
                  <a:srgbClr val="FFFF00"/>
                </a:solidFill>
                <a:latin typeface="Book Antiqua" pitchFamily="18" charset="0"/>
              </a:rPr>
            </a:br>
            <a:r>
              <a:rPr lang="en-US" sz="3600" b="1" dirty="0" smtClean="0">
                <a:solidFill>
                  <a:srgbClr val="FFFF00"/>
                </a:solidFill>
                <a:latin typeface="Book Antiqua" pitchFamily="18" charset="0"/>
              </a:rPr>
              <a:t>ON 2D ECHOCARDIOGRAPHY</a:t>
            </a:r>
            <a:endParaRPr lang="en-US" sz="3600" b="1" dirty="0">
              <a:solidFill>
                <a:srgbClr val="FFFF00"/>
              </a:solidFill>
              <a:latin typeface="Book Antiqua" pitchFamily="18" charset="0"/>
            </a:endParaRPr>
          </a:p>
        </p:txBody>
      </p:sp>
      <p:pic>
        <p:nvPicPr>
          <p:cNvPr id="206852" name="Picture 4" descr="scan0024"/>
          <p:cNvPicPr>
            <a:picLocks noGrp="1" noChangeAspect="1" noChangeArrowheads="1"/>
          </p:cNvPicPr>
          <p:nvPr>
            <p:ph idx="1"/>
          </p:nvPr>
        </p:nvPicPr>
        <p:blipFill>
          <a:blip r:embed="rId2" cstate="print"/>
          <a:srcRect/>
          <a:stretch>
            <a:fillRect/>
          </a:stretch>
        </p:blipFill>
        <p:spPr>
          <a:xfrm>
            <a:off x="304800" y="1600200"/>
            <a:ext cx="8610600" cy="4953000"/>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0" y="304800"/>
            <a:ext cx="87630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228600"/>
            <a:ext cx="8610600" cy="6400800"/>
          </a:xfrm>
        </p:spPr>
        <p:txBody>
          <a:bodyPr/>
          <a:lstStyle/>
          <a:p>
            <a:pPr algn="l"/>
            <a:r>
              <a:rPr lang="en-US" b="1" i="1" dirty="0" smtClean="0">
                <a:solidFill>
                  <a:srgbClr val="FFFF00"/>
                </a:solidFill>
                <a:latin typeface="Book Antiqua" pitchFamily="18" charset="0"/>
              </a:rPr>
              <a:t>FALSE POSITIVE TROPONINS T.</a:t>
            </a:r>
          </a:p>
          <a:p>
            <a:pPr algn="l">
              <a:buFont typeface="Wingdings" pitchFamily="2" charset="2"/>
              <a:buChar char="Ø"/>
            </a:pPr>
            <a:r>
              <a:rPr lang="en-US" sz="2800" b="1" i="1" dirty="0" smtClean="0">
                <a:latin typeface="Book Antiqua" pitchFamily="18" charset="0"/>
              </a:rPr>
              <a:t>Renal failure.</a:t>
            </a:r>
          </a:p>
          <a:p>
            <a:pPr algn="l"/>
            <a:r>
              <a:rPr lang="en-US" b="1" i="1" dirty="0" smtClean="0">
                <a:solidFill>
                  <a:srgbClr val="FFFF00"/>
                </a:solidFill>
                <a:latin typeface="Book Antiqua" pitchFamily="18" charset="0"/>
              </a:rPr>
              <a:t>POSITIVE TROPONIN I.</a:t>
            </a:r>
          </a:p>
          <a:p>
            <a:pPr algn="l">
              <a:lnSpc>
                <a:spcPct val="150000"/>
              </a:lnSpc>
              <a:buFont typeface="Wingdings" pitchFamily="2" charset="2"/>
              <a:buChar char="Ø"/>
            </a:pPr>
            <a:r>
              <a:rPr lang="en-US" sz="2800" b="1" i="1" dirty="0" smtClean="0">
                <a:latin typeface="Book Antiqua" pitchFamily="18" charset="0"/>
              </a:rPr>
              <a:t>Presence of heterophilic antibodies.</a:t>
            </a:r>
          </a:p>
          <a:p>
            <a:pPr algn="l">
              <a:lnSpc>
                <a:spcPct val="150000"/>
              </a:lnSpc>
              <a:buFont typeface="Wingdings" pitchFamily="2" charset="2"/>
              <a:buChar char="Ø"/>
            </a:pPr>
            <a:r>
              <a:rPr lang="en-US" sz="2800" b="1" i="1" dirty="0" smtClean="0">
                <a:latin typeface="Book Antiqua" pitchFamily="18" charset="0"/>
              </a:rPr>
              <a:t>Fibrin.</a:t>
            </a:r>
          </a:p>
          <a:p>
            <a:pPr algn="l">
              <a:lnSpc>
                <a:spcPct val="150000"/>
              </a:lnSpc>
              <a:buFont typeface="Wingdings" pitchFamily="2" charset="2"/>
              <a:buChar char="Ø"/>
            </a:pPr>
            <a:r>
              <a:rPr lang="en-US" sz="2800" b="1" i="1" dirty="0" smtClean="0">
                <a:latin typeface="Book Antiqua" pitchFamily="18" charset="0"/>
              </a:rPr>
              <a:t>Marked tachycardia.</a:t>
            </a:r>
          </a:p>
          <a:p>
            <a:pPr algn="l">
              <a:lnSpc>
                <a:spcPct val="150000"/>
              </a:lnSpc>
              <a:buFont typeface="Wingdings" pitchFamily="2" charset="2"/>
              <a:buChar char="Ø"/>
            </a:pPr>
            <a:r>
              <a:rPr lang="en-US" sz="2800" b="1" i="1" dirty="0" smtClean="0">
                <a:latin typeface="Book Antiqua" pitchFamily="18" charset="0"/>
              </a:rPr>
              <a:t>Elevated BP.</a:t>
            </a:r>
          </a:p>
          <a:p>
            <a:pPr algn="l">
              <a:lnSpc>
                <a:spcPct val="150000"/>
              </a:lnSpc>
              <a:buFont typeface="Wingdings" pitchFamily="2" charset="2"/>
              <a:buChar char="Ø"/>
            </a:pPr>
            <a:r>
              <a:rPr lang="en-US" sz="2800" b="1" i="1" dirty="0" smtClean="0">
                <a:latin typeface="Book Antiqua" pitchFamily="18" charset="0"/>
              </a:rPr>
              <a:t>Pulmonary embolism.</a:t>
            </a:r>
          </a:p>
          <a:p>
            <a:pPr algn="l">
              <a:lnSpc>
                <a:spcPct val="150000"/>
              </a:lnSpc>
              <a:buFont typeface="Wingdings" pitchFamily="2" charset="2"/>
              <a:buChar char="Ø"/>
            </a:pPr>
            <a:r>
              <a:rPr lang="en-US" sz="2800" b="1" i="1" dirty="0" smtClean="0">
                <a:latin typeface="Book Antiqua" pitchFamily="18" charset="0"/>
              </a:rPr>
              <a:t>Hypoxemia.</a:t>
            </a:r>
            <a:endParaRPr lang="en-US" sz="2800" b="1" i="1" dirty="0">
              <a:latin typeface="Book Antiqu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b="1" i="1" dirty="0" smtClean="0">
                <a:latin typeface="Book Antiqua" pitchFamily="18" charset="0"/>
              </a:rPr>
              <a:t>DIFFERENTIAL DIAGNOSIS OF STEMI</a:t>
            </a:r>
            <a:endParaRPr lang="en-US" sz="3200" b="1" i="1" dirty="0">
              <a:latin typeface="Book Antiqua" pitchFamily="18" charset="0"/>
            </a:endParaRPr>
          </a:p>
        </p:txBody>
      </p:sp>
      <p:graphicFrame>
        <p:nvGraphicFramePr>
          <p:cNvPr id="4" name="Content Placeholder 3"/>
          <p:cNvGraphicFramePr>
            <a:graphicFrameLocks noGrp="1"/>
          </p:cNvGraphicFramePr>
          <p:nvPr>
            <p:ph idx="1"/>
          </p:nvPr>
        </p:nvGraphicFramePr>
        <p:xfrm>
          <a:off x="228600" y="914400"/>
          <a:ext cx="8763000" cy="5715001"/>
        </p:xfrm>
        <a:graphic>
          <a:graphicData uri="http://schemas.openxmlformats.org/drawingml/2006/table">
            <a:tbl>
              <a:tblPr firstRow="1" bandRow="1">
                <a:tableStyleId>{5C22544A-7EE6-4342-B048-85BDC9FD1C3A}</a:tableStyleId>
              </a:tblPr>
              <a:tblGrid>
                <a:gridCol w="2819400"/>
                <a:gridCol w="3022600"/>
                <a:gridCol w="2921000"/>
              </a:tblGrid>
              <a:tr h="818745">
                <a:tc>
                  <a:txBody>
                    <a:bodyPr/>
                    <a:lstStyle/>
                    <a:p>
                      <a:r>
                        <a:rPr lang="en-US" sz="2000" b="1" i="1" dirty="0" smtClean="0">
                          <a:solidFill>
                            <a:srgbClr val="FFFF00"/>
                          </a:solidFill>
                          <a:latin typeface="Book Antiqua" pitchFamily="18" charset="0"/>
                        </a:rPr>
                        <a:t>COMBORBID</a:t>
                      </a:r>
                      <a:r>
                        <a:rPr lang="en-US" sz="2000" i="1" baseline="0" dirty="0" smtClean="0">
                          <a:solidFill>
                            <a:srgbClr val="FFFF00"/>
                          </a:solidFill>
                          <a:latin typeface="Book Antiqua" pitchFamily="18" charset="0"/>
                        </a:rPr>
                        <a:t> ISCHEMIA</a:t>
                      </a:r>
                      <a:endParaRPr lang="en-US" sz="2000" i="1" dirty="0">
                        <a:solidFill>
                          <a:srgbClr val="FFFF00"/>
                        </a:solidFill>
                        <a:latin typeface="Book Antiqua" pitchFamily="18" charset="0"/>
                      </a:endParaRPr>
                    </a:p>
                  </a:txBody>
                  <a:tcPr>
                    <a:noFill/>
                  </a:tcPr>
                </a:tc>
                <a:tc>
                  <a:txBody>
                    <a:bodyPr/>
                    <a:lstStyle/>
                    <a:p>
                      <a:r>
                        <a:rPr lang="en-US" sz="2000" i="1" dirty="0" smtClean="0">
                          <a:solidFill>
                            <a:srgbClr val="FFFF00"/>
                          </a:solidFill>
                          <a:latin typeface="Book Antiqua" pitchFamily="18" charset="0"/>
                        </a:rPr>
                        <a:t>ST ELEVATION BUT NO ISCHEMIA</a:t>
                      </a:r>
                      <a:endParaRPr lang="en-US" sz="2000" i="1" dirty="0">
                        <a:solidFill>
                          <a:srgbClr val="FFFF00"/>
                        </a:solidFill>
                        <a:latin typeface="Book Antiqua" pitchFamily="18" charset="0"/>
                      </a:endParaRPr>
                    </a:p>
                  </a:txBody>
                  <a:tcPr>
                    <a:noFill/>
                  </a:tcPr>
                </a:tc>
                <a:tc>
                  <a:txBody>
                    <a:bodyPr/>
                    <a:lstStyle/>
                    <a:p>
                      <a:r>
                        <a:rPr lang="en-US" sz="2000" i="1" dirty="0" smtClean="0">
                          <a:solidFill>
                            <a:srgbClr val="FFFF00"/>
                          </a:solidFill>
                          <a:latin typeface="Book Antiqua" pitchFamily="18" charset="0"/>
                        </a:rPr>
                        <a:t>CHEST PAIN BUT NO ISCHEMIA</a:t>
                      </a:r>
                      <a:endParaRPr lang="en-US" sz="2000" i="1" dirty="0">
                        <a:solidFill>
                          <a:srgbClr val="FFFF00"/>
                        </a:solidFill>
                        <a:latin typeface="Book Antiqua" pitchFamily="18" charset="0"/>
                      </a:endParaRPr>
                    </a:p>
                  </a:txBody>
                  <a:tcPr>
                    <a:noFill/>
                  </a:tcPr>
                </a:tc>
              </a:tr>
              <a:tr h="768927">
                <a:tc>
                  <a:txBody>
                    <a:bodyPr/>
                    <a:lstStyle/>
                    <a:p>
                      <a:r>
                        <a:rPr lang="en-US" sz="2000" b="1" i="1" dirty="0" smtClean="0">
                          <a:solidFill>
                            <a:schemeClr val="tx1"/>
                          </a:solidFill>
                          <a:latin typeface="Book Antiqua" pitchFamily="18" charset="0"/>
                        </a:rPr>
                        <a:t>Aortic dissection</a:t>
                      </a:r>
                      <a:endParaRPr lang="en-US" sz="2000" b="1" i="1" dirty="0">
                        <a:solidFill>
                          <a:schemeClr val="tx1"/>
                        </a:solidFill>
                        <a:latin typeface="Book Antiqua" pitchFamily="18" charset="0"/>
                      </a:endParaRPr>
                    </a:p>
                  </a:txBody>
                  <a:tcPr>
                    <a:noFill/>
                  </a:tcPr>
                </a:tc>
                <a:tc>
                  <a:txBody>
                    <a:bodyPr/>
                    <a:lstStyle/>
                    <a:p>
                      <a:r>
                        <a:rPr lang="en-US" sz="2000" b="1" i="1" dirty="0" smtClean="0">
                          <a:solidFill>
                            <a:schemeClr val="tx1"/>
                          </a:solidFill>
                          <a:latin typeface="Book Antiqua" pitchFamily="18" charset="0"/>
                        </a:rPr>
                        <a:t>Early repolarization</a:t>
                      </a:r>
                      <a:endParaRPr lang="en-US" sz="2000" b="1" i="1" dirty="0">
                        <a:solidFill>
                          <a:schemeClr val="tx1"/>
                        </a:solidFill>
                        <a:latin typeface="Book Antiqua" pitchFamily="18" charset="0"/>
                      </a:endParaRPr>
                    </a:p>
                  </a:txBody>
                  <a:tcPr>
                    <a:noFill/>
                  </a:tcPr>
                </a:tc>
                <a:tc>
                  <a:txBody>
                    <a:bodyPr/>
                    <a:lstStyle/>
                    <a:p>
                      <a:r>
                        <a:rPr lang="en-US" sz="2000" b="1" i="1" dirty="0" smtClean="0">
                          <a:solidFill>
                            <a:schemeClr val="tx1"/>
                          </a:solidFill>
                          <a:latin typeface="Book Antiqua" pitchFamily="18" charset="0"/>
                        </a:rPr>
                        <a:t>Myopericarditis</a:t>
                      </a:r>
                      <a:endParaRPr lang="en-US" sz="2000" b="1" i="1" dirty="0">
                        <a:solidFill>
                          <a:schemeClr val="tx1"/>
                        </a:solidFill>
                        <a:latin typeface="Book Antiqua" pitchFamily="18" charset="0"/>
                      </a:endParaRPr>
                    </a:p>
                  </a:txBody>
                  <a:tcPr>
                    <a:noFill/>
                  </a:tcPr>
                </a:tc>
              </a:tr>
              <a:tr h="889173">
                <a:tc>
                  <a:txBody>
                    <a:bodyPr/>
                    <a:lstStyle/>
                    <a:p>
                      <a:r>
                        <a:rPr lang="en-US" sz="2000" b="1" i="1" dirty="0" smtClean="0">
                          <a:solidFill>
                            <a:schemeClr val="tx1"/>
                          </a:solidFill>
                          <a:latin typeface="Book Antiqua" pitchFamily="18" charset="0"/>
                        </a:rPr>
                        <a:t>Systemic arterial embolism</a:t>
                      </a:r>
                      <a:endParaRPr lang="en-US" sz="2000" b="1" i="1" dirty="0">
                        <a:solidFill>
                          <a:schemeClr val="tx1"/>
                        </a:solidFill>
                        <a:latin typeface="Book Antiqua" pitchFamily="18" charset="0"/>
                      </a:endParaRPr>
                    </a:p>
                  </a:txBody>
                  <a:tcPr>
                    <a:noFill/>
                  </a:tcPr>
                </a:tc>
                <a:tc>
                  <a:txBody>
                    <a:bodyPr/>
                    <a:lstStyle/>
                    <a:p>
                      <a:r>
                        <a:rPr lang="en-US" sz="2000" b="1" i="1" dirty="0" smtClean="0">
                          <a:solidFill>
                            <a:schemeClr val="tx1"/>
                          </a:solidFill>
                          <a:latin typeface="Book Antiqua" pitchFamily="18" charset="0"/>
                        </a:rPr>
                        <a:t>Left ventricular hypertrophy</a:t>
                      </a:r>
                      <a:endParaRPr lang="en-US" sz="2000" b="1" i="1" dirty="0">
                        <a:solidFill>
                          <a:schemeClr val="tx1"/>
                        </a:solidFill>
                        <a:latin typeface="Book Antiqua" pitchFamily="18" charset="0"/>
                      </a:endParaRPr>
                    </a:p>
                  </a:txBody>
                  <a:tcPr>
                    <a:noFill/>
                  </a:tcPr>
                </a:tc>
                <a:tc>
                  <a:txBody>
                    <a:bodyPr/>
                    <a:lstStyle/>
                    <a:p>
                      <a:r>
                        <a:rPr lang="en-US" sz="2000" b="1" i="1" dirty="0" smtClean="0">
                          <a:solidFill>
                            <a:schemeClr val="tx1"/>
                          </a:solidFill>
                          <a:latin typeface="Book Antiqua" pitchFamily="18" charset="0"/>
                        </a:rPr>
                        <a:t>Pleuritis</a:t>
                      </a:r>
                      <a:endParaRPr lang="en-US" sz="2000" b="1" i="1" dirty="0">
                        <a:solidFill>
                          <a:schemeClr val="tx1"/>
                        </a:solidFill>
                        <a:latin typeface="Book Antiqua" pitchFamily="18" charset="0"/>
                      </a:endParaRPr>
                    </a:p>
                  </a:txBody>
                  <a:tcPr>
                    <a:noFill/>
                  </a:tcPr>
                </a:tc>
              </a:tr>
              <a:tr h="768927">
                <a:tc>
                  <a:txBody>
                    <a:bodyPr/>
                    <a:lstStyle/>
                    <a:p>
                      <a:r>
                        <a:rPr lang="en-US" sz="2000" b="1" i="1" dirty="0" smtClean="0">
                          <a:solidFill>
                            <a:schemeClr val="tx1"/>
                          </a:solidFill>
                          <a:latin typeface="Book Antiqua" pitchFamily="18" charset="0"/>
                        </a:rPr>
                        <a:t>Hypertensive crisis</a:t>
                      </a:r>
                      <a:endParaRPr lang="en-US" sz="2000" b="1" i="1" dirty="0">
                        <a:solidFill>
                          <a:schemeClr val="tx1"/>
                        </a:solidFill>
                        <a:latin typeface="Book Antiqua" pitchFamily="18" charset="0"/>
                      </a:endParaRPr>
                    </a:p>
                  </a:txBody>
                  <a:tcPr>
                    <a:noFill/>
                  </a:tcPr>
                </a:tc>
                <a:tc>
                  <a:txBody>
                    <a:bodyPr/>
                    <a:lstStyle/>
                    <a:p>
                      <a:r>
                        <a:rPr lang="en-US" sz="2000" b="1" i="1" dirty="0" smtClean="0">
                          <a:solidFill>
                            <a:schemeClr val="tx1"/>
                          </a:solidFill>
                          <a:latin typeface="Book Antiqua" pitchFamily="18" charset="0"/>
                        </a:rPr>
                        <a:t>Left bundle-branch</a:t>
                      </a:r>
                      <a:r>
                        <a:rPr lang="en-US" sz="2000" b="1" i="1" baseline="0" dirty="0" smtClean="0">
                          <a:solidFill>
                            <a:schemeClr val="tx1"/>
                          </a:solidFill>
                          <a:latin typeface="Book Antiqua" pitchFamily="18" charset="0"/>
                        </a:rPr>
                        <a:t> block</a:t>
                      </a:r>
                      <a:endParaRPr lang="en-US" sz="2000" b="1" i="1" dirty="0">
                        <a:solidFill>
                          <a:schemeClr val="tx1"/>
                        </a:solidFill>
                        <a:latin typeface="Book Antiqua" pitchFamily="18" charset="0"/>
                      </a:endParaRPr>
                    </a:p>
                  </a:txBody>
                  <a:tcPr>
                    <a:noFill/>
                  </a:tcPr>
                </a:tc>
                <a:tc>
                  <a:txBody>
                    <a:bodyPr/>
                    <a:lstStyle/>
                    <a:p>
                      <a:r>
                        <a:rPr lang="en-US" sz="2000" b="1" i="1" dirty="0" smtClean="0">
                          <a:solidFill>
                            <a:schemeClr val="tx1"/>
                          </a:solidFill>
                          <a:latin typeface="Book Antiqua" pitchFamily="18" charset="0"/>
                        </a:rPr>
                        <a:t>Pulmonary embolism</a:t>
                      </a:r>
                      <a:endParaRPr lang="en-US" sz="2000" b="1" i="1" dirty="0">
                        <a:solidFill>
                          <a:schemeClr val="tx1"/>
                        </a:solidFill>
                        <a:latin typeface="Book Antiqua" pitchFamily="18" charset="0"/>
                      </a:endParaRPr>
                    </a:p>
                  </a:txBody>
                  <a:tcPr>
                    <a:noFill/>
                  </a:tcPr>
                </a:tc>
              </a:tr>
              <a:tr h="768927">
                <a:tc>
                  <a:txBody>
                    <a:bodyPr/>
                    <a:lstStyle/>
                    <a:p>
                      <a:r>
                        <a:rPr lang="en-US" sz="2000" b="1" i="1" dirty="0" smtClean="0">
                          <a:solidFill>
                            <a:schemeClr val="tx1"/>
                          </a:solidFill>
                          <a:latin typeface="Book Antiqua" pitchFamily="18" charset="0"/>
                        </a:rPr>
                        <a:t>Aortic stenosis</a:t>
                      </a:r>
                      <a:endParaRPr lang="en-US" sz="2000" b="1" i="1" dirty="0">
                        <a:solidFill>
                          <a:schemeClr val="tx1"/>
                        </a:solidFill>
                        <a:latin typeface="Book Antiqua" pitchFamily="18" charset="0"/>
                      </a:endParaRPr>
                    </a:p>
                  </a:txBody>
                  <a:tcPr>
                    <a:noFill/>
                  </a:tcPr>
                </a:tc>
                <a:tc>
                  <a:txBody>
                    <a:bodyPr/>
                    <a:lstStyle/>
                    <a:p>
                      <a:r>
                        <a:rPr lang="en-US" sz="2000" b="1" i="1" dirty="0" smtClean="0">
                          <a:solidFill>
                            <a:schemeClr val="tx1"/>
                          </a:solidFill>
                          <a:latin typeface="Book Antiqua" pitchFamily="18" charset="0"/>
                        </a:rPr>
                        <a:t>Hyperkalemia</a:t>
                      </a:r>
                      <a:endParaRPr lang="en-US" sz="2000" b="1" i="1" dirty="0">
                        <a:solidFill>
                          <a:schemeClr val="tx1"/>
                        </a:solidFill>
                        <a:latin typeface="Book Antiqua" pitchFamily="18" charset="0"/>
                      </a:endParaRPr>
                    </a:p>
                  </a:txBody>
                  <a:tcPr>
                    <a:noFill/>
                  </a:tcPr>
                </a:tc>
                <a:tc>
                  <a:txBody>
                    <a:bodyPr/>
                    <a:lstStyle/>
                    <a:p>
                      <a:r>
                        <a:rPr lang="en-US" sz="2000" b="1" i="1" dirty="0" smtClean="0">
                          <a:solidFill>
                            <a:schemeClr val="tx1"/>
                          </a:solidFill>
                          <a:latin typeface="Book Antiqua" pitchFamily="18" charset="0"/>
                        </a:rPr>
                        <a:t>costochondritis</a:t>
                      </a:r>
                      <a:endParaRPr lang="en-US" sz="2000" b="1" i="1" dirty="0">
                        <a:solidFill>
                          <a:schemeClr val="tx1"/>
                        </a:solidFill>
                        <a:latin typeface="Book Antiqua" pitchFamily="18" charset="0"/>
                      </a:endParaRPr>
                    </a:p>
                  </a:txBody>
                  <a:tcPr>
                    <a:noFill/>
                  </a:tcPr>
                </a:tc>
              </a:tr>
              <a:tr h="931375">
                <a:tc>
                  <a:txBody>
                    <a:bodyPr/>
                    <a:lstStyle/>
                    <a:p>
                      <a:r>
                        <a:rPr lang="en-US" sz="2000" b="1" i="1" dirty="0" smtClean="0">
                          <a:solidFill>
                            <a:schemeClr val="tx1"/>
                          </a:solidFill>
                          <a:latin typeface="Book Antiqua" pitchFamily="18" charset="0"/>
                        </a:rPr>
                        <a:t>Cocaine</a:t>
                      </a:r>
                      <a:r>
                        <a:rPr lang="en-US" sz="2000" b="1" i="1" baseline="0" dirty="0" smtClean="0">
                          <a:solidFill>
                            <a:schemeClr val="tx1"/>
                          </a:solidFill>
                          <a:latin typeface="Book Antiqua" pitchFamily="18" charset="0"/>
                        </a:rPr>
                        <a:t> use</a:t>
                      </a:r>
                      <a:endParaRPr lang="en-US" sz="2000" b="1" i="1" dirty="0">
                        <a:solidFill>
                          <a:schemeClr val="tx1"/>
                        </a:solidFill>
                        <a:latin typeface="Book Antiqua" pitchFamily="18" charset="0"/>
                      </a:endParaRPr>
                    </a:p>
                  </a:txBody>
                  <a:tcPr>
                    <a:noFill/>
                  </a:tcPr>
                </a:tc>
                <a:tc>
                  <a:txBody>
                    <a:bodyPr/>
                    <a:lstStyle/>
                    <a:p>
                      <a:r>
                        <a:rPr lang="en-US" sz="2000" b="1" i="1" dirty="0" smtClean="0">
                          <a:solidFill>
                            <a:schemeClr val="tx1"/>
                          </a:solidFill>
                          <a:latin typeface="Book Antiqua" pitchFamily="18" charset="0"/>
                        </a:rPr>
                        <a:t>Brugada syndrome</a:t>
                      </a:r>
                      <a:endParaRPr lang="en-US" sz="2000" b="1" i="1" dirty="0">
                        <a:solidFill>
                          <a:schemeClr val="tx1"/>
                        </a:solidFill>
                        <a:latin typeface="Book Antiqua" pitchFamily="18" charset="0"/>
                      </a:endParaRPr>
                    </a:p>
                  </a:txBody>
                  <a:tcPr>
                    <a:noFill/>
                  </a:tcPr>
                </a:tc>
                <a:tc>
                  <a:txBody>
                    <a:bodyPr/>
                    <a:lstStyle/>
                    <a:p>
                      <a:r>
                        <a:rPr lang="en-US" sz="2000" b="1" i="1" dirty="0" smtClean="0">
                          <a:solidFill>
                            <a:schemeClr val="tx1"/>
                          </a:solidFill>
                          <a:latin typeface="Book Antiqua" pitchFamily="18" charset="0"/>
                        </a:rPr>
                        <a:t>GI</a:t>
                      </a:r>
                      <a:r>
                        <a:rPr lang="en-US" sz="2000" b="1" i="1" baseline="0" dirty="0" smtClean="0">
                          <a:solidFill>
                            <a:schemeClr val="tx1"/>
                          </a:solidFill>
                          <a:latin typeface="Book Antiqua" pitchFamily="18" charset="0"/>
                        </a:rPr>
                        <a:t> disorder</a:t>
                      </a:r>
                      <a:endParaRPr lang="en-US" sz="2000" b="1" i="1" dirty="0">
                        <a:solidFill>
                          <a:schemeClr val="tx1"/>
                        </a:solidFill>
                        <a:latin typeface="Book Antiqua" pitchFamily="18" charset="0"/>
                      </a:endParaRPr>
                    </a:p>
                  </a:txBody>
                  <a:tcPr>
                    <a:noFill/>
                  </a:tcPr>
                </a:tc>
              </a:tr>
              <a:tr h="768927">
                <a:tc>
                  <a:txBody>
                    <a:bodyPr/>
                    <a:lstStyle/>
                    <a:p>
                      <a:r>
                        <a:rPr lang="en-US" sz="2000" b="1" i="1" dirty="0" smtClean="0">
                          <a:solidFill>
                            <a:schemeClr val="tx1"/>
                          </a:solidFill>
                          <a:latin typeface="Book Antiqua" pitchFamily="18" charset="0"/>
                        </a:rPr>
                        <a:t>Arteritis</a:t>
                      </a:r>
                      <a:endParaRPr lang="en-US" sz="2000" b="1" i="1" dirty="0">
                        <a:solidFill>
                          <a:schemeClr val="tx1"/>
                        </a:solidFill>
                        <a:latin typeface="Book Antiqua" pitchFamily="18" charset="0"/>
                      </a:endParaRPr>
                    </a:p>
                  </a:txBody>
                  <a:tcPr>
                    <a:noFill/>
                  </a:tcPr>
                </a:tc>
                <a:tc>
                  <a:txBody>
                    <a:bodyPr/>
                    <a:lstStyle/>
                    <a:p>
                      <a:endParaRPr lang="en-US" sz="2000" b="1" i="1" dirty="0">
                        <a:solidFill>
                          <a:schemeClr val="tx1"/>
                        </a:solidFill>
                        <a:latin typeface="Book Antiqua" pitchFamily="18" charset="0"/>
                      </a:endParaRPr>
                    </a:p>
                  </a:txBody>
                  <a:tcPr>
                    <a:noFill/>
                  </a:tcPr>
                </a:tc>
                <a:tc>
                  <a:txBody>
                    <a:bodyPr/>
                    <a:lstStyle/>
                    <a:p>
                      <a:endParaRPr lang="en-US" dirty="0"/>
                    </a:p>
                  </a:txBody>
                  <a:tcP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fontScale="90000"/>
          </a:bodyPr>
          <a:lstStyle/>
          <a:p>
            <a:r>
              <a:rPr lang="en-US" sz="4000" b="1" i="1" dirty="0">
                <a:latin typeface="Book Antiqua" pitchFamily="18" charset="0"/>
              </a:rPr>
              <a:t>DIFFERENTIAL DIAGNOSIS OF              ST-SEGMENT ELEVATION</a:t>
            </a:r>
          </a:p>
        </p:txBody>
      </p:sp>
      <p:pic>
        <p:nvPicPr>
          <p:cNvPr id="138244" name="Picture 4" descr="scan0023"/>
          <p:cNvPicPr>
            <a:picLocks noGrp="1" noChangeAspect="1" noChangeArrowheads="1"/>
          </p:cNvPicPr>
          <p:nvPr>
            <p:ph sz="half" idx="1"/>
          </p:nvPr>
        </p:nvPicPr>
        <p:blipFill>
          <a:blip r:embed="rId2" cstate="print"/>
          <a:srcRect/>
          <a:stretch>
            <a:fillRect/>
          </a:stretch>
        </p:blipFill>
        <p:spPr>
          <a:xfrm>
            <a:off x="784225" y="2422525"/>
            <a:ext cx="3382963" cy="2889250"/>
          </a:xfrm>
          <a:noFill/>
          <a:ln/>
        </p:spPr>
      </p:pic>
      <p:pic>
        <p:nvPicPr>
          <p:cNvPr id="138246" name="Picture 6" descr="scan0023"/>
          <p:cNvPicPr>
            <a:picLocks noChangeAspect="1" noChangeArrowheads="1"/>
          </p:cNvPicPr>
          <p:nvPr/>
        </p:nvPicPr>
        <p:blipFill>
          <a:blip r:embed="rId2" cstate="print"/>
          <a:srcRect/>
          <a:stretch>
            <a:fillRect/>
          </a:stretch>
        </p:blipFill>
        <p:spPr bwMode="auto">
          <a:xfrm>
            <a:off x="228600" y="1524000"/>
            <a:ext cx="8915400" cy="4724400"/>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4" name="Rectangle 12"/>
          <p:cNvSpPr>
            <a:spLocks noGrp="1" noChangeArrowheads="1"/>
          </p:cNvSpPr>
          <p:nvPr>
            <p:ph type="title"/>
          </p:nvPr>
        </p:nvSpPr>
        <p:spPr/>
        <p:txBody>
          <a:bodyPr>
            <a:normAutofit fontScale="90000"/>
          </a:bodyPr>
          <a:lstStyle/>
          <a:p>
            <a:r>
              <a:rPr lang="en-US" sz="4000" b="1" i="1" dirty="0">
                <a:latin typeface="Book Antiqua" pitchFamily="18" charset="0"/>
              </a:rPr>
              <a:t>DIFFERENTIAL DIAGNOSIS OF              ST-SEGMENT ELEVATION</a:t>
            </a:r>
          </a:p>
        </p:txBody>
      </p:sp>
      <p:pic>
        <p:nvPicPr>
          <p:cNvPr id="197635" name="Picture 3" descr="scan"/>
          <p:cNvPicPr>
            <a:picLocks noGrp="1" noChangeAspect="1" noChangeArrowheads="1"/>
          </p:cNvPicPr>
          <p:nvPr>
            <p:ph sz="half" idx="1"/>
          </p:nvPr>
        </p:nvPicPr>
        <p:blipFill>
          <a:blip r:embed="rId2" cstate="print"/>
          <a:srcRect/>
          <a:stretch>
            <a:fillRect/>
          </a:stretch>
        </p:blipFill>
        <p:spPr>
          <a:xfrm>
            <a:off x="381000" y="1600200"/>
            <a:ext cx="8305800" cy="4419600"/>
          </a:xfrm>
          <a:noFill/>
          <a:ln/>
        </p:spPr>
      </p:pic>
      <p:sp>
        <p:nvSpPr>
          <p:cNvPr id="197636" name="Rectangle 4"/>
          <p:cNvSpPr>
            <a:spLocks noChangeArrowheads="1"/>
          </p:cNvSpPr>
          <p:nvPr/>
        </p:nvSpPr>
        <p:spPr bwMode="auto">
          <a:xfrm>
            <a:off x="1371600" y="6096000"/>
            <a:ext cx="838200" cy="304800"/>
          </a:xfrm>
          <a:prstGeom prst="rect">
            <a:avLst/>
          </a:prstGeom>
          <a:solidFill>
            <a:srgbClr val="000000"/>
          </a:solidFill>
          <a:ln w="9525">
            <a:solidFill>
              <a:schemeClr val="tx1"/>
            </a:solidFill>
            <a:miter lim="800000"/>
            <a:headEnd/>
            <a:tailEnd/>
          </a:ln>
          <a:effectLst/>
        </p:spPr>
        <p:txBody>
          <a:bodyPr wrap="none" anchor="ctr"/>
          <a:lstStyle/>
          <a:p>
            <a:pPr algn="ctr" eaLnBrk="1" hangingPunct="1"/>
            <a:r>
              <a:rPr lang="en-US" b="1" i="1">
                <a:solidFill>
                  <a:srgbClr val="99FF66"/>
                </a:solidFill>
                <a:latin typeface="Book Antiqua" pitchFamily="18" charset="0"/>
              </a:rPr>
              <a:t>LVH</a:t>
            </a:r>
          </a:p>
        </p:txBody>
      </p:sp>
      <p:sp>
        <p:nvSpPr>
          <p:cNvPr id="197637" name="Rectangle 5"/>
          <p:cNvSpPr>
            <a:spLocks noChangeArrowheads="1"/>
          </p:cNvSpPr>
          <p:nvPr/>
        </p:nvSpPr>
        <p:spPr bwMode="auto">
          <a:xfrm>
            <a:off x="2438400" y="6096000"/>
            <a:ext cx="838200" cy="304800"/>
          </a:xfrm>
          <a:prstGeom prst="rect">
            <a:avLst/>
          </a:prstGeom>
          <a:solidFill>
            <a:srgbClr val="000000"/>
          </a:solidFill>
          <a:ln w="9525">
            <a:solidFill>
              <a:schemeClr val="tx1"/>
            </a:solidFill>
            <a:miter lim="800000"/>
            <a:headEnd/>
            <a:tailEnd/>
          </a:ln>
          <a:effectLst/>
        </p:spPr>
        <p:txBody>
          <a:bodyPr wrap="none" anchor="ctr"/>
          <a:lstStyle/>
          <a:p>
            <a:pPr algn="ctr" eaLnBrk="1" hangingPunct="1"/>
            <a:r>
              <a:rPr lang="en-US" b="1" i="1">
                <a:solidFill>
                  <a:srgbClr val="99FF66"/>
                </a:solidFill>
                <a:latin typeface="Book Antiqua" pitchFamily="18" charset="0"/>
              </a:rPr>
              <a:t>LBBB</a:t>
            </a:r>
          </a:p>
        </p:txBody>
      </p:sp>
      <p:sp>
        <p:nvSpPr>
          <p:cNvPr id="197638" name="Rectangle 6"/>
          <p:cNvSpPr>
            <a:spLocks noChangeArrowheads="1"/>
          </p:cNvSpPr>
          <p:nvPr/>
        </p:nvSpPr>
        <p:spPr bwMode="auto">
          <a:xfrm>
            <a:off x="3124200" y="6400800"/>
            <a:ext cx="1371600" cy="304800"/>
          </a:xfrm>
          <a:prstGeom prst="rect">
            <a:avLst/>
          </a:prstGeom>
          <a:solidFill>
            <a:srgbClr val="000000"/>
          </a:solidFill>
          <a:ln w="9525">
            <a:solidFill>
              <a:schemeClr val="tx1"/>
            </a:solidFill>
            <a:miter lim="800000"/>
            <a:headEnd/>
            <a:tailEnd/>
          </a:ln>
          <a:effectLst/>
        </p:spPr>
        <p:txBody>
          <a:bodyPr wrap="none" anchor="ctr"/>
          <a:lstStyle/>
          <a:p>
            <a:pPr algn="ctr" eaLnBrk="1" hangingPunct="1"/>
            <a:r>
              <a:rPr lang="en-US" b="1" i="1">
                <a:solidFill>
                  <a:srgbClr val="99FF66"/>
                </a:solidFill>
                <a:latin typeface="Book Antiqua" pitchFamily="18" charset="0"/>
              </a:rPr>
              <a:t>Pericarditis</a:t>
            </a:r>
          </a:p>
        </p:txBody>
      </p:sp>
      <p:sp>
        <p:nvSpPr>
          <p:cNvPr id="197639" name="Rectangle 7"/>
          <p:cNvSpPr>
            <a:spLocks noChangeArrowheads="1"/>
          </p:cNvSpPr>
          <p:nvPr/>
        </p:nvSpPr>
        <p:spPr bwMode="auto">
          <a:xfrm>
            <a:off x="4495800" y="6096000"/>
            <a:ext cx="914400" cy="304800"/>
          </a:xfrm>
          <a:prstGeom prst="rect">
            <a:avLst/>
          </a:prstGeom>
          <a:solidFill>
            <a:srgbClr val="000000"/>
          </a:solidFill>
          <a:ln w="9525">
            <a:solidFill>
              <a:schemeClr val="tx1"/>
            </a:solidFill>
            <a:miter lim="800000"/>
            <a:headEnd/>
            <a:tailEnd/>
          </a:ln>
          <a:effectLst/>
        </p:spPr>
        <p:txBody>
          <a:bodyPr wrap="none" anchor="ctr"/>
          <a:lstStyle/>
          <a:p>
            <a:pPr algn="ctr" eaLnBrk="1" hangingPunct="1"/>
            <a:r>
              <a:rPr lang="en-US" b="1" i="1">
                <a:solidFill>
                  <a:srgbClr val="99FF66"/>
                </a:solidFill>
                <a:latin typeface="Book Antiqua" pitchFamily="18" charset="0"/>
              </a:rPr>
              <a:t>Hyper K</a:t>
            </a:r>
          </a:p>
        </p:txBody>
      </p:sp>
      <p:sp>
        <p:nvSpPr>
          <p:cNvPr id="197640" name="Rectangle 8"/>
          <p:cNvSpPr>
            <a:spLocks noChangeArrowheads="1"/>
          </p:cNvSpPr>
          <p:nvPr/>
        </p:nvSpPr>
        <p:spPr bwMode="auto">
          <a:xfrm>
            <a:off x="5562600" y="6096000"/>
            <a:ext cx="838200" cy="304800"/>
          </a:xfrm>
          <a:prstGeom prst="rect">
            <a:avLst/>
          </a:prstGeom>
          <a:solidFill>
            <a:srgbClr val="000000"/>
          </a:solidFill>
          <a:ln w="9525">
            <a:solidFill>
              <a:schemeClr val="tx1"/>
            </a:solidFill>
            <a:miter lim="800000"/>
            <a:headEnd/>
            <a:tailEnd/>
          </a:ln>
          <a:effectLst/>
        </p:spPr>
        <p:txBody>
          <a:bodyPr wrap="none" anchor="ctr"/>
          <a:lstStyle/>
          <a:p>
            <a:pPr algn="ctr" eaLnBrk="1" hangingPunct="1"/>
            <a:r>
              <a:rPr lang="en-US" b="1" i="1">
                <a:solidFill>
                  <a:srgbClr val="99FF66"/>
                </a:solidFill>
                <a:latin typeface="Book Antiqua" pitchFamily="18" charset="0"/>
              </a:rPr>
              <a:t>M.I</a:t>
            </a:r>
          </a:p>
        </p:txBody>
      </p:sp>
      <p:sp>
        <p:nvSpPr>
          <p:cNvPr id="197641" name="Rectangle 9"/>
          <p:cNvSpPr>
            <a:spLocks noChangeArrowheads="1"/>
          </p:cNvSpPr>
          <p:nvPr/>
        </p:nvSpPr>
        <p:spPr bwMode="auto">
          <a:xfrm>
            <a:off x="6400800" y="6477000"/>
            <a:ext cx="1066800" cy="228600"/>
          </a:xfrm>
          <a:prstGeom prst="rect">
            <a:avLst/>
          </a:prstGeom>
          <a:solidFill>
            <a:srgbClr val="000000"/>
          </a:solidFill>
          <a:ln w="9525">
            <a:solidFill>
              <a:schemeClr val="tx1"/>
            </a:solidFill>
            <a:miter lim="800000"/>
            <a:headEnd/>
            <a:tailEnd/>
          </a:ln>
          <a:effectLst/>
        </p:spPr>
        <p:txBody>
          <a:bodyPr wrap="none" anchor="ctr"/>
          <a:lstStyle/>
          <a:p>
            <a:pPr algn="ctr" eaLnBrk="1" hangingPunct="1"/>
            <a:r>
              <a:rPr lang="en-US" b="1" i="1">
                <a:solidFill>
                  <a:srgbClr val="99FF66"/>
                </a:solidFill>
                <a:latin typeface="Book Antiqua" pitchFamily="18" charset="0"/>
              </a:rPr>
              <a:t>RBBB+M.I</a:t>
            </a:r>
          </a:p>
        </p:txBody>
      </p:sp>
      <p:sp>
        <p:nvSpPr>
          <p:cNvPr id="197642" name="Rectangle 10"/>
          <p:cNvSpPr>
            <a:spLocks noChangeArrowheads="1"/>
          </p:cNvSpPr>
          <p:nvPr/>
        </p:nvSpPr>
        <p:spPr bwMode="auto">
          <a:xfrm>
            <a:off x="7543800" y="6096000"/>
            <a:ext cx="914400" cy="304800"/>
          </a:xfrm>
          <a:prstGeom prst="rect">
            <a:avLst/>
          </a:prstGeom>
          <a:solidFill>
            <a:srgbClr val="000000"/>
          </a:solidFill>
          <a:ln w="9525">
            <a:solidFill>
              <a:schemeClr val="tx1"/>
            </a:solidFill>
            <a:miter lim="800000"/>
            <a:headEnd/>
            <a:tailEnd/>
          </a:ln>
          <a:effectLst/>
        </p:spPr>
        <p:txBody>
          <a:bodyPr wrap="none" anchor="ctr"/>
          <a:lstStyle/>
          <a:p>
            <a:pPr algn="ctr" eaLnBrk="1" hangingPunct="1"/>
            <a:r>
              <a:rPr lang="en-US" b="1" i="1" dirty="0">
                <a:solidFill>
                  <a:srgbClr val="99FF66"/>
                </a:solidFill>
                <a:latin typeface="Book Antiqua" pitchFamily="18" charset="0"/>
              </a:rPr>
              <a:t>Brugada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Rectangle 4"/>
          <p:cNvSpPr>
            <a:spLocks noGrp="1" noChangeArrowheads="1"/>
          </p:cNvSpPr>
          <p:nvPr>
            <p:ph type="title"/>
          </p:nvPr>
        </p:nvSpPr>
        <p:spPr/>
        <p:txBody>
          <a:bodyPr>
            <a:normAutofit fontScale="90000"/>
          </a:bodyPr>
          <a:lstStyle/>
          <a:p>
            <a:r>
              <a:rPr lang="en-US" sz="4000" b="1" i="1" dirty="0">
                <a:latin typeface="Book Antiqua" pitchFamily="18" charset="0"/>
              </a:rPr>
              <a:t>DIFFERENTIAL DIAGNOSIS OF              ST-SEGMENT ELEVATION</a:t>
            </a:r>
          </a:p>
        </p:txBody>
      </p:sp>
      <p:graphicFrame>
        <p:nvGraphicFramePr>
          <p:cNvPr id="203779" name="Object 3"/>
          <p:cNvGraphicFramePr>
            <a:graphicFrameLocks noChangeAspect="1"/>
          </p:cNvGraphicFramePr>
          <p:nvPr>
            <p:ph idx="1"/>
          </p:nvPr>
        </p:nvGraphicFramePr>
        <p:xfrm>
          <a:off x="609600" y="1752600"/>
          <a:ext cx="7904163" cy="3429000"/>
        </p:xfrm>
        <a:graphic>
          <a:graphicData uri="http://schemas.openxmlformats.org/presentationml/2006/ole">
            <p:oleObj spid="_x0000_s113666" name="Bitmap Image" r:id="rId3" imgW="7904762" imgH="1828571" progId="PBrush">
              <p:embed/>
            </p:oleObj>
          </a:graphicData>
        </a:graphic>
      </p:graphicFrame>
      <p:sp>
        <p:nvSpPr>
          <p:cNvPr id="203782" name="Rectangle 6"/>
          <p:cNvSpPr>
            <a:spLocks noChangeArrowheads="1"/>
          </p:cNvSpPr>
          <p:nvPr/>
        </p:nvSpPr>
        <p:spPr bwMode="auto">
          <a:xfrm>
            <a:off x="2286000" y="5410200"/>
            <a:ext cx="4953000" cy="914400"/>
          </a:xfrm>
          <a:prstGeom prst="rect">
            <a:avLst/>
          </a:prstGeom>
          <a:solidFill>
            <a:srgbClr val="000000"/>
          </a:solidFill>
          <a:ln w="9525">
            <a:solidFill>
              <a:schemeClr val="tx1"/>
            </a:solidFill>
            <a:miter lim="800000"/>
            <a:headEnd/>
            <a:tailEnd/>
          </a:ln>
          <a:effectLst/>
        </p:spPr>
        <p:txBody>
          <a:bodyPr wrap="none" anchor="ctr"/>
          <a:lstStyle/>
          <a:p>
            <a:pPr algn="ctr"/>
            <a:r>
              <a:rPr lang="en-US" sz="2800" b="1" i="1" dirty="0">
                <a:solidFill>
                  <a:srgbClr val="99FF66"/>
                </a:solidFill>
                <a:latin typeface="Book Antiqua" pitchFamily="18" charset="0"/>
              </a:rPr>
              <a:t>Early Repolarization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0"/>
            <a:ext cx="7848600" cy="1417638"/>
          </a:xfrm>
        </p:spPr>
        <p:txBody>
          <a:bodyPr>
            <a:normAutofit fontScale="90000"/>
          </a:bodyPr>
          <a:lstStyle/>
          <a:p>
            <a:r>
              <a:rPr lang="en-US" sz="4000" b="1" i="1" dirty="0">
                <a:latin typeface="Book Antiqua" pitchFamily="18" charset="0"/>
              </a:rPr>
              <a:t>INITIAL RECOGNITION AND MANAGEMENT IN EMERGENCY</a:t>
            </a:r>
          </a:p>
        </p:txBody>
      </p:sp>
      <p:sp>
        <p:nvSpPr>
          <p:cNvPr id="129028" name="Rectangle 4"/>
          <p:cNvSpPr>
            <a:spLocks noChangeArrowheads="1"/>
          </p:cNvSpPr>
          <p:nvPr/>
        </p:nvSpPr>
        <p:spPr bwMode="auto">
          <a:xfrm>
            <a:off x="685800" y="1600200"/>
            <a:ext cx="4191000" cy="4572000"/>
          </a:xfrm>
          <a:prstGeom prst="rect">
            <a:avLst/>
          </a:prstGeom>
          <a:noFill/>
          <a:ln w="9525">
            <a:solidFill>
              <a:schemeClr val="tx1"/>
            </a:solidFill>
            <a:miter lim="800000"/>
            <a:headEnd/>
            <a:tailEnd/>
          </a:ln>
          <a:effectLst/>
        </p:spPr>
        <p:txBody>
          <a:bodyPr wrap="none" anchor="ctr"/>
          <a:lstStyle/>
          <a:p>
            <a:pPr eaLnBrk="1" hangingPunct="1">
              <a:lnSpc>
                <a:spcPct val="80000"/>
              </a:lnSpc>
              <a:spcBef>
                <a:spcPct val="20000"/>
              </a:spcBef>
              <a:buClr>
                <a:schemeClr val="hlink"/>
              </a:buClr>
              <a:buFont typeface="Wingdings" pitchFamily="2" charset="2"/>
              <a:buNone/>
            </a:pPr>
            <a:r>
              <a:rPr lang="en-US" sz="2400" b="1" i="1" dirty="0">
                <a:solidFill>
                  <a:srgbClr val="FFFF00"/>
                </a:solidFill>
                <a:effectLst>
                  <a:outerShdw blurRad="38100" dist="38100" dir="2700000" algn="tl">
                    <a:srgbClr val="000000"/>
                  </a:outerShdw>
                </a:effectLst>
                <a:latin typeface="Book Antiqua" pitchFamily="18" charset="0"/>
              </a:rPr>
              <a:t>OPTIMAL STRATEGIES OF</a:t>
            </a:r>
          </a:p>
          <a:p>
            <a:pPr eaLnBrk="1" hangingPunct="1">
              <a:lnSpc>
                <a:spcPct val="80000"/>
              </a:lnSpc>
              <a:spcBef>
                <a:spcPct val="20000"/>
              </a:spcBef>
              <a:buClr>
                <a:schemeClr val="hlink"/>
              </a:buClr>
              <a:buFont typeface="Wingdings" pitchFamily="2" charset="2"/>
              <a:buNone/>
            </a:pPr>
            <a:r>
              <a:rPr lang="en-US" sz="2400" b="1" i="1" dirty="0">
                <a:solidFill>
                  <a:srgbClr val="FFFF00"/>
                </a:solidFill>
                <a:effectLst>
                  <a:outerShdw blurRad="38100" dist="38100" dir="2700000" algn="tl">
                    <a:srgbClr val="000000"/>
                  </a:outerShdw>
                </a:effectLst>
                <a:latin typeface="Book Antiqua" pitchFamily="18" charset="0"/>
              </a:rPr>
              <a:t> ED -TRIAGE.</a:t>
            </a:r>
          </a:p>
          <a:p>
            <a:pPr eaLnBrk="1" hangingPunct="1">
              <a:lnSpc>
                <a:spcPct val="80000"/>
              </a:lnSpc>
              <a:spcBef>
                <a:spcPct val="20000"/>
              </a:spcBef>
              <a:buClr>
                <a:schemeClr val="hlink"/>
              </a:buClr>
              <a:buFont typeface="Wingdings" pitchFamily="2" charset="2"/>
              <a:buNone/>
            </a:pPr>
            <a:r>
              <a:rPr lang="en-US" sz="2000" b="1" i="1" dirty="0">
                <a:effectLst>
                  <a:outerShdw blurRad="38100" dist="38100" dir="2700000" algn="tl">
                    <a:srgbClr val="000000"/>
                  </a:outerShdw>
                </a:effectLst>
                <a:latin typeface="Monotype Corsiva" pitchFamily="66" charset="0"/>
              </a:rPr>
              <a:t>   </a:t>
            </a:r>
            <a:r>
              <a:rPr lang="en-US" sz="2000" b="1" i="1" dirty="0">
                <a:effectLst>
                  <a:outerShdw blurRad="38100" dist="38100" dir="2700000" algn="tl">
                    <a:srgbClr val="000000"/>
                  </a:outerShdw>
                </a:effectLst>
                <a:latin typeface="Book Antiqua" pitchFamily="18" charset="0"/>
              </a:rPr>
              <a:t>INITIAL PATIENT EVALUATION</a:t>
            </a:r>
          </a:p>
          <a:p>
            <a:pPr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History</a:t>
            </a:r>
          </a:p>
          <a:p>
            <a:pPr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Physical examination </a:t>
            </a:r>
          </a:p>
          <a:p>
            <a:pPr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Electrocardiogram </a:t>
            </a:r>
          </a:p>
          <a:p>
            <a:pPr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Laboratory examinations </a:t>
            </a:r>
          </a:p>
          <a:p>
            <a:pPr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Measurement of biomarkers</a:t>
            </a:r>
          </a:p>
          <a:p>
            <a:pPr eaLnBrk="1" hangingPunct="1">
              <a:lnSpc>
                <a:spcPct val="80000"/>
              </a:lnSpc>
              <a:spcBef>
                <a:spcPct val="20000"/>
              </a:spcBef>
              <a:buClr>
                <a:schemeClr val="folHlink"/>
              </a:buClr>
              <a:buFont typeface="Wingdings" pitchFamily="2" charset="2"/>
              <a:buNone/>
            </a:pPr>
            <a:r>
              <a:rPr lang="en-US" sz="2400" b="1" i="1" dirty="0">
                <a:effectLst>
                  <a:outerShdw blurRad="38100" dist="38100" dir="2700000" algn="tl">
                    <a:srgbClr val="000000"/>
                  </a:outerShdw>
                </a:effectLst>
                <a:latin typeface="Book Antiqua" pitchFamily="18" charset="0"/>
              </a:rPr>
              <a:t>    of cardiac damage </a:t>
            </a:r>
          </a:p>
          <a:p>
            <a:pPr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Imaging</a:t>
            </a:r>
          </a:p>
          <a:p>
            <a:endParaRPr lang="en-US" sz="2400" b="1" i="1" dirty="0">
              <a:latin typeface="Book Antiqua" pitchFamily="18" charset="0"/>
            </a:endParaRPr>
          </a:p>
        </p:txBody>
      </p:sp>
      <p:sp>
        <p:nvSpPr>
          <p:cNvPr id="129029" name="Rectangle 5"/>
          <p:cNvSpPr>
            <a:spLocks noChangeArrowheads="1"/>
          </p:cNvSpPr>
          <p:nvPr/>
        </p:nvSpPr>
        <p:spPr bwMode="auto">
          <a:xfrm>
            <a:off x="5029200" y="1600200"/>
            <a:ext cx="3810000" cy="4495800"/>
          </a:xfrm>
          <a:prstGeom prst="rect">
            <a:avLst/>
          </a:prstGeom>
          <a:noFill/>
          <a:ln w="9525">
            <a:solidFill>
              <a:schemeClr val="tx1"/>
            </a:solidFill>
            <a:miter lim="800000"/>
            <a:headEnd/>
            <a:tailEnd/>
          </a:ln>
          <a:effectLst/>
        </p:spPr>
        <p:txBody>
          <a:bodyPr wrap="none" anchor="ctr"/>
          <a:lstStyle/>
          <a:p>
            <a:pPr marL="342900" indent="-342900" eaLnBrk="1" hangingPunct="1">
              <a:lnSpc>
                <a:spcPct val="80000"/>
              </a:lnSpc>
              <a:spcBef>
                <a:spcPct val="20000"/>
              </a:spcBef>
              <a:buClr>
                <a:schemeClr val="hlink"/>
              </a:buClr>
              <a:buFont typeface="Wingdings" pitchFamily="2" charset="2"/>
              <a:buAutoNum type="arabicPeriod" startAt="3"/>
            </a:pPr>
            <a:endParaRPr lang="en-US" dirty="0">
              <a:effectLst>
                <a:outerShdw blurRad="38100" dist="38100" dir="2700000" algn="tl">
                  <a:srgbClr val="000000"/>
                </a:outerShdw>
              </a:effectLst>
            </a:endParaRPr>
          </a:p>
          <a:p>
            <a:pPr marL="342900" indent="-342900" eaLnBrk="1" hangingPunct="1">
              <a:lnSpc>
                <a:spcPct val="80000"/>
              </a:lnSpc>
              <a:spcBef>
                <a:spcPct val="20000"/>
              </a:spcBef>
              <a:buClr>
                <a:schemeClr val="hlink"/>
              </a:buClr>
              <a:buFont typeface="Wingdings" pitchFamily="2" charset="2"/>
              <a:buAutoNum type="arabicPeriod" startAt="3"/>
            </a:pPr>
            <a:endParaRPr lang="en-US" dirty="0">
              <a:effectLst>
                <a:outerShdw blurRad="38100" dist="38100" dir="2700000" algn="tl">
                  <a:srgbClr val="000000"/>
                </a:outerShdw>
              </a:effectLst>
            </a:endParaRPr>
          </a:p>
          <a:p>
            <a:pPr marL="342900" indent="-342900" eaLnBrk="1" hangingPunct="1">
              <a:lnSpc>
                <a:spcPct val="80000"/>
              </a:lnSpc>
              <a:spcBef>
                <a:spcPct val="20000"/>
              </a:spcBef>
              <a:buClr>
                <a:schemeClr val="hlink"/>
              </a:buClr>
              <a:buFont typeface="Wingdings" pitchFamily="2" charset="2"/>
              <a:buNone/>
            </a:pPr>
            <a:r>
              <a:rPr lang="en-US" dirty="0">
                <a:effectLst>
                  <a:outerShdw blurRad="38100" dist="38100" dir="2700000" algn="tl">
                    <a:srgbClr val="000000"/>
                  </a:outerShdw>
                </a:effectLst>
              </a:rPr>
              <a:t> </a:t>
            </a:r>
            <a:r>
              <a:rPr lang="en-US" sz="2400" b="1" i="1" dirty="0">
                <a:solidFill>
                  <a:srgbClr val="FFFF00"/>
                </a:solidFill>
                <a:effectLst>
                  <a:outerShdw blurRad="38100" dist="38100" dir="2700000" algn="tl">
                    <a:srgbClr val="000000"/>
                  </a:outerShdw>
                </a:effectLst>
                <a:latin typeface="Book Antiqua" pitchFamily="18" charset="0"/>
              </a:rPr>
              <a:t>MANAGEMENT</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Oxygen </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Nitroglycerin </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Analgesia </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Aspirin </a:t>
            </a:r>
          </a:p>
          <a:p>
            <a:pPr marL="342900" indent="-342900" eaLnBrk="1" hangingPunct="1">
              <a:lnSpc>
                <a:spcPct val="80000"/>
              </a:lnSpc>
              <a:spcBef>
                <a:spcPct val="20000"/>
              </a:spcBef>
              <a:buClr>
                <a:schemeClr val="folHlink"/>
              </a:buClr>
              <a:buFont typeface="Wingdings" pitchFamily="2" charset="2"/>
              <a:buChar char="v"/>
            </a:pPr>
            <a:r>
              <a:rPr lang="en-US" sz="2400" b="1" i="1" dirty="0" err="1">
                <a:effectLst>
                  <a:outerShdw blurRad="38100" dist="38100" dir="2700000" algn="tl">
                    <a:srgbClr val="000000"/>
                  </a:outerShdw>
                </a:effectLst>
                <a:latin typeface="Book Antiqua" pitchFamily="18" charset="0"/>
              </a:rPr>
              <a:t>Clopidogrel</a:t>
            </a:r>
            <a:endParaRPr lang="en-US" sz="2400" b="1" i="1" dirty="0">
              <a:effectLst>
                <a:outerShdw blurRad="38100" dist="38100" dir="2700000" algn="tl">
                  <a:srgbClr val="000000"/>
                </a:outerShdw>
              </a:effectLst>
              <a:latin typeface="Book Antiqua" pitchFamily="18" charset="0"/>
            </a:endParaRP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Beta-blockers </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Reperfusion </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Ancillary</a:t>
            </a:r>
          </a:p>
          <a:p>
            <a:pPr marL="342900" indent="-342900" eaLnBrk="1" hangingPunct="1">
              <a:lnSpc>
                <a:spcPct val="80000"/>
              </a:lnSpc>
              <a:spcBef>
                <a:spcPct val="20000"/>
              </a:spcBef>
              <a:buClr>
                <a:schemeClr val="folHlink"/>
              </a:buClr>
              <a:buFont typeface="Wingdings" pitchFamily="2" charset="2"/>
              <a:buNone/>
            </a:pPr>
            <a:r>
              <a:rPr lang="en-US" sz="2400" b="1" i="1" dirty="0">
                <a:effectLst>
                  <a:outerShdw blurRad="38100" dist="38100" dir="2700000" algn="tl">
                    <a:srgbClr val="000000"/>
                  </a:outerShdw>
                </a:effectLst>
                <a:latin typeface="Book Antiqua" pitchFamily="18" charset="0"/>
              </a:rPr>
              <a:t>     reperfusion therapy</a:t>
            </a:r>
          </a:p>
          <a:p>
            <a:pPr marL="342900" indent="-342900" eaLnBrk="1" hangingPunct="1">
              <a:lnSpc>
                <a:spcPct val="80000"/>
              </a:lnSpc>
              <a:spcBef>
                <a:spcPct val="20000"/>
              </a:spcBef>
              <a:buClr>
                <a:schemeClr val="folHlink"/>
              </a:buClr>
              <a:buFont typeface="Wingdings" pitchFamily="2" charset="2"/>
              <a:buChar char="v"/>
            </a:pPr>
            <a:r>
              <a:rPr lang="en-US" sz="2400" b="1" i="1" dirty="0">
                <a:effectLst>
                  <a:outerShdw blurRad="38100" dist="38100" dir="2700000" algn="tl">
                    <a:srgbClr val="000000"/>
                  </a:outerShdw>
                </a:effectLst>
                <a:latin typeface="Book Antiqua" pitchFamily="18" charset="0"/>
              </a:rPr>
              <a:t>Other pharmacological </a:t>
            </a:r>
          </a:p>
          <a:p>
            <a:pPr marL="342900" indent="-342900" eaLnBrk="1" hangingPunct="1">
              <a:lnSpc>
                <a:spcPct val="80000"/>
              </a:lnSpc>
              <a:spcBef>
                <a:spcPct val="20000"/>
              </a:spcBef>
              <a:buClr>
                <a:schemeClr val="folHlink"/>
              </a:buClr>
              <a:buFont typeface="Wingdings" pitchFamily="2" charset="2"/>
              <a:buNone/>
            </a:pPr>
            <a:r>
              <a:rPr lang="en-US" sz="2400" b="1" i="1" dirty="0">
                <a:effectLst>
                  <a:outerShdw blurRad="38100" dist="38100" dir="2700000" algn="tl">
                    <a:srgbClr val="000000"/>
                  </a:outerShdw>
                </a:effectLst>
                <a:latin typeface="Book Antiqua" pitchFamily="18" charset="0"/>
              </a:rPr>
              <a:t>        measures</a:t>
            </a:r>
          </a:p>
          <a:p>
            <a:pPr marL="342900" indent="-342900"/>
            <a:endParaRPr lang="en-US" sz="2400" b="1" i="1" dirty="0">
              <a:latin typeface="Book Antiqu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61988" y="374650"/>
            <a:ext cx="2127505" cy="769441"/>
          </a:xfrm>
          <a:prstGeom prst="rect">
            <a:avLst/>
          </a:prstGeom>
          <a:noFill/>
          <a:ln w="9525">
            <a:noFill/>
            <a:miter lim="800000"/>
            <a:headEnd/>
            <a:tailEnd/>
          </a:ln>
        </p:spPr>
        <p:txBody>
          <a:bodyPr wrap="none">
            <a:spAutoFit/>
          </a:bodyPr>
          <a:lstStyle/>
          <a:p>
            <a:r>
              <a:rPr lang="en-US" altLang="zh-TW" sz="4400" b="1" i="1" dirty="0">
                <a:solidFill>
                  <a:schemeClr val="tx2"/>
                </a:solidFill>
                <a:latin typeface="Book Antiqua" pitchFamily="18" charset="0"/>
                <a:ea typeface="新細明體" charset="-120"/>
              </a:rPr>
              <a:t>History</a:t>
            </a:r>
          </a:p>
        </p:txBody>
      </p:sp>
      <p:sp>
        <p:nvSpPr>
          <p:cNvPr id="7171" name="Text Box 3"/>
          <p:cNvSpPr txBox="1">
            <a:spLocks noChangeArrowheads="1"/>
          </p:cNvSpPr>
          <p:nvPr/>
        </p:nvSpPr>
        <p:spPr bwMode="auto">
          <a:xfrm>
            <a:off x="828675" y="1314450"/>
            <a:ext cx="8164513" cy="4463658"/>
          </a:xfrm>
          <a:prstGeom prst="rect">
            <a:avLst/>
          </a:prstGeom>
          <a:noFill/>
          <a:ln w="9525">
            <a:noFill/>
            <a:miter lim="800000"/>
            <a:headEnd/>
            <a:tailEnd/>
          </a:ln>
        </p:spPr>
        <p:txBody>
          <a:bodyPr>
            <a:spAutoFit/>
          </a:bodyPr>
          <a:lstStyle/>
          <a:p>
            <a:pPr>
              <a:lnSpc>
                <a:spcPct val="150000"/>
              </a:lnSpc>
              <a:buFontTx/>
              <a:buChar char="•"/>
            </a:pPr>
            <a:r>
              <a:rPr lang="zh-TW" altLang="en-US" dirty="0">
                <a:ea typeface="新細明體" charset="-120"/>
              </a:rPr>
              <a:t> </a:t>
            </a:r>
            <a:r>
              <a:rPr lang="en-US" altLang="zh-TW" sz="2800" b="1" i="1" dirty="0">
                <a:latin typeface="Book Antiqua" pitchFamily="18" charset="0"/>
                <a:ea typeface="新細明體" charset="-120"/>
              </a:rPr>
              <a:t>1980’s – pathology of acute MI was recognized to be &gt; 90% thrombus formation</a:t>
            </a:r>
          </a:p>
          <a:p>
            <a:pPr>
              <a:lnSpc>
                <a:spcPct val="150000"/>
              </a:lnSpc>
              <a:buFontTx/>
              <a:buChar char="•"/>
            </a:pPr>
            <a:r>
              <a:rPr lang="en-US" altLang="zh-TW" sz="2800" b="1" i="1" dirty="0">
                <a:latin typeface="Book Antiqua" pitchFamily="18" charset="0"/>
                <a:ea typeface="新細明體" charset="-120"/>
              </a:rPr>
              <a:t> Management Revolution</a:t>
            </a:r>
          </a:p>
          <a:p>
            <a:pPr lvl="1">
              <a:lnSpc>
                <a:spcPct val="150000"/>
              </a:lnSpc>
              <a:buFontTx/>
              <a:buChar char="•"/>
            </a:pPr>
            <a:r>
              <a:rPr lang="en-US" altLang="zh-TW" sz="2800" b="1" i="1" dirty="0">
                <a:latin typeface="Book Antiqua" pitchFamily="18" charset="0"/>
                <a:ea typeface="新細明體" charset="-120"/>
              </a:rPr>
              <a:t> Thrombolytic therapy</a:t>
            </a:r>
          </a:p>
          <a:p>
            <a:pPr lvl="1">
              <a:lnSpc>
                <a:spcPct val="140000"/>
              </a:lnSpc>
              <a:buFontTx/>
              <a:buChar char="•"/>
            </a:pPr>
            <a:r>
              <a:rPr lang="en-US" altLang="zh-TW" sz="2800" b="1" i="1" dirty="0">
                <a:latin typeface="Book Antiqua" pitchFamily="18" charset="0"/>
                <a:ea typeface="新細明體" charset="-120"/>
                <a:cs typeface="Times New Roman" pitchFamily="18" charset="0"/>
              </a:rPr>
              <a:t> Percutaneous transluminal coronary angioplasty (PTCA) </a:t>
            </a:r>
          </a:p>
          <a:p>
            <a:pPr lvl="1">
              <a:lnSpc>
                <a:spcPct val="150000"/>
              </a:lnSpc>
              <a:buFontTx/>
              <a:buChar char="•"/>
            </a:pPr>
            <a:r>
              <a:rPr lang="en-US" altLang="zh-TW" sz="2800" b="1" i="1" dirty="0">
                <a:latin typeface="Book Antiqua" pitchFamily="18" charset="0"/>
                <a:ea typeface="新細明體" charset="-120"/>
                <a:cs typeface="Times New Roman" pitchFamily="18" charset="0"/>
              </a:rPr>
              <a:t> Coronary Stent Placement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1"/>
          <p:cNvPicPr>
            <a:picLocks noChangeAspect="1" noChangeArrowheads="1"/>
          </p:cNvPicPr>
          <p:nvPr/>
        </p:nvPicPr>
        <p:blipFill>
          <a:blip r:embed="rId2" cstate="print"/>
          <a:srcRect/>
          <a:stretch>
            <a:fillRect/>
          </a:stretch>
        </p:blipFill>
        <p:spPr bwMode="auto">
          <a:xfrm rot="60000">
            <a:off x="-188079" y="-79972"/>
            <a:ext cx="9439704" cy="7016540"/>
          </a:xfrm>
          <a:prstGeom prst="rect">
            <a:avLst/>
          </a:prstGeom>
          <a:noFill/>
          <a:ln w="9525">
            <a:noFill/>
            <a:miter lim="800000"/>
            <a:headEnd/>
            <a:tailEnd/>
          </a:ln>
        </p:spPr>
      </p:pic>
      <p:sp>
        <p:nvSpPr>
          <p:cNvPr id="3" name="TextBox 2"/>
          <p:cNvSpPr txBox="1"/>
          <p:nvPr/>
        </p:nvSpPr>
        <p:spPr>
          <a:xfrm>
            <a:off x="8686800" y="914400"/>
            <a:ext cx="609600" cy="369332"/>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8458200" y="1371600"/>
            <a:ext cx="685800" cy="369332"/>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8839200" y="1905000"/>
            <a:ext cx="304800" cy="369332"/>
          </a:xfrm>
          <a:prstGeom prst="rect">
            <a:avLst/>
          </a:prstGeom>
          <a:solidFill>
            <a:schemeClr val="tx1"/>
          </a:solidFill>
        </p:spPr>
        <p:txBody>
          <a:bodyPr wrap="square" rtlCol="0">
            <a:spAutoFit/>
          </a:bodyPr>
          <a:lstStyle/>
          <a:p>
            <a:endParaRPr lang="en-US" dirty="0"/>
          </a:p>
        </p:txBody>
      </p:sp>
      <p:sp>
        <p:nvSpPr>
          <p:cNvPr id="7" name="TextBox 6"/>
          <p:cNvSpPr txBox="1"/>
          <p:nvPr/>
        </p:nvSpPr>
        <p:spPr>
          <a:xfrm>
            <a:off x="8763000" y="1371600"/>
            <a:ext cx="533400" cy="369332"/>
          </a:xfrm>
          <a:prstGeom prst="rect">
            <a:avLst/>
          </a:prstGeom>
          <a:noFill/>
        </p:spPr>
        <p:txBody>
          <a:bodyPr wrap="square" rtlCol="0">
            <a:spAutoFit/>
          </a:bodyPr>
          <a:lstStyle/>
          <a:p>
            <a:endParaRPr lang="en-US" dirty="0"/>
          </a:p>
        </p:txBody>
      </p:sp>
      <p:sp>
        <p:nvSpPr>
          <p:cNvPr id="8" name="TextBox 7"/>
          <p:cNvSpPr txBox="1"/>
          <p:nvPr/>
        </p:nvSpPr>
        <p:spPr>
          <a:xfrm>
            <a:off x="8839200" y="1447800"/>
            <a:ext cx="533400" cy="369332"/>
          </a:xfrm>
          <a:prstGeom prst="rect">
            <a:avLst/>
          </a:prstGeom>
          <a:solidFill>
            <a:schemeClr val="tx1"/>
          </a:solidFill>
        </p:spPr>
        <p:txBody>
          <a:bodyPr wrap="square" rtlCol="0">
            <a:spAutoFit/>
          </a:bodyPr>
          <a:lstStyle/>
          <a:p>
            <a:endParaRPr lang="en-US" dirty="0"/>
          </a:p>
        </p:txBody>
      </p:sp>
      <p:sp>
        <p:nvSpPr>
          <p:cNvPr id="9" name="TextBox 8"/>
          <p:cNvSpPr txBox="1"/>
          <p:nvPr/>
        </p:nvSpPr>
        <p:spPr>
          <a:xfrm>
            <a:off x="8991600" y="1981200"/>
            <a:ext cx="304800" cy="369332"/>
          </a:xfrm>
          <a:prstGeom prst="rect">
            <a:avLst/>
          </a:prstGeom>
          <a:solidFill>
            <a:schemeClr val="tx1"/>
          </a:solidFill>
        </p:spPr>
        <p:txBody>
          <a:bodyPr wrap="square" rtlCol="0">
            <a:spAutoFit/>
          </a:bodyPr>
          <a:lstStyle/>
          <a:p>
            <a:endParaRPr lang="en-US" dirty="0"/>
          </a:p>
        </p:txBody>
      </p:sp>
      <p:sp>
        <p:nvSpPr>
          <p:cNvPr id="10" name="TextBox 9"/>
          <p:cNvSpPr txBox="1"/>
          <p:nvPr/>
        </p:nvSpPr>
        <p:spPr>
          <a:xfrm>
            <a:off x="8991600" y="1219200"/>
            <a:ext cx="304800" cy="369332"/>
          </a:xfrm>
          <a:prstGeom prst="rect">
            <a:avLst/>
          </a:prstGeom>
          <a:solidFill>
            <a:schemeClr val="tx1"/>
          </a:solidFill>
        </p:spPr>
        <p:txBody>
          <a:bodyPr wrap="square" rtlCol="0">
            <a:spAutoFit/>
          </a:bodyPr>
          <a:lstStyle/>
          <a:p>
            <a:endParaRPr lang="en-US" dirty="0"/>
          </a:p>
        </p:txBody>
      </p:sp>
      <p:sp>
        <p:nvSpPr>
          <p:cNvPr id="11" name="TextBox 10"/>
          <p:cNvSpPr txBox="1"/>
          <p:nvPr/>
        </p:nvSpPr>
        <p:spPr>
          <a:xfrm>
            <a:off x="8610600" y="2133600"/>
            <a:ext cx="762000" cy="369332"/>
          </a:xfrm>
          <a:prstGeom prst="rect">
            <a:avLst/>
          </a:prstGeom>
          <a:solidFill>
            <a:schemeClr val="tx1"/>
          </a:solidFill>
        </p:spPr>
        <p:txBody>
          <a:bodyPr wrap="square" rtlCol="0">
            <a:spAutoFit/>
          </a:bodyPr>
          <a:lstStyle/>
          <a:p>
            <a:endParaRPr lang="en-US" dirty="0"/>
          </a:p>
        </p:txBody>
      </p:sp>
      <p:sp>
        <p:nvSpPr>
          <p:cNvPr id="12" name="TextBox 11"/>
          <p:cNvSpPr txBox="1"/>
          <p:nvPr/>
        </p:nvSpPr>
        <p:spPr>
          <a:xfrm>
            <a:off x="8953500" y="1676400"/>
            <a:ext cx="381000" cy="369332"/>
          </a:xfrm>
          <a:prstGeom prst="rect">
            <a:avLst/>
          </a:prstGeom>
          <a:solidFill>
            <a:schemeClr val="tx1"/>
          </a:solidFill>
        </p:spPr>
        <p:txBody>
          <a:bodyPr wrap="square" rtlCol="0">
            <a:spAutoFit/>
          </a:bodyPr>
          <a:lstStyle/>
          <a:p>
            <a:endParaRPr lang="en-US" dirty="0"/>
          </a:p>
        </p:txBody>
      </p:sp>
      <p:sp>
        <p:nvSpPr>
          <p:cNvPr id="13" name="TextBox 12"/>
          <p:cNvSpPr txBox="1"/>
          <p:nvPr/>
        </p:nvSpPr>
        <p:spPr>
          <a:xfrm>
            <a:off x="8763000" y="1143000"/>
            <a:ext cx="381000" cy="369332"/>
          </a:xfrm>
          <a:prstGeom prst="rect">
            <a:avLst/>
          </a:prstGeom>
          <a:solidFill>
            <a:schemeClr val="tx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03225" y="419100"/>
            <a:ext cx="6024406"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MANAGEMENT - ACS</a:t>
            </a:r>
            <a:endParaRPr lang="en-US" altLang="zh-TW" sz="4400" b="1" i="1" dirty="0">
              <a:solidFill>
                <a:schemeClr val="tx2"/>
              </a:solidFill>
              <a:latin typeface="Book Antiqua" pitchFamily="18" charset="0"/>
              <a:ea typeface="新細明體" charset="-120"/>
            </a:endParaRPr>
          </a:p>
        </p:txBody>
      </p:sp>
      <p:sp>
        <p:nvSpPr>
          <p:cNvPr id="52227" name="Text Box 3"/>
          <p:cNvSpPr txBox="1">
            <a:spLocks noChangeArrowheads="1"/>
          </p:cNvSpPr>
          <p:nvPr/>
        </p:nvSpPr>
        <p:spPr bwMode="auto">
          <a:xfrm>
            <a:off x="152400" y="1600200"/>
            <a:ext cx="8763000" cy="3553280"/>
          </a:xfrm>
          <a:prstGeom prst="rect">
            <a:avLst/>
          </a:prstGeom>
          <a:noFill/>
          <a:ln w="9525">
            <a:noFill/>
            <a:miter lim="800000"/>
            <a:headEnd/>
            <a:tailEnd/>
          </a:ln>
        </p:spPr>
        <p:txBody>
          <a:bodyPr wrap="square">
            <a:spAutoFit/>
          </a:bodyPr>
          <a:lstStyle/>
          <a:p>
            <a:pPr marL="457200" indent="-457200">
              <a:lnSpc>
                <a:spcPct val="130000"/>
              </a:lnSpc>
            </a:pPr>
            <a:r>
              <a:rPr lang="en-US" altLang="zh-TW" sz="2400" b="1" i="1" dirty="0">
                <a:latin typeface="Book Antiqua" pitchFamily="18" charset="0"/>
                <a:ea typeface="新細明體" charset="-120"/>
              </a:rPr>
              <a:t>Goals of Management </a:t>
            </a:r>
          </a:p>
          <a:p>
            <a:pPr marL="457200" indent="-457200">
              <a:lnSpc>
                <a:spcPct val="130000"/>
              </a:lnSpc>
            </a:pPr>
            <a:endParaRPr lang="en-US" altLang="zh-TW" sz="500" dirty="0">
              <a:ea typeface="新細明體" charset="-120"/>
            </a:endParaRPr>
          </a:p>
          <a:p>
            <a:pPr marL="457200" indent="-457200">
              <a:lnSpc>
                <a:spcPct val="130000"/>
              </a:lnSpc>
              <a:buFontTx/>
              <a:buAutoNum type="arabicPeriod"/>
            </a:pPr>
            <a:r>
              <a:rPr lang="en-US" altLang="zh-TW" sz="2400" b="1" i="1" dirty="0">
                <a:latin typeface="Book Antiqua" pitchFamily="18" charset="0"/>
                <a:ea typeface="新細明體" charset="-120"/>
              </a:rPr>
              <a:t>Restore oxygen flow to the myocardium</a:t>
            </a:r>
          </a:p>
          <a:p>
            <a:pPr marL="914400" lvl="1" indent="-457200">
              <a:lnSpc>
                <a:spcPct val="130000"/>
              </a:lnSpc>
              <a:buFontTx/>
              <a:buChar char="•"/>
            </a:pPr>
            <a:r>
              <a:rPr lang="en-US" altLang="zh-TW" sz="2400" b="1" i="1" dirty="0">
                <a:latin typeface="Book Antiqua" pitchFamily="18" charset="0"/>
                <a:ea typeface="新細明體" charset="-120"/>
              </a:rPr>
              <a:t>Supplemental oxygen</a:t>
            </a:r>
          </a:p>
          <a:p>
            <a:pPr marL="914400" lvl="1" indent="-457200">
              <a:lnSpc>
                <a:spcPct val="130000"/>
              </a:lnSpc>
              <a:buFontTx/>
              <a:buChar char="•"/>
            </a:pPr>
            <a:r>
              <a:rPr lang="en-US" altLang="zh-TW" sz="2400" b="1" i="1" dirty="0">
                <a:latin typeface="Book Antiqua" pitchFamily="18" charset="0"/>
                <a:ea typeface="新細明體" charset="-120"/>
              </a:rPr>
              <a:t>Nitroglycerin and morphine</a:t>
            </a:r>
          </a:p>
          <a:p>
            <a:pPr marL="914400" lvl="1" indent="-457200">
              <a:lnSpc>
                <a:spcPct val="130000"/>
              </a:lnSpc>
              <a:buFontTx/>
              <a:buChar char="•"/>
            </a:pPr>
            <a:r>
              <a:rPr lang="en-US" altLang="zh-TW" sz="2400" b="1" i="1" dirty="0" err="1">
                <a:latin typeface="Book Antiqua" pitchFamily="18" charset="0"/>
                <a:ea typeface="新細明體" charset="-120"/>
              </a:rPr>
              <a:t>Thrombolysis</a:t>
            </a:r>
            <a:r>
              <a:rPr lang="en-US" altLang="zh-TW" sz="2400" b="1" i="1" dirty="0">
                <a:latin typeface="Book Antiqua" pitchFamily="18" charset="0"/>
                <a:ea typeface="新細明體" charset="-120"/>
              </a:rPr>
              <a:t> or PTCA</a:t>
            </a:r>
          </a:p>
          <a:p>
            <a:pPr marL="457200" indent="-457200">
              <a:lnSpc>
                <a:spcPct val="130000"/>
              </a:lnSpc>
              <a:buFontTx/>
              <a:buAutoNum type="arabicPeriod"/>
            </a:pPr>
            <a:r>
              <a:rPr lang="en-US" altLang="zh-TW" sz="2400" b="1" i="1" dirty="0">
                <a:latin typeface="Book Antiqua" pitchFamily="18" charset="0"/>
                <a:ea typeface="新細明體" charset="-120"/>
              </a:rPr>
              <a:t>Beta blockade to reduce contractility and oxygen demand</a:t>
            </a:r>
          </a:p>
          <a:p>
            <a:pPr marL="457200" indent="-457200">
              <a:lnSpc>
                <a:spcPct val="130000"/>
              </a:lnSpc>
              <a:buFontTx/>
              <a:buAutoNum type="arabicPeriod"/>
            </a:pPr>
            <a:r>
              <a:rPr lang="en-US" altLang="zh-TW" sz="2400" b="1" i="1" dirty="0">
                <a:latin typeface="Book Antiqua" pitchFamily="18" charset="0"/>
                <a:ea typeface="新細明體" charset="-120"/>
              </a:rPr>
              <a:t>Block platelet function – </a:t>
            </a:r>
            <a:r>
              <a:rPr lang="en-US" altLang="zh-TW" sz="2400" b="1" i="1" dirty="0" err="1">
                <a:latin typeface="Book Antiqua" pitchFamily="18" charset="0"/>
                <a:ea typeface="新細明體" charset="-120"/>
              </a:rPr>
              <a:t>asprin</a:t>
            </a:r>
            <a:r>
              <a:rPr lang="en-US" altLang="zh-TW" sz="2400" b="1" i="1" dirty="0">
                <a:latin typeface="Book Antiqua" pitchFamily="18" charset="0"/>
                <a:ea typeface="新細明體" charset="-120"/>
              </a:rPr>
              <a:t>, </a:t>
            </a:r>
            <a:r>
              <a:rPr lang="en-US" altLang="zh-TW" sz="2400" b="1" i="1" dirty="0" err="1">
                <a:latin typeface="Book Antiqua" pitchFamily="18" charset="0"/>
                <a:ea typeface="新細明體" charset="-120"/>
              </a:rPr>
              <a:t>IIb</a:t>
            </a:r>
            <a:r>
              <a:rPr lang="en-US" altLang="zh-TW" sz="2400" b="1" i="1" dirty="0">
                <a:latin typeface="Book Antiqua" pitchFamily="18" charset="0"/>
                <a:ea typeface="新細明體" charset="-120"/>
              </a:rPr>
              <a:t> / </a:t>
            </a:r>
            <a:r>
              <a:rPr lang="en-US" altLang="zh-TW" sz="2400" b="1" i="1" dirty="0" err="1">
                <a:latin typeface="Book Antiqua" pitchFamily="18" charset="0"/>
                <a:ea typeface="新細明體" charset="-120"/>
              </a:rPr>
              <a:t>IIIa</a:t>
            </a:r>
            <a:endParaRPr lang="en-US" altLang="zh-TW" sz="2400" b="1" i="1" dirty="0">
              <a:latin typeface="Book Antiqua" pitchFamily="18" charset="0"/>
              <a:ea typeface="新細明體"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03225" y="419100"/>
            <a:ext cx="6024406"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MANAGEMENT - ACS</a:t>
            </a:r>
            <a:endParaRPr lang="en-US" altLang="zh-TW" sz="4400" b="1" i="1" dirty="0">
              <a:solidFill>
                <a:schemeClr val="tx2"/>
              </a:solidFill>
              <a:latin typeface="Book Antiqua" pitchFamily="18" charset="0"/>
              <a:ea typeface="新細明體" charset="-120"/>
            </a:endParaRPr>
          </a:p>
        </p:txBody>
      </p:sp>
      <p:sp>
        <p:nvSpPr>
          <p:cNvPr id="53251" name="Text Box 3"/>
          <p:cNvSpPr txBox="1">
            <a:spLocks noChangeArrowheads="1"/>
          </p:cNvSpPr>
          <p:nvPr/>
        </p:nvSpPr>
        <p:spPr bwMode="auto">
          <a:xfrm>
            <a:off x="1244600" y="1243013"/>
            <a:ext cx="7610475" cy="5088444"/>
          </a:xfrm>
          <a:prstGeom prst="rect">
            <a:avLst/>
          </a:prstGeom>
          <a:noFill/>
          <a:ln w="9525">
            <a:noFill/>
            <a:miter lim="800000"/>
            <a:headEnd/>
            <a:tailEnd/>
          </a:ln>
        </p:spPr>
        <p:txBody>
          <a:bodyPr>
            <a:spAutoFit/>
          </a:bodyPr>
          <a:lstStyle/>
          <a:p>
            <a:pPr>
              <a:lnSpc>
                <a:spcPct val="130000"/>
              </a:lnSpc>
            </a:pPr>
            <a:r>
              <a:rPr lang="en-US" altLang="zh-TW" sz="2800" b="1" i="1" dirty="0" err="1">
                <a:latin typeface="Book Antiqua" pitchFamily="18" charset="0"/>
                <a:ea typeface="新細明體" charset="-120"/>
              </a:rPr>
              <a:t>Asprin</a:t>
            </a:r>
            <a:endParaRPr lang="en-US" altLang="zh-TW" sz="2800" b="1" i="1" dirty="0">
              <a:latin typeface="Book Antiqua" pitchFamily="18" charset="0"/>
              <a:ea typeface="新細明體" charset="-120"/>
            </a:endParaRPr>
          </a:p>
          <a:p>
            <a:pPr lvl="1">
              <a:lnSpc>
                <a:spcPct val="130000"/>
              </a:lnSpc>
              <a:buFontTx/>
              <a:buChar char="•"/>
            </a:pPr>
            <a:r>
              <a:rPr lang="en-US" altLang="zh-TW" sz="2800" b="1" i="1" dirty="0">
                <a:latin typeface="Book Antiqua" pitchFamily="18" charset="0"/>
                <a:ea typeface="新細明體" charset="-120"/>
              </a:rPr>
              <a:t> I</a:t>
            </a:r>
            <a:r>
              <a:rPr lang="en-US" altLang="zh-TW" sz="2800" b="1" i="1" dirty="0">
                <a:latin typeface="Book Antiqua" pitchFamily="18" charset="0"/>
                <a:ea typeface="新細明體" charset="-120"/>
                <a:cs typeface="Times New Roman" pitchFamily="18" charset="0"/>
              </a:rPr>
              <a:t>rreversibly acetylates platelet </a:t>
            </a:r>
            <a:r>
              <a:rPr lang="en-US" altLang="zh-TW" sz="2800" b="1" i="1" dirty="0" err="1">
                <a:latin typeface="Book Antiqua" pitchFamily="18" charset="0"/>
                <a:ea typeface="新細明體" charset="-120"/>
                <a:cs typeface="Times New Roman" pitchFamily="18" charset="0"/>
              </a:rPr>
              <a:t>cyclooxygenase</a:t>
            </a:r>
            <a:endParaRPr lang="en-US" altLang="zh-TW" sz="2800" b="1" i="1" dirty="0">
              <a:latin typeface="Book Antiqua" pitchFamily="18" charset="0"/>
              <a:ea typeface="新細明體" charset="-120"/>
              <a:cs typeface="Times New Roman" pitchFamily="18" charset="0"/>
            </a:endParaRPr>
          </a:p>
          <a:p>
            <a:pPr lvl="1">
              <a:lnSpc>
                <a:spcPct val="130000"/>
              </a:lnSpc>
              <a:buFontTx/>
              <a:buChar char="•"/>
            </a:pPr>
            <a:r>
              <a:rPr lang="en-US" altLang="zh-TW" sz="2800" b="1" i="1" dirty="0">
                <a:latin typeface="Book Antiqua" pitchFamily="18" charset="0"/>
                <a:ea typeface="新細明體" charset="-120"/>
              </a:rPr>
              <a:t> Inhibiting platelet aggregation for duration of platelet life 8 – 10 days </a:t>
            </a:r>
          </a:p>
          <a:p>
            <a:pPr>
              <a:lnSpc>
                <a:spcPct val="130000"/>
              </a:lnSpc>
              <a:buFontTx/>
              <a:buChar char="•"/>
            </a:pPr>
            <a:r>
              <a:rPr lang="en-US" altLang="zh-TW" sz="2800" b="1" i="1" dirty="0">
                <a:latin typeface="Book Antiqua" pitchFamily="18" charset="0"/>
                <a:ea typeface="新細明體" charset="-120"/>
              </a:rPr>
              <a:t> ISIS-2 trial – strongest evidence</a:t>
            </a:r>
          </a:p>
          <a:p>
            <a:pPr lvl="1">
              <a:lnSpc>
                <a:spcPct val="130000"/>
              </a:lnSpc>
              <a:buFontTx/>
              <a:buChar char="•"/>
            </a:pPr>
            <a:r>
              <a:rPr lang="en-US" altLang="zh-TW" sz="2800" b="1" i="1" dirty="0">
                <a:latin typeface="Book Antiqua" pitchFamily="18" charset="0"/>
                <a:ea typeface="新細明體" charset="-120"/>
              </a:rPr>
              <a:t> </a:t>
            </a:r>
            <a:r>
              <a:rPr lang="en-US" altLang="zh-TW" sz="2800" b="1" i="1" dirty="0" err="1">
                <a:latin typeface="Book Antiqua" pitchFamily="18" charset="0"/>
                <a:ea typeface="新細明體" charset="-120"/>
              </a:rPr>
              <a:t>Asprin</a:t>
            </a:r>
            <a:r>
              <a:rPr lang="en-US" altLang="zh-TW" sz="2800" b="1" i="1" dirty="0">
                <a:latin typeface="Book Antiqua" pitchFamily="18" charset="0"/>
                <a:ea typeface="新細明體" charset="-120"/>
              </a:rPr>
              <a:t> alone – reduced mortality </a:t>
            </a:r>
            <a:r>
              <a:rPr lang="en-US" altLang="zh-TW" sz="2800" b="1" i="1" dirty="0">
                <a:solidFill>
                  <a:schemeClr val="tx2"/>
                </a:solidFill>
                <a:latin typeface="Book Antiqua" pitchFamily="18" charset="0"/>
                <a:ea typeface="新細明體" charset="-120"/>
              </a:rPr>
              <a:t>23%</a:t>
            </a:r>
          </a:p>
          <a:p>
            <a:pPr lvl="1">
              <a:lnSpc>
                <a:spcPct val="130000"/>
              </a:lnSpc>
              <a:buFontTx/>
              <a:buChar char="•"/>
            </a:pPr>
            <a:r>
              <a:rPr lang="en-US" altLang="zh-TW" sz="2800" b="1" i="1" dirty="0">
                <a:latin typeface="Book Antiqua" pitchFamily="18" charset="0"/>
                <a:ea typeface="新細明體" charset="-120"/>
              </a:rPr>
              <a:t> </a:t>
            </a:r>
            <a:r>
              <a:rPr lang="en-US" altLang="zh-TW" sz="2800" b="1" i="1" dirty="0" err="1">
                <a:latin typeface="Book Antiqua" pitchFamily="18" charset="0"/>
                <a:ea typeface="新細明體" charset="-120"/>
              </a:rPr>
              <a:t>Asprin</a:t>
            </a:r>
            <a:r>
              <a:rPr lang="en-US" altLang="zh-TW" sz="2800" b="1" i="1" dirty="0">
                <a:latin typeface="Book Antiqua" pitchFamily="18" charset="0"/>
                <a:ea typeface="新細明體" charset="-120"/>
              </a:rPr>
              <a:t> with </a:t>
            </a:r>
            <a:r>
              <a:rPr lang="en-US" altLang="zh-TW" sz="2800" b="1" i="1" dirty="0" err="1">
                <a:latin typeface="Book Antiqua" pitchFamily="18" charset="0"/>
                <a:ea typeface="新細明體" charset="-120"/>
              </a:rPr>
              <a:t>thrombolysis</a:t>
            </a:r>
            <a:r>
              <a:rPr lang="en-US" altLang="zh-TW" sz="2800" b="1" i="1" dirty="0">
                <a:latin typeface="Book Antiqua" pitchFamily="18" charset="0"/>
                <a:ea typeface="新細明體" charset="-120"/>
              </a:rPr>
              <a:t> – reduced mortality </a:t>
            </a:r>
            <a:r>
              <a:rPr lang="en-US" altLang="zh-TW" sz="2800" b="1" i="1" dirty="0">
                <a:solidFill>
                  <a:schemeClr val="tx2"/>
                </a:solidFill>
                <a:latin typeface="Book Antiqua" pitchFamily="18" charset="0"/>
                <a:ea typeface="新細明體" charset="-120"/>
              </a:rPr>
              <a:t>42%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03225" y="419100"/>
            <a:ext cx="6024406"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MANAGEMENT - ACS</a:t>
            </a:r>
            <a:endParaRPr lang="en-US" altLang="zh-TW" sz="4400" b="1" i="1" dirty="0">
              <a:solidFill>
                <a:schemeClr val="tx2"/>
              </a:solidFill>
              <a:latin typeface="Book Antiqua" pitchFamily="18" charset="0"/>
              <a:ea typeface="新細明體" charset="-120"/>
            </a:endParaRPr>
          </a:p>
        </p:txBody>
      </p:sp>
      <p:sp>
        <p:nvSpPr>
          <p:cNvPr id="55299" name="Text Box 3"/>
          <p:cNvSpPr txBox="1">
            <a:spLocks noChangeArrowheads="1"/>
          </p:cNvSpPr>
          <p:nvPr/>
        </p:nvSpPr>
        <p:spPr bwMode="auto">
          <a:xfrm>
            <a:off x="533400" y="1243013"/>
            <a:ext cx="8420100" cy="5133713"/>
          </a:xfrm>
          <a:prstGeom prst="rect">
            <a:avLst/>
          </a:prstGeom>
          <a:noFill/>
          <a:ln w="9525">
            <a:noFill/>
            <a:miter lim="800000"/>
            <a:headEnd/>
            <a:tailEnd/>
          </a:ln>
        </p:spPr>
        <p:txBody>
          <a:bodyPr wrap="square">
            <a:spAutoFit/>
          </a:bodyPr>
          <a:lstStyle/>
          <a:p>
            <a:pPr>
              <a:lnSpc>
                <a:spcPct val="130000"/>
              </a:lnSpc>
            </a:pPr>
            <a:r>
              <a:rPr lang="en-US" altLang="zh-TW" sz="2800" b="1" i="1" dirty="0">
                <a:latin typeface="Book Antiqua" pitchFamily="18" charset="0"/>
                <a:ea typeface="新細明體" charset="-120"/>
              </a:rPr>
              <a:t>Beta Blockers</a:t>
            </a:r>
          </a:p>
          <a:p>
            <a:pPr lvl="1">
              <a:lnSpc>
                <a:spcPct val="130000"/>
              </a:lnSpc>
              <a:buFontTx/>
              <a:buChar char="•"/>
            </a:pPr>
            <a:r>
              <a:rPr lang="en-US" altLang="zh-TW" sz="2800" b="1" i="1" dirty="0" smtClean="0">
                <a:latin typeface="Book Antiqua" pitchFamily="18" charset="0"/>
                <a:ea typeface="新細明體" charset="-120"/>
              </a:rPr>
              <a:t> </a:t>
            </a:r>
            <a:r>
              <a:rPr lang="en-US" altLang="zh-TW" sz="2800" b="1" i="1" dirty="0">
                <a:latin typeface="Book Antiqua" pitchFamily="18" charset="0"/>
                <a:ea typeface="新細明體" charset="-120"/>
              </a:rPr>
              <a:t>Reduce the catecholamine driven tachycardia, contractility, oxygen demand</a:t>
            </a:r>
          </a:p>
          <a:p>
            <a:pPr lvl="1">
              <a:lnSpc>
                <a:spcPct val="130000"/>
              </a:lnSpc>
              <a:buFontTx/>
              <a:buChar char="•"/>
            </a:pPr>
            <a:endParaRPr lang="en-US" altLang="zh-TW" sz="2800" b="1" i="1" dirty="0">
              <a:latin typeface="Book Antiqua" pitchFamily="18" charset="0"/>
              <a:ea typeface="新細明體" charset="-120"/>
            </a:endParaRPr>
          </a:p>
          <a:p>
            <a:pPr lvl="1">
              <a:lnSpc>
                <a:spcPct val="130000"/>
              </a:lnSpc>
              <a:buFontTx/>
              <a:buChar char="•"/>
            </a:pPr>
            <a:r>
              <a:rPr lang="en-US" altLang="zh-TW" sz="2800" b="1" i="1" dirty="0">
                <a:latin typeface="Book Antiqua" pitchFamily="18" charset="0"/>
                <a:ea typeface="新細明體" charset="-120"/>
              </a:rPr>
              <a:t> Reduce mortality in Acute MI and unstable angina</a:t>
            </a:r>
          </a:p>
          <a:p>
            <a:pPr lvl="1">
              <a:lnSpc>
                <a:spcPct val="130000"/>
              </a:lnSpc>
              <a:buFontTx/>
              <a:buChar char="•"/>
            </a:pPr>
            <a:endParaRPr lang="en-US" altLang="zh-TW" sz="2800" b="1" i="1" dirty="0">
              <a:latin typeface="Book Antiqua" pitchFamily="18" charset="0"/>
              <a:ea typeface="新細明體" charset="-120"/>
            </a:endParaRPr>
          </a:p>
          <a:p>
            <a:pPr lvl="1">
              <a:lnSpc>
                <a:spcPct val="130000"/>
              </a:lnSpc>
              <a:buFontTx/>
              <a:buChar char="•"/>
            </a:pPr>
            <a:r>
              <a:rPr lang="en-US" altLang="zh-TW" sz="2800" b="1" i="1" dirty="0">
                <a:latin typeface="Book Antiqua" pitchFamily="18" charset="0"/>
                <a:ea typeface="新細明體" charset="-120"/>
              </a:rPr>
              <a:t> Contraindications include: </a:t>
            </a:r>
            <a:r>
              <a:rPr lang="en-US" altLang="zh-TW" sz="2800" b="1" i="1" dirty="0" err="1">
                <a:latin typeface="Book Antiqua" pitchFamily="18" charset="0"/>
                <a:ea typeface="新細明體" charset="-120"/>
              </a:rPr>
              <a:t>bradycardia</a:t>
            </a:r>
            <a:r>
              <a:rPr lang="en-US" altLang="zh-TW" sz="2800" b="1" i="1" dirty="0">
                <a:latin typeface="Book Antiqua" pitchFamily="18" charset="0"/>
                <a:ea typeface="新細明體" charset="-120"/>
              </a:rPr>
              <a:t>, COPD, hypotension, CHF, pulmonary edema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03225" y="419100"/>
            <a:ext cx="6024406"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MANAGEMENT - ACS</a:t>
            </a:r>
            <a:endParaRPr lang="en-US" altLang="zh-TW" sz="4400" b="1" i="1" dirty="0">
              <a:solidFill>
                <a:schemeClr val="tx2"/>
              </a:solidFill>
              <a:latin typeface="Book Antiqua" pitchFamily="18" charset="0"/>
              <a:ea typeface="新細明體" charset="-120"/>
            </a:endParaRPr>
          </a:p>
        </p:txBody>
      </p:sp>
      <p:sp>
        <p:nvSpPr>
          <p:cNvPr id="57347" name="Text Box 3"/>
          <p:cNvSpPr txBox="1">
            <a:spLocks noChangeArrowheads="1"/>
          </p:cNvSpPr>
          <p:nvPr/>
        </p:nvSpPr>
        <p:spPr bwMode="auto">
          <a:xfrm>
            <a:off x="381000" y="1676400"/>
            <a:ext cx="8572500" cy="4013406"/>
          </a:xfrm>
          <a:prstGeom prst="rect">
            <a:avLst/>
          </a:prstGeom>
          <a:noFill/>
          <a:ln w="9525">
            <a:noFill/>
            <a:miter lim="800000"/>
            <a:headEnd/>
            <a:tailEnd/>
          </a:ln>
        </p:spPr>
        <p:txBody>
          <a:bodyPr wrap="square">
            <a:spAutoFit/>
          </a:bodyPr>
          <a:lstStyle/>
          <a:p>
            <a:pPr>
              <a:lnSpc>
                <a:spcPct val="130000"/>
              </a:lnSpc>
            </a:pPr>
            <a:r>
              <a:rPr lang="en-US" altLang="zh-TW" sz="2800" b="1" i="1" dirty="0">
                <a:latin typeface="Book Antiqua" pitchFamily="18" charset="0"/>
                <a:ea typeface="新細明體" charset="-120"/>
              </a:rPr>
              <a:t>Nitroglycerin </a:t>
            </a:r>
          </a:p>
          <a:p>
            <a:pPr lvl="1">
              <a:lnSpc>
                <a:spcPct val="130000"/>
              </a:lnSpc>
              <a:buFontTx/>
              <a:buChar char="•"/>
            </a:pPr>
            <a:r>
              <a:rPr lang="en-US" altLang="zh-TW" sz="2800" b="1" i="1" dirty="0">
                <a:latin typeface="Book Antiqua" pitchFamily="18" charset="0"/>
                <a:ea typeface="新細明體" charset="-120"/>
              </a:rPr>
              <a:t> Decreases cardiac preload through venous pooling</a:t>
            </a:r>
          </a:p>
          <a:p>
            <a:pPr lvl="1">
              <a:lnSpc>
                <a:spcPct val="130000"/>
              </a:lnSpc>
              <a:buFontTx/>
              <a:buChar char="•"/>
            </a:pPr>
            <a:r>
              <a:rPr lang="en-US" altLang="zh-TW" sz="2800" b="1" i="1" dirty="0">
                <a:latin typeface="Book Antiqua" pitchFamily="18" charset="0"/>
                <a:ea typeface="新細明體" charset="-120"/>
              </a:rPr>
              <a:t> Coronary </a:t>
            </a:r>
            <a:r>
              <a:rPr lang="en-US" altLang="zh-TW" sz="2800" b="1" i="1" dirty="0" err="1">
                <a:latin typeface="Book Antiqua" pitchFamily="18" charset="0"/>
                <a:ea typeface="新細明體" charset="-120"/>
              </a:rPr>
              <a:t>Vasodilation</a:t>
            </a:r>
            <a:r>
              <a:rPr lang="en-US" altLang="zh-TW" sz="2800" b="1" i="1" dirty="0">
                <a:latin typeface="Book Antiqua" pitchFamily="18" charset="0"/>
                <a:ea typeface="新細明體" charset="-120"/>
              </a:rPr>
              <a:t> -&gt; increased perfusion</a:t>
            </a:r>
          </a:p>
          <a:p>
            <a:pPr lvl="1">
              <a:lnSpc>
                <a:spcPct val="130000"/>
              </a:lnSpc>
              <a:buFontTx/>
              <a:buChar char="•"/>
            </a:pPr>
            <a:r>
              <a:rPr lang="en-US" altLang="zh-TW" sz="2800" b="1" i="1" dirty="0">
                <a:latin typeface="Book Antiqua" pitchFamily="18" charset="0"/>
                <a:ea typeface="新細明體" charset="-120"/>
              </a:rPr>
              <a:t> Treat with sublingual or IV nitroglycerin</a:t>
            </a:r>
          </a:p>
          <a:p>
            <a:pPr lvl="1">
              <a:lnSpc>
                <a:spcPct val="130000"/>
              </a:lnSpc>
              <a:buFontTx/>
              <a:buChar char="•"/>
            </a:pPr>
            <a:r>
              <a:rPr lang="en-US" altLang="zh-TW" sz="2800" b="1" i="1" dirty="0">
                <a:latin typeface="Book Antiqua" pitchFamily="18" charset="0"/>
                <a:ea typeface="新細明體" charset="-120"/>
              </a:rPr>
              <a:t> Contraindications: hypotension, Right ventricle infarct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03225" y="419100"/>
            <a:ext cx="6024406"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MANAGEMENT - ACS</a:t>
            </a:r>
            <a:endParaRPr lang="en-US" altLang="zh-TW" sz="4400" b="1" i="1" dirty="0">
              <a:solidFill>
                <a:schemeClr val="tx2"/>
              </a:solidFill>
              <a:latin typeface="Book Antiqua" pitchFamily="18" charset="0"/>
              <a:ea typeface="新細明體" charset="-120"/>
            </a:endParaRPr>
          </a:p>
        </p:txBody>
      </p:sp>
      <p:sp>
        <p:nvSpPr>
          <p:cNvPr id="58371" name="Text Box 3"/>
          <p:cNvSpPr txBox="1">
            <a:spLocks noChangeArrowheads="1"/>
          </p:cNvSpPr>
          <p:nvPr/>
        </p:nvSpPr>
        <p:spPr bwMode="auto">
          <a:xfrm>
            <a:off x="228600" y="1752599"/>
            <a:ext cx="8724900" cy="3968138"/>
          </a:xfrm>
          <a:prstGeom prst="rect">
            <a:avLst/>
          </a:prstGeom>
          <a:noFill/>
          <a:ln w="9525">
            <a:noFill/>
            <a:miter lim="800000"/>
            <a:headEnd/>
            <a:tailEnd/>
          </a:ln>
        </p:spPr>
        <p:txBody>
          <a:bodyPr wrap="square">
            <a:spAutoFit/>
          </a:bodyPr>
          <a:lstStyle/>
          <a:p>
            <a:pPr>
              <a:lnSpc>
                <a:spcPct val="130000"/>
              </a:lnSpc>
            </a:pPr>
            <a:r>
              <a:rPr lang="en-US" altLang="zh-TW" sz="2800" b="1" i="1" dirty="0">
                <a:latin typeface="Book Antiqua" pitchFamily="18" charset="0"/>
                <a:ea typeface="新細明體" charset="-120"/>
              </a:rPr>
              <a:t>Morphine </a:t>
            </a:r>
          </a:p>
          <a:p>
            <a:pPr lvl="1">
              <a:lnSpc>
                <a:spcPct val="130000"/>
              </a:lnSpc>
              <a:buFontTx/>
              <a:buChar char="•"/>
            </a:pPr>
            <a:r>
              <a:rPr lang="en-US" altLang="zh-TW" sz="2800" b="1" i="1" dirty="0">
                <a:latin typeface="Book Antiqua" pitchFamily="18" charset="0"/>
                <a:ea typeface="新細明體" charset="-120"/>
              </a:rPr>
              <a:t> Used regularly, however no significant medical trials or research have been done</a:t>
            </a:r>
          </a:p>
          <a:p>
            <a:pPr lvl="1">
              <a:lnSpc>
                <a:spcPct val="130000"/>
              </a:lnSpc>
              <a:buFontTx/>
              <a:buChar char="•"/>
            </a:pPr>
            <a:endParaRPr lang="en-US" altLang="zh-TW" sz="2800" b="1" i="1" dirty="0">
              <a:latin typeface="Book Antiqua" pitchFamily="18" charset="0"/>
              <a:ea typeface="新細明體" charset="-120"/>
            </a:endParaRPr>
          </a:p>
          <a:p>
            <a:pPr lvl="1">
              <a:lnSpc>
                <a:spcPct val="130000"/>
              </a:lnSpc>
              <a:buFontTx/>
              <a:buChar char="•"/>
            </a:pPr>
            <a:r>
              <a:rPr lang="en-US" altLang="zh-TW" sz="2800" b="1" i="1" dirty="0">
                <a:latin typeface="Book Antiqua" pitchFamily="18" charset="0"/>
                <a:ea typeface="新細明體" charset="-120"/>
              </a:rPr>
              <a:t> Properties: </a:t>
            </a:r>
            <a:r>
              <a:rPr lang="en-US" altLang="zh-TW" sz="2800" b="1" i="1" dirty="0">
                <a:latin typeface="Book Antiqua" pitchFamily="18" charset="0"/>
                <a:ea typeface="新細明體" charset="-120"/>
                <a:cs typeface="Times New Roman" pitchFamily="18" charset="0"/>
              </a:rPr>
              <a:t>analgesic and </a:t>
            </a:r>
            <a:r>
              <a:rPr lang="en-US" altLang="zh-TW" sz="2800" b="1" i="1" dirty="0" err="1">
                <a:latin typeface="Book Antiqua" pitchFamily="18" charset="0"/>
                <a:ea typeface="新細明體" charset="-120"/>
                <a:cs typeface="Times New Roman" pitchFamily="18" charset="0"/>
              </a:rPr>
              <a:t>anxiolytic</a:t>
            </a:r>
            <a:r>
              <a:rPr lang="en-US" altLang="zh-TW" sz="2800" b="1" i="1" dirty="0">
                <a:latin typeface="Book Antiqua" pitchFamily="18" charset="0"/>
                <a:ea typeface="新細明體" charset="-120"/>
                <a:cs typeface="Times New Roman" pitchFamily="18" charset="0"/>
              </a:rPr>
              <a:t> </a:t>
            </a:r>
          </a:p>
          <a:p>
            <a:pPr lvl="1">
              <a:lnSpc>
                <a:spcPct val="130000"/>
              </a:lnSpc>
              <a:buFontTx/>
              <a:buChar char="•"/>
            </a:pPr>
            <a:endParaRPr lang="en-US" altLang="zh-TW" sz="2800" b="1" i="1" dirty="0">
              <a:latin typeface="Book Antiqua" pitchFamily="18" charset="0"/>
              <a:ea typeface="新細明體" charset="-120"/>
              <a:cs typeface="Times New Roman" pitchFamily="18" charset="0"/>
            </a:endParaRPr>
          </a:p>
          <a:p>
            <a:pPr lvl="1">
              <a:lnSpc>
                <a:spcPct val="130000"/>
              </a:lnSpc>
              <a:buFontTx/>
              <a:buChar char="•"/>
            </a:pPr>
            <a:r>
              <a:rPr lang="en-US" altLang="zh-TW" sz="2800" b="1" i="1" dirty="0">
                <a:latin typeface="Book Antiqua" pitchFamily="18" charset="0"/>
                <a:ea typeface="新細明體" charset="-120"/>
                <a:cs typeface="Times New Roman" pitchFamily="18" charset="0"/>
              </a:rPr>
              <a:t> Dosage: 2 – 5 mg IV every 30 minutes as needed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03225" y="419100"/>
            <a:ext cx="6024406"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MANAGEMENT - ACS</a:t>
            </a:r>
            <a:endParaRPr lang="en-US" altLang="zh-TW" sz="4400" b="1" i="1" dirty="0">
              <a:solidFill>
                <a:schemeClr val="tx2"/>
              </a:solidFill>
              <a:latin typeface="Book Antiqua" pitchFamily="18" charset="0"/>
              <a:ea typeface="新細明體" charset="-120"/>
            </a:endParaRPr>
          </a:p>
        </p:txBody>
      </p:sp>
      <p:sp>
        <p:nvSpPr>
          <p:cNvPr id="59395" name="Text Box 3"/>
          <p:cNvSpPr txBox="1">
            <a:spLocks noChangeArrowheads="1"/>
          </p:cNvSpPr>
          <p:nvPr/>
        </p:nvSpPr>
        <p:spPr bwMode="auto">
          <a:xfrm>
            <a:off x="1244600" y="1243013"/>
            <a:ext cx="7708900" cy="4534062"/>
          </a:xfrm>
          <a:prstGeom prst="rect">
            <a:avLst/>
          </a:prstGeom>
          <a:noFill/>
          <a:ln w="9525">
            <a:noFill/>
            <a:miter lim="800000"/>
            <a:headEnd/>
            <a:tailEnd/>
          </a:ln>
        </p:spPr>
        <p:txBody>
          <a:bodyPr>
            <a:spAutoFit/>
          </a:bodyPr>
          <a:lstStyle/>
          <a:p>
            <a:pPr>
              <a:lnSpc>
                <a:spcPct val="130000"/>
              </a:lnSpc>
            </a:pPr>
            <a:r>
              <a:rPr lang="en-US" altLang="zh-TW" sz="2800" b="1" i="1" dirty="0">
                <a:latin typeface="Book Antiqua" pitchFamily="18" charset="0"/>
                <a:ea typeface="新細明體" charset="-120"/>
              </a:rPr>
              <a:t>Heparin </a:t>
            </a:r>
          </a:p>
          <a:p>
            <a:pPr lvl="1">
              <a:lnSpc>
                <a:spcPct val="130000"/>
              </a:lnSpc>
              <a:buFontTx/>
              <a:buChar char="•"/>
            </a:pPr>
            <a:r>
              <a:rPr lang="en-US" altLang="zh-TW" sz="2800" b="1" i="1" dirty="0">
                <a:latin typeface="Book Antiqua" pitchFamily="18" charset="0"/>
                <a:ea typeface="新細明體" charset="-120"/>
              </a:rPr>
              <a:t> Inhibits clot propagation and platelets</a:t>
            </a:r>
          </a:p>
          <a:p>
            <a:pPr lvl="1">
              <a:lnSpc>
                <a:spcPct val="130000"/>
              </a:lnSpc>
              <a:buFontTx/>
              <a:buChar char="•"/>
            </a:pPr>
            <a:r>
              <a:rPr lang="en-US" altLang="zh-TW" sz="2800" b="1" i="1" dirty="0">
                <a:latin typeface="Book Antiqua" pitchFamily="18" charset="0"/>
                <a:ea typeface="新細明體" charset="-120"/>
              </a:rPr>
              <a:t> Together with </a:t>
            </a:r>
            <a:r>
              <a:rPr lang="en-US" altLang="zh-TW" sz="2800" b="1" i="1" dirty="0" err="1">
                <a:latin typeface="Book Antiqua" pitchFamily="18" charset="0"/>
                <a:ea typeface="新細明體" charset="-120"/>
              </a:rPr>
              <a:t>Asprin</a:t>
            </a:r>
            <a:r>
              <a:rPr lang="en-US" altLang="zh-TW" sz="2800" b="1" i="1" dirty="0">
                <a:latin typeface="Book Antiqua" pitchFamily="18" charset="0"/>
                <a:ea typeface="新細明體" charset="-120"/>
              </a:rPr>
              <a:t>, </a:t>
            </a:r>
            <a:r>
              <a:rPr lang="en-US" altLang="zh-TW" sz="2800" b="1" i="1" dirty="0" err="1">
                <a:latin typeface="Book Antiqua" pitchFamily="18" charset="0"/>
                <a:ea typeface="新細明體" charset="-120"/>
              </a:rPr>
              <a:t>thrombolytics</a:t>
            </a:r>
            <a:r>
              <a:rPr lang="en-US" altLang="zh-TW" sz="2800" b="1" i="1" dirty="0">
                <a:latin typeface="Book Antiqua" pitchFamily="18" charset="0"/>
                <a:ea typeface="新細明體" charset="-120"/>
              </a:rPr>
              <a:t> in STEMI it reduces mortality significantly</a:t>
            </a:r>
          </a:p>
          <a:p>
            <a:pPr>
              <a:lnSpc>
                <a:spcPct val="130000"/>
              </a:lnSpc>
            </a:pPr>
            <a:endParaRPr lang="en-US" altLang="zh-TW" sz="2800" b="1" i="1" dirty="0">
              <a:latin typeface="Book Antiqua" pitchFamily="18" charset="0"/>
              <a:ea typeface="新細明體" charset="-120"/>
            </a:endParaRPr>
          </a:p>
          <a:p>
            <a:pPr>
              <a:lnSpc>
                <a:spcPct val="130000"/>
              </a:lnSpc>
            </a:pPr>
            <a:r>
              <a:rPr lang="en-US" altLang="zh-TW" sz="2800" b="1" i="1" dirty="0">
                <a:latin typeface="Book Antiqua" pitchFamily="18" charset="0"/>
                <a:ea typeface="新細明體" charset="-120"/>
              </a:rPr>
              <a:t>Low Molecular Weigh Heparin</a:t>
            </a:r>
          </a:p>
          <a:p>
            <a:pPr lvl="1">
              <a:lnSpc>
                <a:spcPct val="130000"/>
              </a:lnSpc>
              <a:buFontTx/>
              <a:buChar char="•"/>
            </a:pPr>
            <a:r>
              <a:rPr lang="en-US" altLang="zh-TW" sz="2800" b="1" i="1" dirty="0">
                <a:latin typeface="Book Antiqua" pitchFamily="18" charset="0"/>
                <a:ea typeface="新細明體" charset="-120"/>
              </a:rPr>
              <a:t> Fractionated heparin, lower side effects</a:t>
            </a:r>
          </a:p>
          <a:p>
            <a:pPr lvl="1">
              <a:lnSpc>
                <a:spcPct val="130000"/>
              </a:lnSpc>
              <a:buFontTx/>
              <a:buChar char="•"/>
            </a:pPr>
            <a:r>
              <a:rPr lang="en-US" altLang="zh-TW" sz="2800" b="1" i="1" dirty="0">
                <a:latin typeface="Book Antiqua" pitchFamily="18" charset="0"/>
                <a:ea typeface="新細明體" charset="-120"/>
              </a:rPr>
              <a:t> Studies suggest it is as effective as heparin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03225" y="419100"/>
            <a:ext cx="6024406"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MANAGEMENT - ACS</a:t>
            </a:r>
            <a:endParaRPr lang="en-US" altLang="zh-TW" sz="4400" b="1" i="1" dirty="0">
              <a:solidFill>
                <a:schemeClr val="tx2"/>
              </a:solidFill>
              <a:latin typeface="Book Antiqua" pitchFamily="18" charset="0"/>
              <a:ea typeface="新細明體" charset="-120"/>
            </a:endParaRPr>
          </a:p>
        </p:txBody>
      </p:sp>
      <p:sp>
        <p:nvSpPr>
          <p:cNvPr id="61443" name="Text Box 3"/>
          <p:cNvSpPr txBox="1">
            <a:spLocks noChangeArrowheads="1"/>
          </p:cNvSpPr>
          <p:nvPr/>
        </p:nvSpPr>
        <p:spPr bwMode="auto">
          <a:xfrm>
            <a:off x="457200" y="1243013"/>
            <a:ext cx="8496300" cy="4013406"/>
          </a:xfrm>
          <a:prstGeom prst="rect">
            <a:avLst/>
          </a:prstGeom>
          <a:noFill/>
          <a:ln w="9525">
            <a:noFill/>
            <a:miter lim="800000"/>
            <a:headEnd/>
            <a:tailEnd/>
          </a:ln>
        </p:spPr>
        <p:txBody>
          <a:bodyPr wrap="square">
            <a:spAutoFit/>
          </a:bodyPr>
          <a:lstStyle/>
          <a:p>
            <a:pPr>
              <a:lnSpc>
                <a:spcPct val="130000"/>
              </a:lnSpc>
            </a:pPr>
            <a:r>
              <a:rPr lang="en-US" altLang="zh-TW" sz="2800" b="1" i="1" dirty="0">
                <a:latin typeface="Book Antiqua" pitchFamily="18" charset="0"/>
                <a:ea typeface="新細明體" charset="-120"/>
              </a:rPr>
              <a:t>Glycoprotein </a:t>
            </a:r>
            <a:r>
              <a:rPr lang="en-US" altLang="zh-TW" sz="2800" b="1" i="1" dirty="0" err="1">
                <a:latin typeface="Book Antiqua" pitchFamily="18" charset="0"/>
                <a:ea typeface="新細明體" charset="-120"/>
              </a:rPr>
              <a:t>IIb</a:t>
            </a:r>
            <a:r>
              <a:rPr lang="en-US" altLang="zh-TW" sz="2800" b="1" i="1" dirty="0">
                <a:latin typeface="Book Antiqua" pitchFamily="18" charset="0"/>
                <a:ea typeface="新細明體" charset="-120"/>
              </a:rPr>
              <a:t> – </a:t>
            </a:r>
            <a:r>
              <a:rPr lang="en-US" altLang="zh-TW" sz="2800" b="1" i="1" dirty="0" err="1">
                <a:latin typeface="Book Antiqua" pitchFamily="18" charset="0"/>
                <a:ea typeface="新細明體" charset="-120"/>
              </a:rPr>
              <a:t>IIIa</a:t>
            </a:r>
            <a:r>
              <a:rPr lang="en-US" altLang="zh-TW" sz="2800" b="1" i="1" dirty="0">
                <a:latin typeface="Book Antiqua" pitchFamily="18" charset="0"/>
                <a:ea typeface="新細明體" charset="-120"/>
              </a:rPr>
              <a:t> Receptor Inhibitors </a:t>
            </a:r>
          </a:p>
          <a:p>
            <a:pPr lvl="1">
              <a:lnSpc>
                <a:spcPct val="130000"/>
              </a:lnSpc>
              <a:buFontTx/>
              <a:buChar char="•"/>
            </a:pPr>
            <a:r>
              <a:rPr lang="en-US" altLang="zh-TW" sz="2800" b="1" i="1" dirty="0">
                <a:latin typeface="Book Antiqua" pitchFamily="18" charset="0"/>
                <a:ea typeface="新細明體" charset="-120"/>
              </a:rPr>
              <a:t> Activated Platelets bind together through the activation of </a:t>
            </a:r>
            <a:r>
              <a:rPr lang="en-US" altLang="zh-TW" sz="2800" b="1" i="1" dirty="0" err="1">
                <a:latin typeface="Book Antiqua" pitchFamily="18" charset="0"/>
                <a:ea typeface="新細明體" charset="-120"/>
              </a:rPr>
              <a:t>IIb</a:t>
            </a:r>
            <a:r>
              <a:rPr lang="en-US" altLang="zh-TW" sz="2800" b="1" i="1" dirty="0">
                <a:latin typeface="Book Antiqua" pitchFamily="18" charset="0"/>
                <a:ea typeface="新細明體" charset="-120"/>
              </a:rPr>
              <a:t> – </a:t>
            </a:r>
            <a:r>
              <a:rPr lang="en-US" altLang="zh-TW" sz="2800" b="1" i="1" dirty="0" err="1">
                <a:latin typeface="Book Antiqua" pitchFamily="18" charset="0"/>
                <a:ea typeface="新細明體" charset="-120"/>
              </a:rPr>
              <a:t>IIIa</a:t>
            </a:r>
            <a:r>
              <a:rPr lang="en-US" altLang="zh-TW" sz="2800" b="1" i="1" dirty="0">
                <a:latin typeface="Book Antiqua" pitchFamily="18" charset="0"/>
                <a:ea typeface="新細明體" charset="-120"/>
              </a:rPr>
              <a:t> receptors </a:t>
            </a:r>
          </a:p>
          <a:p>
            <a:pPr lvl="1">
              <a:lnSpc>
                <a:spcPct val="130000"/>
              </a:lnSpc>
              <a:buFontTx/>
              <a:buChar char="•"/>
            </a:pPr>
            <a:r>
              <a:rPr lang="en-US" altLang="zh-TW" sz="2800" b="1" i="1" dirty="0">
                <a:latin typeface="Book Antiqua" pitchFamily="18" charset="0"/>
                <a:ea typeface="新細明體" charset="-120"/>
              </a:rPr>
              <a:t> </a:t>
            </a:r>
            <a:r>
              <a:rPr lang="en-US" altLang="zh-TW" sz="2800" b="1" i="1" dirty="0" err="1">
                <a:latin typeface="Book Antiqua" pitchFamily="18" charset="0"/>
                <a:ea typeface="新細明體" charset="-120"/>
              </a:rPr>
              <a:t>IIb</a:t>
            </a:r>
            <a:r>
              <a:rPr lang="en-US" altLang="zh-TW" sz="2800" b="1" i="1" dirty="0">
                <a:latin typeface="Book Antiqua" pitchFamily="18" charset="0"/>
                <a:ea typeface="新細明體" charset="-120"/>
              </a:rPr>
              <a:t> – </a:t>
            </a:r>
            <a:r>
              <a:rPr lang="en-US" altLang="zh-TW" sz="2800" b="1" i="1" dirty="0" err="1">
                <a:latin typeface="Book Antiqua" pitchFamily="18" charset="0"/>
                <a:ea typeface="新細明體" charset="-120"/>
              </a:rPr>
              <a:t>IIIa</a:t>
            </a:r>
            <a:r>
              <a:rPr lang="en-US" altLang="zh-TW" sz="2800" b="1" i="1" dirty="0">
                <a:latin typeface="Book Antiqua" pitchFamily="18" charset="0"/>
                <a:ea typeface="新細明體" charset="-120"/>
              </a:rPr>
              <a:t> blockers inhibit platelet aggregation</a:t>
            </a:r>
          </a:p>
          <a:p>
            <a:pPr lvl="1">
              <a:lnSpc>
                <a:spcPct val="130000"/>
              </a:lnSpc>
              <a:buFontTx/>
              <a:buChar char="•"/>
            </a:pPr>
            <a:r>
              <a:rPr lang="en-US" altLang="zh-TW" sz="2800" b="1" i="1" dirty="0">
                <a:latin typeface="Book Antiqua" pitchFamily="18" charset="0"/>
                <a:ea typeface="新細明體" charset="-120"/>
              </a:rPr>
              <a:t> Usage is clear in ST elevation MI when patients go to the </a:t>
            </a:r>
            <a:r>
              <a:rPr lang="en-US" altLang="zh-TW" sz="2800" b="1" i="1" dirty="0" err="1">
                <a:latin typeface="Book Antiqua" pitchFamily="18" charset="0"/>
                <a:ea typeface="新細明體" charset="-120"/>
              </a:rPr>
              <a:t>Cath</a:t>
            </a:r>
            <a:r>
              <a:rPr lang="en-US" altLang="zh-TW" sz="2800" b="1" i="1" dirty="0">
                <a:latin typeface="Book Antiqua" pitchFamily="18" charset="0"/>
                <a:ea typeface="新細明體" charset="-120"/>
              </a:rPr>
              <a:t> lab</a:t>
            </a:r>
          </a:p>
          <a:p>
            <a:pPr lvl="1">
              <a:lnSpc>
                <a:spcPct val="130000"/>
              </a:lnSpc>
              <a:buFontTx/>
              <a:buChar char="•"/>
            </a:pPr>
            <a:r>
              <a:rPr lang="en-US" altLang="zh-TW" sz="2800" b="1" i="1" dirty="0">
                <a:latin typeface="Book Antiqua" pitchFamily="18" charset="0"/>
                <a:ea typeface="新細明體" charset="-120"/>
              </a:rPr>
              <a:t> NO clear benefit for NSTEMI or no </a:t>
            </a:r>
            <a:r>
              <a:rPr lang="en-US" altLang="zh-TW" sz="2800" b="1" i="1" dirty="0" err="1">
                <a:latin typeface="Book Antiqua" pitchFamily="18" charset="0"/>
                <a:ea typeface="新細明體" charset="-120"/>
              </a:rPr>
              <a:t>Cath</a:t>
            </a:r>
            <a:r>
              <a:rPr lang="en-US" altLang="zh-TW" sz="2800" b="1" i="1" dirty="0">
                <a:latin typeface="Book Antiqua" pitchFamily="18" charset="0"/>
                <a:ea typeface="新細明體" charset="-12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03225" y="419100"/>
            <a:ext cx="6024406"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MANAGEMENT - ACS</a:t>
            </a:r>
            <a:endParaRPr lang="en-US" altLang="zh-TW" sz="4400" b="1" i="1" dirty="0">
              <a:solidFill>
                <a:schemeClr val="tx2"/>
              </a:solidFill>
              <a:latin typeface="Book Antiqua" pitchFamily="18" charset="0"/>
              <a:ea typeface="新細明體" charset="-120"/>
            </a:endParaRPr>
          </a:p>
        </p:txBody>
      </p:sp>
      <p:sp>
        <p:nvSpPr>
          <p:cNvPr id="62467" name="Text Box 3"/>
          <p:cNvSpPr txBox="1">
            <a:spLocks noChangeArrowheads="1"/>
          </p:cNvSpPr>
          <p:nvPr/>
        </p:nvSpPr>
        <p:spPr bwMode="auto">
          <a:xfrm>
            <a:off x="609600" y="1600200"/>
            <a:ext cx="8318500" cy="4933658"/>
          </a:xfrm>
          <a:prstGeom prst="rect">
            <a:avLst/>
          </a:prstGeom>
          <a:noFill/>
          <a:ln w="9525">
            <a:noFill/>
            <a:miter lim="800000"/>
            <a:headEnd/>
            <a:tailEnd/>
          </a:ln>
        </p:spPr>
        <p:txBody>
          <a:bodyPr wrap="square">
            <a:spAutoFit/>
          </a:bodyPr>
          <a:lstStyle/>
          <a:p>
            <a:pPr>
              <a:lnSpc>
                <a:spcPct val="130000"/>
              </a:lnSpc>
            </a:pPr>
            <a:r>
              <a:rPr lang="en-US" altLang="zh-TW" sz="2800" b="1" i="1" dirty="0">
                <a:latin typeface="Book Antiqua" pitchFamily="18" charset="0"/>
                <a:ea typeface="新細明體" charset="-120"/>
              </a:rPr>
              <a:t>Thrombolytic Therapy </a:t>
            </a:r>
          </a:p>
          <a:p>
            <a:pPr>
              <a:lnSpc>
                <a:spcPct val="130000"/>
              </a:lnSpc>
            </a:pPr>
            <a:endParaRPr lang="en-US" altLang="zh-TW" sz="2800" b="1" i="1" dirty="0">
              <a:latin typeface="Book Antiqua" pitchFamily="18" charset="0"/>
              <a:ea typeface="新細明體" charset="-120"/>
            </a:endParaRPr>
          </a:p>
          <a:p>
            <a:pPr lvl="1">
              <a:lnSpc>
                <a:spcPct val="130000"/>
              </a:lnSpc>
              <a:buFontTx/>
              <a:buChar char="•"/>
            </a:pPr>
            <a:r>
              <a:rPr lang="en-US" altLang="zh-TW" sz="2800" b="1" i="1" dirty="0">
                <a:latin typeface="Book Antiqua" pitchFamily="18" charset="0"/>
                <a:ea typeface="新細明體" charset="-120"/>
              </a:rPr>
              <a:t> </a:t>
            </a:r>
            <a:r>
              <a:rPr lang="en-US" altLang="zh-TW" sz="2800" b="1" i="1" dirty="0" err="1">
                <a:latin typeface="Book Antiqua" pitchFamily="18" charset="0"/>
                <a:ea typeface="新細明體" charset="-120"/>
              </a:rPr>
              <a:t>Lysis</a:t>
            </a:r>
            <a:r>
              <a:rPr lang="en-US" altLang="zh-TW" sz="2800" b="1" i="1" dirty="0">
                <a:latin typeface="Book Antiqua" pitchFamily="18" charset="0"/>
                <a:ea typeface="新細明體" charset="-120"/>
              </a:rPr>
              <a:t> of fibrin based clots to open clotted artery and return coronary blood flow </a:t>
            </a:r>
          </a:p>
          <a:p>
            <a:pPr>
              <a:lnSpc>
                <a:spcPct val="130000"/>
              </a:lnSpc>
              <a:buFontTx/>
              <a:buChar char="•"/>
            </a:pPr>
            <a:endParaRPr lang="en-US" altLang="zh-TW" sz="2800" b="1" i="1" dirty="0">
              <a:latin typeface="Book Antiqua" pitchFamily="18" charset="0"/>
              <a:ea typeface="新細明體" charset="-120"/>
            </a:endParaRPr>
          </a:p>
          <a:p>
            <a:pPr lvl="1">
              <a:lnSpc>
                <a:spcPct val="130000"/>
              </a:lnSpc>
              <a:buFontTx/>
              <a:buChar char="•"/>
            </a:pPr>
            <a:r>
              <a:rPr lang="en-US" altLang="zh-TW" sz="2800" b="1" i="1" dirty="0">
                <a:latin typeface="Book Antiqua" pitchFamily="18" charset="0"/>
                <a:ea typeface="新細明體" charset="-120"/>
              </a:rPr>
              <a:t> Analysis of 9 large studies show a 20% reduction in mortality when treating an </a:t>
            </a:r>
            <a:r>
              <a:rPr lang="en-US" altLang="zh-TW" sz="2800" b="1" i="1" dirty="0" smtClean="0">
                <a:latin typeface="Book Antiqua" pitchFamily="18" charset="0"/>
                <a:ea typeface="新細明體" charset="-120"/>
              </a:rPr>
              <a:t> </a:t>
            </a:r>
            <a:r>
              <a:rPr lang="en-US" altLang="zh-TW" sz="2800" b="1" i="1" dirty="0">
                <a:latin typeface="Book Antiqua" pitchFamily="18" charset="0"/>
                <a:ea typeface="新細明體" charset="-120"/>
              </a:rPr>
              <a:t>ST Elevation MI</a:t>
            </a:r>
          </a:p>
          <a:p>
            <a:pPr lvl="1">
              <a:lnSpc>
                <a:spcPct val="130000"/>
              </a:lnSpc>
            </a:pPr>
            <a:endParaRPr lang="zh-TW" altLang="en-US" dirty="0">
              <a:ea typeface="新細明體"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03225" y="419100"/>
            <a:ext cx="6024406"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MANAGEMENT - ACS</a:t>
            </a:r>
            <a:endParaRPr lang="en-US" altLang="zh-TW" sz="4400" b="1" i="1" dirty="0">
              <a:solidFill>
                <a:schemeClr val="tx2"/>
              </a:solidFill>
              <a:latin typeface="Book Antiqua" pitchFamily="18" charset="0"/>
              <a:ea typeface="新細明體" charset="-120"/>
            </a:endParaRPr>
          </a:p>
        </p:txBody>
      </p:sp>
      <p:sp>
        <p:nvSpPr>
          <p:cNvPr id="63491" name="Text Box 3"/>
          <p:cNvSpPr txBox="1">
            <a:spLocks noChangeArrowheads="1"/>
          </p:cNvSpPr>
          <p:nvPr/>
        </p:nvSpPr>
        <p:spPr bwMode="auto">
          <a:xfrm>
            <a:off x="1244600" y="1243013"/>
            <a:ext cx="7548563" cy="6024854"/>
          </a:xfrm>
          <a:prstGeom prst="rect">
            <a:avLst/>
          </a:prstGeom>
          <a:noFill/>
          <a:ln w="9525">
            <a:noFill/>
            <a:miter lim="800000"/>
            <a:headEnd/>
            <a:tailEnd/>
          </a:ln>
        </p:spPr>
        <p:txBody>
          <a:bodyPr>
            <a:spAutoFit/>
          </a:bodyPr>
          <a:lstStyle/>
          <a:p>
            <a:pPr>
              <a:lnSpc>
                <a:spcPct val="130000"/>
              </a:lnSpc>
            </a:pPr>
            <a:r>
              <a:rPr lang="en-US" altLang="zh-TW" sz="2800" b="1" i="1" dirty="0">
                <a:latin typeface="Book Antiqua" pitchFamily="18" charset="0"/>
                <a:ea typeface="新細明體" charset="-120"/>
              </a:rPr>
              <a:t>Thrombolytic Therapy </a:t>
            </a:r>
          </a:p>
          <a:p>
            <a:pPr>
              <a:lnSpc>
                <a:spcPct val="130000"/>
              </a:lnSpc>
            </a:pPr>
            <a:endParaRPr lang="en-US" altLang="zh-TW" sz="2800" b="1" i="1" dirty="0">
              <a:latin typeface="Book Antiqua" pitchFamily="18" charset="0"/>
              <a:ea typeface="新細明體" charset="-120"/>
            </a:endParaRPr>
          </a:p>
          <a:p>
            <a:pPr lvl="1">
              <a:lnSpc>
                <a:spcPct val="130000"/>
              </a:lnSpc>
              <a:buFontTx/>
              <a:buChar char="•"/>
            </a:pPr>
            <a:r>
              <a:rPr lang="en-US" altLang="zh-TW" sz="2800" b="1" i="1" dirty="0">
                <a:latin typeface="Book Antiqua" pitchFamily="18" charset="0"/>
                <a:ea typeface="新細明體" charset="-120"/>
              </a:rPr>
              <a:t> No benefit for unstable angina or in non-ST elevation MI </a:t>
            </a:r>
          </a:p>
          <a:p>
            <a:pPr>
              <a:lnSpc>
                <a:spcPct val="130000"/>
              </a:lnSpc>
              <a:buFontTx/>
              <a:buChar char="•"/>
            </a:pPr>
            <a:endParaRPr lang="en-US" altLang="zh-TW" sz="2800" b="1" i="1" dirty="0">
              <a:latin typeface="Book Antiqua" pitchFamily="18" charset="0"/>
              <a:ea typeface="新細明體" charset="-120"/>
            </a:endParaRPr>
          </a:p>
          <a:p>
            <a:pPr lvl="1">
              <a:lnSpc>
                <a:spcPct val="130000"/>
              </a:lnSpc>
              <a:buFontTx/>
              <a:buChar char="•"/>
            </a:pPr>
            <a:r>
              <a:rPr lang="en-US" altLang="zh-TW" sz="2800" b="1" i="1" dirty="0">
                <a:latin typeface="Book Antiqua" pitchFamily="18" charset="0"/>
                <a:ea typeface="新細明體" charset="-120"/>
              </a:rPr>
              <a:t> Time is clearly important</a:t>
            </a:r>
          </a:p>
          <a:p>
            <a:pPr lvl="2">
              <a:lnSpc>
                <a:spcPct val="130000"/>
              </a:lnSpc>
              <a:buFontTx/>
              <a:buChar char="•"/>
            </a:pPr>
            <a:r>
              <a:rPr lang="en-US" altLang="zh-TW" sz="2800" b="1" i="1" dirty="0">
                <a:latin typeface="Book Antiqua" pitchFamily="18" charset="0"/>
                <a:ea typeface="新細明體" charset="-120"/>
              </a:rPr>
              <a:t> Rapid administration of thrombolytic improves survivability	</a:t>
            </a:r>
          </a:p>
          <a:p>
            <a:pPr lvl="2">
              <a:lnSpc>
                <a:spcPct val="130000"/>
              </a:lnSpc>
              <a:buFontTx/>
              <a:buChar char="•"/>
            </a:pPr>
            <a:endParaRPr lang="en-US" altLang="zh-TW" sz="2800" b="1" i="1" dirty="0">
              <a:latin typeface="Book Antiqua" pitchFamily="18" charset="0"/>
              <a:ea typeface="新細明體" charset="-120"/>
            </a:endParaRPr>
          </a:p>
          <a:p>
            <a:pPr lvl="1">
              <a:lnSpc>
                <a:spcPct val="130000"/>
              </a:lnSpc>
              <a:buFontTx/>
              <a:buChar char="•"/>
            </a:pPr>
            <a:r>
              <a:rPr lang="en-US" altLang="zh-TW" sz="2800" b="1" i="1" dirty="0">
                <a:latin typeface="Book Antiqua" pitchFamily="18" charset="0"/>
                <a:ea typeface="新細明體" charset="-120"/>
              </a:rPr>
              <a:t> Side effect –  1 - 2% intracranial bleed</a:t>
            </a:r>
          </a:p>
          <a:p>
            <a:pPr lvl="1">
              <a:lnSpc>
                <a:spcPct val="130000"/>
              </a:lnSpc>
              <a:buFontTx/>
              <a:buChar char="•"/>
            </a:pPr>
            <a:endParaRPr lang="zh-TW" altLang="en-US" dirty="0">
              <a:ea typeface="新細明體"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8610600" cy="1219199"/>
          </a:xfrm>
        </p:spPr>
        <p:txBody>
          <a:bodyPr>
            <a:normAutofit fontScale="90000"/>
          </a:bodyPr>
          <a:lstStyle/>
          <a:p>
            <a:pPr algn="l"/>
            <a:r>
              <a:rPr lang="en-US" b="1" i="1" dirty="0" smtClean="0">
                <a:latin typeface="Book Antiqua" pitchFamily="18" charset="0"/>
              </a:rPr>
              <a:t>ACUTE CORONARY SYNDROMES</a:t>
            </a:r>
            <a:endParaRPr lang="en-US" b="1" i="1" dirty="0">
              <a:latin typeface="Book Antiqua" pitchFamily="18" charset="0"/>
            </a:endParaRPr>
          </a:p>
        </p:txBody>
      </p:sp>
      <p:sp>
        <p:nvSpPr>
          <p:cNvPr id="3" name="Subtitle 2"/>
          <p:cNvSpPr>
            <a:spLocks noGrp="1"/>
          </p:cNvSpPr>
          <p:nvPr>
            <p:ph type="subTitle" idx="1"/>
          </p:nvPr>
        </p:nvSpPr>
        <p:spPr>
          <a:xfrm>
            <a:off x="228600" y="1752600"/>
            <a:ext cx="8686800" cy="4876800"/>
          </a:xfrm>
        </p:spPr>
        <p:txBody>
          <a:bodyPr/>
          <a:lstStyle/>
          <a:p>
            <a:pPr algn="just"/>
            <a:r>
              <a:rPr lang="en-US" b="1" i="1" dirty="0" smtClean="0">
                <a:latin typeface="Book Antiqua" pitchFamily="18" charset="0"/>
              </a:rPr>
              <a:t>Acute coronary syndrome encompasses the clinical syndromes of unstable angina, non-ST segment elevation myocardial infarction (NSTEMI), and ST segment  myocardial infarction (STEMI).</a:t>
            </a:r>
            <a:endParaRPr lang="en-US" b="1" i="1" dirty="0">
              <a:latin typeface="Book Antiqua"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03225" y="419100"/>
            <a:ext cx="6024406" cy="769441"/>
          </a:xfrm>
          <a:prstGeom prst="rect">
            <a:avLst/>
          </a:prstGeom>
          <a:noFill/>
          <a:ln w="9525">
            <a:noFill/>
            <a:miter lim="800000"/>
            <a:headEnd/>
            <a:tailEnd/>
          </a:ln>
        </p:spPr>
        <p:txBody>
          <a:bodyPr wrap="none">
            <a:spAutoFit/>
          </a:bodyPr>
          <a:lstStyle/>
          <a:p>
            <a:r>
              <a:rPr lang="en-US" altLang="zh-TW" sz="4400" b="1" i="1" dirty="0" smtClean="0">
                <a:solidFill>
                  <a:schemeClr val="tx2"/>
                </a:solidFill>
                <a:latin typeface="Book Antiqua" pitchFamily="18" charset="0"/>
                <a:ea typeface="新細明體" charset="-120"/>
              </a:rPr>
              <a:t>MANAGEMENT - ACS</a:t>
            </a:r>
            <a:endParaRPr lang="en-US" altLang="zh-TW" sz="4400" b="1" i="1" dirty="0">
              <a:solidFill>
                <a:schemeClr val="tx2"/>
              </a:solidFill>
              <a:latin typeface="Book Antiqua" pitchFamily="18" charset="0"/>
              <a:ea typeface="新細明體" charset="-120"/>
            </a:endParaRPr>
          </a:p>
        </p:txBody>
      </p:sp>
      <p:sp>
        <p:nvSpPr>
          <p:cNvPr id="67587" name="Text Box 3"/>
          <p:cNvSpPr txBox="1">
            <a:spLocks noChangeArrowheads="1"/>
          </p:cNvSpPr>
          <p:nvPr/>
        </p:nvSpPr>
        <p:spPr bwMode="auto">
          <a:xfrm>
            <a:off x="381000" y="1243013"/>
            <a:ext cx="8572500" cy="4893647"/>
          </a:xfrm>
          <a:prstGeom prst="rect">
            <a:avLst/>
          </a:prstGeom>
          <a:noFill/>
          <a:ln w="9525">
            <a:noFill/>
            <a:miter lim="800000"/>
            <a:headEnd/>
            <a:tailEnd/>
          </a:ln>
        </p:spPr>
        <p:txBody>
          <a:bodyPr wrap="square">
            <a:spAutoFit/>
          </a:bodyPr>
          <a:lstStyle/>
          <a:p>
            <a:pPr>
              <a:lnSpc>
                <a:spcPct val="130000"/>
              </a:lnSpc>
            </a:pPr>
            <a:r>
              <a:rPr lang="en-US" altLang="zh-TW" sz="2400" b="1" i="1" dirty="0">
                <a:latin typeface="Book Antiqua" pitchFamily="18" charset="0"/>
                <a:ea typeface="新細明體" charset="-120"/>
              </a:rPr>
              <a:t>Thrombolytic Therapy Guidelines </a:t>
            </a:r>
          </a:p>
          <a:p>
            <a:pPr>
              <a:lnSpc>
                <a:spcPct val="130000"/>
              </a:lnSpc>
            </a:pPr>
            <a:endParaRPr lang="en-US" altLang="zh-TW" sz="2400" b="1" i="1" dirty="0">
              <a:latin typeface="Book Antiqua" pitchFamily="18" charset="0"/>
              <a:ea typeface="新細明體" charset="-120"/>
            </a:endParaRPr>
          </a:p>
          <a:p>
            <a:pPr lvl="1">
              <a:lnSpc>
                <a:spcPct val="130000"/>
              </a:lnSpc>
            </a:pPr>
            <a:r>
              <a:rPr lang="en-US" altLang="zh-TW" sz="2400" b="1" i="1" dirty="0">
                <a:latin typeface="Book Antiqua" pitchFamily="18" charset="0"/>
                <a:ea typeface="新細明體" charset="-120"/>
              </a:rPr>
              <a:t>Timing</a:t>
            </a:r>
          </a:p>
          <a:p>
            <a:pPr lvl="2">
              <a:lnSpc>
                <a:spcPct val="130000"/>
              </a:lnSpc>
              <a:buFontTx/>
              <a:buChar char="•"/>
            </a:pPr>
            <a:r>
              <a:rPr lang="en-US" altLang="zh-TW" sz="2400" b="1" i="1" dirty="0">
                <a:latin typeface="Book Antiqua" pitchFamily="18" charset="0"/>
                <a:ea typeface="新細明體" charset="-120"/>
              </a:rPr>
              <a:t> </a:t>
            </a:r>
            <a:r>
              <a:rPr lang="en-US" altLang="zh-TW" sz="2400" b="1" i="1" dirty="0">
                <a:solidFill>
                  <a:schemeClr val="tx2"/>
                </a:solidFill>
                <a:latin typeface="Book Antiqua" pitchFamily="18" charset="0"/>
                <a:ea typeface="新細明體" charset="-120"/>
              </a:rPr>
              <a:t>Within 12 hours</a:t>
            </a:r>
            <a:r>
              <a:rPr lang="en-US" altLang="zh-TW" sz="2400" b="1" i="1" dirty="0">
                <a:latin typeface="Book Antiqua" pitchFamily="18" charset="0"/>
                <a:ea typeface="新細明體" charset="-120"/>
              </a:rPr>
              <a:t> of onset of symptoms</a:t>
            </a:r>
          </a:p>
          <a:p>
            <a:pPr lvl="2">
              <a:lnSpc>
                <a:spcPct val="130000"/>
              </a:lnSpc>
              <a:buFontTx/>
              <a:buChar char="•"/>
            </a:pPr>
            <a:endParaRPr lang="en-US" altLang="zh-TW" sz="2400" b="1" i="1" dirty="0">
              <a:latin typeface="Book Antiqua" pitchFamily="18" charset="0"/>
              <a:ea typeface="新細明體" charset="-120"/>
            </a:endParaRPr>
          </a:p>
          <a:p>
            <a:pPr lvl="3">
              <a:lnSpc>
                <a:spcPct val="130000"/>
              </a:lnSpc>
              <a:buFontTx/>
              <a:buChar char="•"/>
            </a:pPr>
            <a:r>
              <a:rPr lang="en-US" altLang="zh-TW" sz="2400" b="1" i="1" dirty="0">
                <a:latin typeface="Book Antiqua" pitchFamily="18" charset="0"/>
                <a:ea typeface="新細明體" charset="-120"/>
              </a:rPr>
              <a:t> LATE trial - 26% reduction in mortality when treated within 12 hours with t-PA, Heparin, </a:t>
            </a:r>
            <a:r>
              <a:rPr lang="en-US" altLang="zh-TW" sz="2400" b="1" i="1" dirty="0" err="1">
                <a:latin typeface="Book Antiqua" pitchFamily="18" charset="0"/>
                <a:ea typeface="新細明體" charset="-120"/>
              </a:rPr>
              <a:t>Asprin</a:t>
            </a:r>
            <a:endParaRPr lang="en-US" altLang="zh-TW" sz="2400" b="1" i="1" dirty="0">
              <a:latin typeface="Book Antiqua" pitchFamily="18" charset="0"/>
              <a:ea typeface="新細明體" charset="-120"/>
            </a:endParaRPr>
          </a:p>
          <a:p>
            <a:pPr lvl="3">
              <a:lnSpc>
                <a:spcPct val="130000"/>
              </a:lnSpc>
              <a:buFontTx/>
              <a:buChar char="•"/>
            </a:pPr>
            <a:endParaRPr lang="en-US" altLang="zh-TW" sz="2400" b="1" i="1" dirty="0">
              <a:latin typeface="Book Antiqua" pitchFamily="18" charset="0"/>
              <a:ea typeface="新細明體" charset="-120"/>
            </a:endParaRPr>
          </a:p>
          <a:p>
            <a:pPr lvl="3">
              <a:lnSpc>
                <a:spcPct val="130000"/>
              </a:lnSpc>
              <a:buFontTx/>
              <a:buChar char="•"/>
            </a:pPr>
            <a:r>
              <a:rPr lang="en-US" altLang="zh-TW" sz="2400" b="1" i="1" dirty="0">
                <a:latin typeface="Book Antiqua" pitchFamily="18" charset="0"/>
                <a:ea typeface="新細明體" charset="-120"/>
              </a:rPr>
              <a:t> No improved survivability when given after 12 hours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228600" y="1295400"/>
            <a:ext cx="8763000" cy="5562600"/>
          </a:xfrm>
          <a:prstGeom prst="rect">
            <a:avLst/>
          </a:prstGeom>
          <a:noFill/>
          <a:ln w="9525">
            <a:noFill/>
            <a:miter lim="800000"/>
            <a:headEnd/>
            <a:tailEnd/>
          </a:ln>
          <a:effectLst/>
        </p:spPr>
      </p:pic>
      <p:sp>
        <p:nvSpPr>
          <p:cNvPr id="5" name="Title 4"/>
          <p:cNvSpPr>
            <a:spLocks noGrp="1"/>
          </p:cNvSpPr>
          <p:nvPr>
            <p:ph type="title"/>
          </p:nvPr>
        </p:nvSpPr>
        <p:spPr>
          <a:xfrm>
            <a:off x="457200" y="0"/>
            <a:ext cx="8229600" cy="1371600"/>
          </a:xfrm>
        </p:spPr>
        <p:txBody>
          <a:bodyPr>
            <a:noAutofit/>
          </a:bodyPr>
          <a:lstStyle/>
          <a:p>
            <a:r>
              <a:rPr lang="en-US" sz="2800" b="1" i="1" dirty="0" smtClean="0">
                <a:latin typeface="Book Antiqua" pitchFamily="18" charset="0"/>
              </a:rPr>
              <a:t>SELECTION CRITERIA FOR THROMBOLYTIC THERAPY IN ACUTE MYOCARDIAL INFARCTION </a:t>
            </a:r>
            <a:endParaRPr lang="en-US" sz="2800" b="1" i="1" dirty="0">
              <a:latin typeface="Book Antiqua"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1"/>
          </p:nvPr>
        </p:nvPicPr>
        <p:blipFill>
          <a:blip r:embed="rId2" cstate="print"/>
          <a:srcRect/>
          <a:stretch>
            <a:fillRect/>
          </a:stretch>
        </p:blipFill>
        <p:spPr bwMode="auto">
          <a:xfrm>
            <a:off x="0" y="228600"/>
            <a:ext cx="9144000" cy="6629400"/>
          </a:xfrm>
          <a:prstGeom prst="rect">
            <a:avLst/>
          </a:prstGeom>
          <a:noFill/>
          <a:ln w="9525">
            <a:noFill/>
            <a:miter lim="800000"/>
            <a:headEnd/>
            <a:tailEnd/>
          </a:ln>
          <a:effectLst/>
        </p:spPr>
      </p:pic>
      <p:sp>
        <p:nvSpPr>
          <p:cNvPr id="6" name="TextBox 5"/>
          <p:cNvSpPr txBox="1"/>
          <p:nvPr/>
        </p:nvSpPr>
        <p:spPr>
          <a:xfrm>
            <a:off x="0" y="304800"/>
            <a:ext cx="2743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normAutofit/>
          </a:bodyPr>
          <a:lstStyle/>
          <a:p>
            <a:r>
              <a:rPr lang="en-US" sz="2000" b="1" dirty="0" smtClean="0"/>
              <a:t> </a:t>
            </a:r>
            <a:r>
              <a:rPr lang="en-US" sz="2000" b="1" dirty="0" smtClean="0">
                <a:latin typeface="Book Antiqua" pitchFamily="18" charset="0"/>
              </a:rPr>
              <a:t>ABSOLUTE AND RELATIVE CONTRAINDICATIONS FOR THROMBOLYTIC THERAPY IN PATIENTS WITH ST-SEGMENT ELEVATION MYOCARDIAL INFARCTION </a:t>
            </a:r>
            <a:endParaRPr lang="en-US" sz="2000" b="1" dirty="0">
              <a:latin typeface="Book Antiqua" pitchFamily="18" charset="0"/>
            </a:endParaRPr>
          </a:p>
        </p:txBody>
      </p:sp>
      <p:sp>
        <p:nvSpPr>
          <p:cNvPr id="216127" name="Rectangle 63"/>
          <p:cNvSpPr>
            <a:spLocks noGrp="1" noChangeArrowheads="1"/>
          </p:cNvSpPr>
          <p:nvPr>
            <p:ph type="body" idx="1"/>
          </p:nvPr>
        </p:nvSpPr>
        <p:spPr>
          <a:xfrm>
            <a:off x="457200" y="1524000"/>
            <a:ext cx="8229600" cy="4953000"/>
          </a:xfrm>
        </p:spPr>
        <p:txBody>
          <a:bodyPr/>
          <a:lstStyle/>
          <a:p>
            <a:pPr>
              <a:lnSpc>
                <a:spcPct val="90000"/>
              </a:lnSpc>
              <a:buClr>
                <a:schemeClr val="folHlink"/>
              </a:buClr>
              <a:buFont typeface="Wingdings" pitchFamily="2" charset="2"/>
              <a:buChar char="v"/>
            </a:pPr>
            <a:r>
              <a:rPr lang="en-US" b="1" i="1" dirty="0">
                <a:latin typeface="Book Antiqua" pitchFamily="18" charset="0"/>
              </a:rPr>
              <a:t>ABSOLUTE CONTRAINDICATIONS</a:t>
            </a:r>
            <a:r>
              <a:rPr lang="en-US" sz="2400" b="1" i="1" dirty="0">
                <a:latin typeface="Book Antiqua" pitchFamily="18" charset="0"/>
              </a:rPr>
              <a:t>.</a:t>
            </a:r>
          </a:p>
          <a:p>
            <a:pPr>
              <a:lnSpc>
                <a:spcPct val="90000"/>
              </a:lnSpc>
              <a:buClr>
                <a:srgbClr val="00FFFF"/>
              </a:buClr>
              <a:buFont typeface="Wingdings" pitchFamily="2" charset="2"/>
              <a:buChar char="Ø"/>
            </a:pPr>
            <a:r>
              <a:rPr lang="en-US" sz="2400" b="1" i="1" dirty="0">
                <a:latin typeface="Book Antiqua" pitchFamily="18" charset="0"/>
              </a:rPr>
              <a:t>Any prior intracranial hemorrhage.</a:t>
            </a:r>
          </a:p>
          <a:p>
            <a:pPr>
              <a:lnSpc>
                <a:spcPct val="90000"/>
              </a:lnSpc>
              <a:buClr>
                <a:srgbClr val="00FFFF"/>
              </a:buClr>
              <a:buFont typeface="Wingdings" pitchFamily="2" charset="2"/>
              <a:buChar char="Ø"/>
            </a:pPr>
            <a:r>
              <a:rPr lang="en-US" sz="2400" b="1" i="1" dirty="0">
                <a:latin typeface="Book Antiqua" pitchFamily="18" charset="0"/>
              </a:rPr>
              <a:t>Known structural cerebral vascular lesion.</a:t>
            </a:r>
          </a:p>
          <a:p>
            <a:pPr>
              <a:lnSpc>
                <a:spcPct val="90000"/>
              </a:lnSpc>
              <a:buClr>
                <a:srgbClr val="00FFFF"/>
              </a:buClr>
              <a:buFont typeface="Wingdings" pitchFamily="2" charset="2"/>
              <a:buChar char="Ø"/>
            </a:pPr>
            <a:r>
              <a:rPr lang="en-US" sz="2400" b="1" i="1" dirty="0">
                <a:latin typeface="Book Antiqua" pitchFamily="18" charset="0"/>
              </a:rPr>
              <a:t>Known intracranial neoplasm.  </a:t>
            </a:r>
          </a:p>
          <a:p>
            <a:pPr>
              <a:lnSpc>
                <a:spcPct val="90000"/>
              </a:lnSpc>
              <a:buClr>
                <a:srgbClr val="00FFFF"/>
              </a:buClr>
              <a:buFont typeface="Wingdings" pitchFamily="2" charset="2"/>
              <a:buChar char="Ø"/>
            </a:pPr>
            <a:r>
              <a:rPr lang="en-US" sz="2400" b="1" i="1" dirty="0">
                <a:latin typeface="Book Antiqua" pitchFamily="18" charset="0"/>
              </a:rPr>
              <a:t>Ischemic stroke within the past 3 months. (except for          acute stroke within 3 hours)</a:t>
            </a:r>
          </a:p>
          <a:p>
            <a:pPr>
              <a:lnSpc>
                <a:spcPct val="90000"/>
              </a:lnSpc>
              <a:buClr>
                <a:srgbClr val="00FFFF"/>
              </a:buClr>
              <a:buFont typeface="Wingdings" pitchFamily="2" charset="2"/>
              <a:buChar char="Ø"/>
            </a:pPr>
            <a:r>
              <a:rPr lang="en-US" sz="2400" b="1" i="1" dirty="0">
                <a:latin typeface="Book Antiqua" pitchFamily="18" charset="0"/>
              </a:rPr>
              <a:t>Suspected aortic dissection. </a:t>
            </a:r>
          </a:p>
          <a:p>
            <a:pPr>
              <a:lnSpc>
                <a:spcPct val="90000"/>
              </a:lnSpc>
              <a:buClr>
                <a:srgbClr val="00FFFF"/>
              </a:buClr>
              <a:buFont typeface="Wingdings" pitchFamily="2" charset="2"/>
              <a:buChar char="Ø"/>
            </a:pPr>
            <a:r>
              <a:rPr lang="en-US" sz="2400" b="1" i="1" dirty="0">
                <a:latin typeface="Book Antiqua" pitchFamily="18" charset="0"/>
              </a:rPr>
              <a:t>Active bleeding or bleeding diathesis (excluding menses).</a:t>
            </a:r>
          </a:p>
          <a:p>
            <a:pPr>
              <a:lnSpc>
                <a:spcPct val="90000"/>
              </a:lnSpc>
              <a:buClr>
                <a:srgbClr val="00FFFF"/>
              </a:buClr>
              <a:buFont typeface="Wingdings" pitchFamily="2" charset="2"/>
              <a:buChar char="Ø"/>
            </a:pPr>
            <a:r>
              <a:rPr lang="en-US" sz="2400" b="1" i="1" dirty="0">
                <a:latin typeface="Book Antiqua" pitchFamily="18" charset="0"/>
              </a:rPr>
              <a:t>Significant closed-head or facial trauma within 3 months.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body" idx="1"/>
          </p:nvPr>
        </p:nvSpPr>
        <p:spPr>
          <a:xfrm>
            <a:off x="381000" y="381000"/>
            <a:ext cx="8534400" cy="5334000"/>
          </a:xfrm>
        </p:spPr>
        <p:txBody>
          <a:bodyPr>
            <a:normAutofit/>
          </a:bodyPr>
          <a:lstStyle/>
          <a:p>
            <a:pPr>
              <a:lnSpc>
                <a:spcPct val="80000"/>
              </a:lnSpc>
              <a:buClr>
                <a:schemeClr val="folHlink"/>
              </a:buClr>
              <a:buFont typeface="Wingdings" pitchFamily="2" charset="2"/>
              <a:buChar char="v"/>
            </a:pPr>
            <a:r>
              <a:rPr lang="en-US" b="1" i="1" dirty="0">
                <a:latin typeface="Book Antiqua" pitchFamily="18" charset="0"/>
              </a:rPr>
              <a:t>Relative contraindications</a:t>
            </a:r>
            <a:r>
              <a:rPr lang="en-US" b="1" i="1" dirty="0" smtClean="0">
                <a:latin typeface="Book Antiqua" pitchFamily="18" charset="0"/>
              </a:rPr>
              <a:t>.</a:t>
            </a:r>
          </a:p>
          <a:p>
            <a:pPr>
              <a:lnSpc>
                <a:spcPct val="80000"/>
              </a:lnSpc>
              <a:buClr>
                <a:schemeClr val="folHlink"/>
              </a:buClr>
              <a:buFont typeface="Wingdings" pitchFamily="2" charset="2"/>
              <a:buChar char="v"/>
            </a:pPr>
            <a:endParaRPr lang="en-US" sz="2800" b="1" i="1" dirty="0">
              <a:latin typeface="Book Antiqua" pitchFamily="18" charset="0"/>
            </a:endParaRPr>
          </a:p>
          <a:p>
            <a:pPr>
              <a:lnSpc>
                <a:spcPct val="80000"/>
              </a:lnSpc>
              <a:buClr>
                <a:srgbClr val="00FFFF"/>
              </a:buClr>
              <a:buFont typeface="Wingdings" pitchFamily="2" charset="2"/>
              <a:buChar char="Ø"/>
            </a:pPr>
            <a:r>
              <a:rPr lang="en-US" sz="2400" b="1" i="1" dirty="0">
                <a:latin typeface="Book Antiqua" pitchFamily="18" charset="0"/>
              </a:rPr>
              <a:t>History of chronic, sever, poorly controlled hypertension, Systolic pressure &gt;180 mm Hg or diastolic &gt;110 mm Hg</a:t>
            </a:r>
          </a:p>
          <a:p>
            <a:pPr>
              <a:lnSpc>
                <a:spcPct val="80000"/>
              </a:lnSpc>
              <a:buClr>
                <a:srgbClr val="00FFFF"/>
              </a:buClr>
              <a:buFont typeface="Wingdings" pitchFamily="2" charset="2"/>
              <a:buChar char="Ø"/>
            </a:pPr>
            <a:r>
              <a:rPr lang="en-US" sz="2400" b="1" i="1" dirty="0">
                <a:latin typeface="Book Antiqua" pitchFamily="18" charset="0"/>
              </a:rPr>
              <a:t>History of prior ischemic stroke &gt;3 months </a:t>
            </a:r>
          </a:p>
          <a:p>
            <a:pPr>
              <a:lnSpc>
                <a:spcPct val="80000"/>
              </a:lnSpc>
              <a:buClr>
                <a:srgbClr val="00FFFF"/>
              </a:buClr>
              <a:buFont typeface="Wingdings" pitchFamily="2" charset="2"/>
              <a:buChar char="Ø"/>
            </a:pPr>
            <a:r>
              <a:rPr lang="en-US" sz="2400" b="1" i="1" dirty="0">
                <a:latin typeface="Book Antiqua" pitchFamily="18" charset="0"/>
              </a:rPr>
              <a:t>Previously, dementia, or known intracranial pathology not covered in absolute contraindications </a:t>
            </a:r>
          </a:p>
          <a:p>
            <a:pPr>
              <a:lnSpc>
                <a:spcPct val="80000"/>
              </a:lnSpc>
              <a:buClr>
                <a:srgbClr val="00FFFF"/>
              </a:buClr>
              <a:buFont typeface="Wingdings" pitchFamily="2" charset="2"/>
              <a:buChar char="Ø"/>
            </a:pPr>
            <a:r>
              <a:rPr lang="en-US" sz="2400" b="1" i="1" dirty="0">
                <a:latin typeface="Book Antiqua" pitchFamily="18" charset="0"/>
              </a:rPr>
              <a:t>Recent (within 2–4 weeks) internal bleeding </a:t>
            </a:r>
          </a:p>
          <a:p>
            <a:pPr>
              <a:lnSpc>
                <a:spcPct val="80000"/>
              </a:lnSpc>
              <a:buClr>
                <a:srgbClr val="00FFFF"/>
              </a:buClr>
              <a:buFont typeface="Wingdings" pitchFamily="2" charset="2"/>
              <a:buChar char="Ø"/>
            </a:pPr>
            <a:r>
              <a:rPr lang="en-US" sz="2400" b="1" i="1" dirty="0" err="1">
                <a:latin typeface="Book Antiqua" pitchFamily="18" charset="0"/>
              </a:rPr>
              <a:t>Noncompressible</a:t>
            </a:r>
            <a:r>
              <a:rPr lang="en-US" sz="2400" b="1" i="1" dirty="0">
                <a:latin typeface="Book Antiqua" pitchFamily="18" charset="0"/>
              </a:rPr>
              <a:t> vascular punctures               </a:t>
            </a:r>
          </a:p>
          <a:p>
            <a:pPr>
              <a:lnSpc>
                <a:spcPct val="80000"/>
              </a:lnSpc>
              <a:buClr>
                <a:srgbClr val="00FFFF"/>
              </a:buClr>
              <a:buFont typeface="Wingdings" pitchFamily="2" charset="2"/>
              <a:buChar char="Ø"/>
            </a:pPr>
            <a:r>
              <a:rPr lang="en-US" sz="2400" b="1" i="1" dirty="0">
                <a:latin typeface="Book Antiqua" pitchFamily="18" charset="0"/>
              </a:rPr>
              <a:t>Pregnancy                                                                  </a:t>
            </a:r>
          </a:p>
          <a:p>
            <a:pPr>
              <a:lnSpc>
                <a:spcPct val="80000"/>
              </a:lnSpc>
              <a:buClr>
                <a:srgbClr val="00FFFF"/>
              </a:buClr>
              <a:buFont typeface="Wingdings" pitchFamily="2" charset="2"/>
              <a:buChar char="Ø"/>
            </a:pPr>
            <a:r>
              <a:rPr lang="en-US" sz="2400" b="1" i="1" dirty="0">
                <a:latin typeface="Book Antiqua" pitchFamily="18" charset="0"/>
              </a:rPr>
              <a:t>Active peptic ulcer                                                         </a:t>
            </a:r>
          </a:p>
          <a:p>
            <a:pPr>
              <a:lnSpc>
                <a:spcPct val="80000"/>
              </a:lnSpc>
              <a:buClr>
                <a:srgbClr val="00FFFF"/>
              </a:buClr>
              <a:buFont typeface="Wingdings" pitchFamily="2" charset="2"/>
              <a:buChar char="Ø"/>
            </a:pPr>
            <a:r>
              <a:rPr lang="en-US" sz="2400" b="1" i="1" dirty="0">
                <a:latin typeface="Book Antiqua" pitchFamily="18" charset="0"/>
              </a:rPr>
              <a:t>Current use of anticoagulants: the higher the INR, the higher the risk of </a:t>
            </a:r>
            <a:r>
              <a:rPr lang="en-US" sz="2400" b="1" i="1" dirty="0" err="1">
                <a:latin typeface="Book Antiqua" pitchFamily="18" charset="0"/>
              </a:rPr>
              <a:t>bleeding.For</a:t>
            </a:r>
            <a:r>
              <a:rPr lang="en-US" sz="2400" b="1" i="1" dirty="0">
                <a:latin typeface="Book Antiqua" pitchFamily="18" charset="0"/>
              </a:rPr>
              <a:t> streptokinase/</a:t>
            </a:r>
            <a:r>
              <a:rPr lang="en-US" sz="2400" b="1" i="1" dirty="0" err="1">
                <a:latin typeface="Book Antiqua" pitchFamily="18" charset="0"/>
              </a:rPr>
              <a:t>anistreplase</a:t>
            </a:r>
            <a:r>
              <a:rPr lang="en-US" sz="2400" b="1" i="1" dirty="0">
                <a:latin typeface="Book Antiqua" pitchFamily="18" charset="0"/>
              </a:rPr>
              <a:t>: if there is prior exposure or prior allergic reaction to these agents.</a:t>
            </a:r>
            <a:endParaRPr lang="en-US" sz="2000" dirty="0">
              <a:latin typeface="Book Antiqua"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381000" y="533401"/>
            <a:ext cx="8572500" cy="5133713"/>
          </a:xfrm>
          <a:prstGeom prst="rect">
            <a:avLst/>
          </a:prstGeom>
          <a:noFill/>
          <a:ln w="9525">
            <a:noFill/>
            <a:miter lim="800000"/>
            <a:headEnd/>
            <a:tailEnd/>
          </a:ln>
        </p:spPr>
        <p:txBody>
          <a:bodyPr wrap="square">
            <a:spAutoFit/>
          </a:bodyPr>
          <a:lstStyle/>
          <a:p>
            <a:pPr>
              <a:lnSpc>
                <a:spcPct val="130000"/>
              </a:lnSpc>
            </a:pPr>
            <a:r>
              <a:rPr lang="en-US" altLang="zh-TW" sz="2800" b="1" i="1" dirty="0" smtClean="0">
                <a:latin typeface="Book Antiqua" pitchFamily="18" charset="0"/>
                <a:ea typeface="新細明體" charset="-120"/>
              </a:rPr>
              <a:t>PERCUTANEOUS TRANSLUMENAL CORONARY ANGIOPLASTY (</a:t>
            </a:r>
            <a:r>
              <a:rPr lang="en-US" altLang="zh-TW" sz="2800" b="1" i="1" dirty="0">
                <a:latin typeface="Book Antiqua" pitchFamily="18" charset="0"/>
                <a:ea typeface="新細明體" charset="-120"/>
              </a:rPr>
              <a:t>PTCA)</a:t>
            </a:r>
          </a:p>
          <a:p>
            <a:pPr lvl="2">
              <a:lnSpc>
                <a:spcPct val="130000"/>
              </a:lnSpc>
              <a:buFontTx/>
              <a:buChar char="•"/>
            </a:pPr>
            <a:r>
              <a:rPr lang="en-US" altLang="zh-TW" sz="2800" b="1" i="1" dirty="0">
                <a:latin typeface="Book Antiqua" pitchFamily="18" charset="0"/>
                <a:ea typeface="新細明體" charset="-120"/>
              </a:rPr>
              <a:t> Stent placement</a:t>
            </a:r>
          </a:p>
          <a:p>
            <a:pPr lvl="2">
              <a:lnSpc>
                <a:spcPct val="130000"/>
              </a:lnSpc>
              <a:buFontTx/>
              <a:buChar char="•"/>
            </a:pPr>
            <a:r>
              <a:rPr lang="en-US" altLang="zh-TW" sz="2800" b="1" i="1" dirty="0">
                <a:latin typeface="Book Antiqua" pitchFamily="18" charset="0"/>
                <a:ea typeface="新細明體" charset="-120"/>
              </a:rPr>
              <a:t> Direct visualization of involved coronary vessels</a:t>
            </a:r>
          </a:p>
          <a:p>
            <a:pPr lvl="2">
              <a:lnSpc>
                <a:spcPct val="130000"/>
              </a:lnSpc>
              <a:buFontTx/>
              <a:buChar char="•"/>
            </a:pPr>
            <a:r>
              <a:rPr lang="en-US" altLang="zh-TW" sz="2800" b="1" i="1" dirty="0">
                <a:latin typeface="Book Antiqua" pitchFamily="18" charset="0"/>
                <a:ea typeface="新細明體" charset="-120"/>
              </a:rPr>
              <a:t> Decreased complications</a:t>
            </a:r>
          </a:p>
          <a:p>
            <a:pPr>
              <a:lnSpc>
                <a:spcPct val="130000"/>
              </a:lnSpc>
            </a:pPr>
            <a:endParaRPr lang="en-US" altLang="zh-TW" sz="2800" b="1" i="1" dirty="0">
              <a:latin typeface="Book Antiqua" pitchFamily="18" charset="0"/>
              <a:ea typeface="新細明體" charset="-120"/>
            </a:endParaRPr>
          </a:p>
          <a:p>
            <a:pPr>
              <a:lnSpc>
                <a:spcPct val="130000"/>
              </a:lnSpc>
            </a:pPr>
            <a:r>
              <a:rPr lang="en-US" altLang="zh-TW" sz="2800" b="1" i="1" dirty="0">
                <a:latin typeface="Book Antiqua" pitchFamily="18" charset="0"/>
                <a:ea typeface="新細明體" charset="-120"/>
              </a:rPr>
              <a:t>Coronary Revisualization </a:t>
            </a:r>
          </a:p>
          <a:p>
            <a:pPr lvl="1">
              <a:lnSpc>
                <a:spcPct val="130000"/>
              </a:lnSpc>
            </a:pPr>
            <a:r>
              <a:rPr lang="en-US" altLang="zh-TW" sz="2800" b="1" i="1" dirty="0">
                <a:latin typeface="Book Antiqua" pitchFamily="18" charset="0"/>
                <a:ea typeface="新細明體" charset="-120"/>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l="8138" t="2947" b="2947"/>
          <a:stretch>
            <a:fillRect/>
          </a:stretch>
        </p:blipFill>
        <p:spPr bwMode="auto">
          <a:xfrm rot="60000">
            <a:off x="158096" y="149634"/>
            <a:ext cx="4338749" cy="6553533"/>
          </a:xfrm>
          <a:prstGeom prst="rect">
            <a:avLst/>
          </a:prstGeom>
          <a:noFill/>
          <a:ln w="9525">
            <a:noFill/>
            <a:miter lim="800000"/>
            <a:headEnd/>
            <a:tailEnd/>
          </a:ln>
          <a:effectLst/>
        </p:spPr>
      </p:pic>
      <p:pic>
        <p:nvPicPr>
          <p:cNvPr id="100355" name="Picture 3"/>
          <p:cNvPicPr>
            <a:picLocks noChangeAspect="1" noChangeArrowheads="1"/>
          </p:cNvPicPr>
          <p:nvPr/>
        </p:nvPicPr>
        <p:blipFill>
          <a:blip r:embed="rId3" cstate="print"/>
          <a:srcRect/>
          <a:stretch>
            <a:fillRect/>
          </a:stretch>
        </p:blipFill>
        <p:spPr bwMode="auto">
          <a:xfrm>
            <a:off x="4572000" y="228600"/>
            <a:ext cx="4343400"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marL="838200" indent="-838200"/>
            <a:r>
              <a:rPr lang="en-US" b="1" i="1" dirty="0">
                <a:latin typeface="Book Antiqua" pitchFamily="18" charset="0"/>
              </a:rPr>
              <a:t>SPECIFIC CONSIDERATIONS</a:t>
            </a:r>
          </a:p>
        </p:txBody>
      </p:sp>
      <p:sp>
        <p:nvSpPr>
          <p:cNvPr id="168963" name="Rectangle 3"/>
          <p:cNvSpPr>
            <a:spLocks noChangeArrowheads="1"/>
          </p:cNvSpPr>
          <p:nvPr/>
        </p:nvSpPr>
        <p:spPr bwMode="auto">
          <a:xfrm>
            <a:off x="0" y="-187325"/>
            <a:ext cx="9144000" cy="0"/>
          </a:xfrm>
          <a:prstGeom prst="rect">
            <a:avLst/>
          </a:prstGeom>
          <a:noFill/>
          <a:ln w="9525">
            <a:noFill/>
            <a:miter lim="800000"/>
            <a:headEnd/>
            <a:tailEnd/>
          </a:ln>
          <a:effectLst/>
        </p:spPr>
        <p:txBody>
          <a:bodyPr>
            <a:spAutoFit/>
          </a:bodyPr>
          <a:lstStyle/>
          <a:p>
            <a:endParaRPr lang="en-US"/>
          </a:p>
        </p:txBody>
      </p:sp>
      <p:sp>
        <p:nvSpPr>
          <p:cNvPr id="168964" name="Rectangle 4"/>
          <p:cNvSpPr>
            <a:spLocks noChangeArrowheads="1"/>
          </p:cNvSpPr>
          <p:nvPr/>
        </p:nvSpPr>
        <p:spPr bwMode="auto">
          <a:xfrm>
            <a:off x="-1600200" y="990600"/>
            <a:ext cx="10744200" cy="5170646"/>
          </a:xfrm>
          <a:prstGeom prst="rect">
            <a:avLst/>
          </a:prstGeom>
          <a:noFill/>
          <a:ln w="9525">
            <a:noFill/>
            <a:miter lim="800000"/>
            <a:headEnd/>
            <a:tailEnd/>
          </a:ln>
          <a:effectLst/>
        </p:spPr>
        <p:txBody>
          <a:bodyPr>
            <a:spAutoFit/>
          </a:bodyPr>
          <a:lstStyle/>
          <a:p>
            <a:pPr eaLnBrk="1" hangingPunct="1"/>
            <a:endParaRPr lang="en-US" dirty="0"/>
          </a:p>
          <a:p>
            <a:pPr lvl="4">
              <a:buClr>
                <a:schemeClr val="folHlink"/>
              </a:buClr>
              <a:buFont typeface="Wingdings" pitchFamily="2" charset="2"/>
              <a:buChar char="v"/>
            </a:pPr>
            <a:r>
              <a:rPr lang="en-US" sz="2400" b="1" i="1" dirty="0">
                <a:latin typeface="Book Antiqua" pitchFamily="18" charset="0"/>
              </a:rPr>
              <a:t>Primary PCI should be performed as quickly as possible, with a goal of a medical </a:t>
            </a:r>
            <a:r>
              <a:rPr lang="en-US" sz="2400" b="1" i="1" dirty="0">
                <a:solidFill>
                  <a:srgbClr val="00FFFF"/>
                </a:solidFill>
                <a:latin typeface="Book Antiqua" pitchFamily="18" charset="0"/>
              </a:rPr>
              <a:t>contact-to-balloon or door-to-balloon time of within 90 minutes. </a:t>
            </a:r>
          </a:p>
          <a:p>
            <a:pPr lvl="4">
              <a:buClr>
                <a:schemeClr val="folHlink"/>
              </a:buClr>
              <a:buFont typeface="Wingdings" pitchFamily="2" charset="2"/>
              <a:buChar char="v"/>
            </a:pPr>
            <a:r>
              <a:rPr lang="en-US" sz="2400" b="1" i="1" dirty="0">
                <a:latin typeface="Book Antiqua" pitchFamily="18" charset="0"/>
              </a:rPr>
              <a:t>If the symptom duration is within 3 hours and the expected door-to-balloon time minus the expected door-to-needle time is: </a:t>
            </a:r>
          </a:p>
          <a:p>
            <a:pPr lvl="4">
              <a:buFontTx/>
              <a:buAutoNum type="romanLcPeriod"/>
            </a:pPr>
            <a:r>
              <a:rPr lang="en-US" sz="2400" b="1" i="1" dirty="0">
                <a:latin typeface="Book Antiqua" pitchFamily="18" charset="0"/>
              </a:rPr>
              <a:t>within 1 hour, primary PCI is generally preferred. </a:t>
            </a:r>
            <a:endParaRPr lang="en-US" sz="2400" b="1" i="1" dirty="0">
              <a:solidFill>
                <a:srgbClr val="FF00FF"/>
              </a:solidFill>
              <a:latin typeface="Book Antiqua" pitchFamily="18" charset="0"/>
            </a:endParaRPr>
          </a:p>
          <a:p>
            <a:pPr lvl="4">
              <a:buClr>
                <a:schemeClr val="folHlink"/>
              </a:buClr>
              <a:buFont typeface="Wingdings" pitchFamily="2" charset="2"/>
              <a:buChar char="v"/>
            </a:pPr>
            <a:r>
              <a:rPr lang="en-US" sz="2400" b="1" i="1" dirty="0">
                <a:latin typeface="Book Antiqua" pitchFamily="18" charset="0"/>
              </a:rPr>
              <a:t>Greater than 1 hour, </a:t>
            </a:r>
            <a:r>
              <a:rPr lang="en-US" sz="2400" b="1" i="1" dirty="0" err="1">
                <a:latin typeface="Book Antiqua" pitchFamily="18" charset="0"/>
              </a:rPr>
              <a:t>fibrinolytic</a:t>
            </a:r>
            <a:r>
              <a:rPr lang="en-US" sz="2400" b="1" i="1" dirty="0">
                <a:latin typeface="Book Antiqua" pitchFamily="18" charset="0"/>
              </a:rPr>
              <a:t> therapy (fibrin-specific agents) is generally preferred. </a:t>
            </a:r>
          </a:p>
          <a:p>
            <a:pPr lvl="4">
              <a:buClr>
                <a:schemeClr val="folHlink"/>
              </a:buClr>
              <a:buFont typeface="Wingdings" pitchFamily="2" charset="2"/>
              <a:buChar char="v"/>
            </a:pPr>
            <a:r>
              <a:rPr lang="en-US" sz="2400" b="1" i="1" dirty="0">
                <a:latin typeface="Book Antiqua" pitchFamily="18" charset="0"/>
              </a:rPr>
              <a:t>If symptom duration is greater than 3 hours, primary PCI is generally preferred and should be performed with a medical contact–to-balloon or door-to-balloon time as brief as possible, with a goal of within 90 </a:t>
            </a:r>
            <a:r>
              <a:rPr lang="en-US" sz="2400" b="1" i="1" dirty="0" smtClean="0">
                <a:latin typeface="Book Antiqua" pitchFamily="18" charset="0"/>
              </a:rPr>
              <a:t>minutes.</a:t>
            </a:r>
            <a:endParaRPr lang="en-US" sz="2400" b="1" i="1" dirty="0">
              <a:latin typeface="Book Antiqua" pitchFamily="18" charset="0"/>
            </a:endParaRPr>
          </a:p>
          <a:p>
            <a:pPr lvl="1"/>
            <a:endParaRPr lang="en-US" sz="2400" b="1" i="1" dirty="0">
              <a:latin typeface="Book Antiqu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b="1" i="1" dirty="0">
                <a:latin typeface="Book Antiqua" pitchFamily="18" charset="0"/>
              </a:rPr>
              <a:t>SPECIFIC CONSIDERATIONS</a:t>
            </a:r>
          </a:p>
        </p:txBody>
      </p:sp>
      <p:sp>
        <p:nvSpPr>
          <p:cNvPr id="172035" name="Rectangle 3"/>
          <p:cNvSpPr>
            <a:spLocks noChangeArrowheads="1"/>
          </p:cNvSpPr>
          <p:nvPr/>
        </p:nvSpPr>
        <p:spPr bwMode="auto">
          <a:xfrm>
            <a:off x="0" y="1598613"/>
            <a:ext cx="9144000" cy="0"/>
          </a:xfrm>
          <a:prstGeom prst="rect">
            <a:avLst/>
          </a:prstGeom>
          <a:noFill/>
          <a:ln w="9525">
            <a:noFill/>
            <a:miter lim="800000"/>
            <a:headEnd/>
            <a:tailEnd/>
          </a:ln>
          <a:effectLst/>
        </p:spPr>
        <p:txBody>
          <a:bodyPr>
            <a:spAutoFit/>
          </a:bodyPr>
          <a:lstStyle/>
          <a:p>
            <a:endParaRPr lang="en-US"/>
          </a:p>
        </p:txBody>
      </p:sp>
      <p:sp>
        <p:nvSpPr>
          <p:cNvPr id="172036" name="Rectangle 4"/>
          <p:cNvSpPr>
            <a:spLocks noChangeArrowheads="1"/>
          </p:cNvSpPr>
          <p:nvPr/>
        </p:nvSpPr>
        <p:spPr bwMode="auto">
          <a:xfrm>
            <a:off x="-1600200" y="1219200"/>
            <a:ext cx="10210800" cy="5170646"/>
          </a:xfrm>
          <a:prstGeom prst="rect">
            <a:avLst/>
          </a:prstGeom>
          <a:noFill/>
          <a:ln w="9525">
            <a:noFill/>
            <a:miter lim="800000"/>
            <a:headEnd/>
            <a:tailEnd/>
          </a:ln>
          <a:effectLst/>
        </p:spPr>
        <p:txBody>
          <a:bodyPr>
            <a:spAutoFit/>
          </a:bodyPr>
          <a:lstStyle/>
          <a:p>
            <a:pPr eaLnBrk="1" hangingPunct="1"/>
            <a:endParaRPr lang="en-US" dirty="0"/>
          </a:p>
          <a:p>
            <a:pPr lvl="4">
              <a:buClr>
                <a:schemeClr val="folHlink"/>
              </a:buClr>
              <a:buFont typeface="Wingdings" pitchFamily="2" charset="2"/>
              <a:buChar char="v"/>
            </a:pPr>
            <a:r>
              <a:rPr lang="en-US" sz="2400" b="1" i="1" dirty="0">
                <a:latin typeface="Book Antiqua" pitchFamily="18" charset="0"/>
              </a:rPr>
              <a:t>Primary PCI should be performed for patients younger than 75 years old with ST elevation or LBBB who develop shock within 36 hours of MI and are suitable for revascularization that can be performed within 18 hours of shock, unless further support is futile because of the patient's wishes or contraindications/unsuitability for further invasive care. </a:t>
            </a:r>
            <a:endParaRPr lang="en-US" sz="2400" b="1" i="1" dirty="0">
              <a:solidFill>
                <a:srgbClr val="FF00FF"/>
              </a:solidFill>
              <a:latin typeface="Book Antiqua" pitchFamily="18" charset="0"/>
            </a:endParaRPr>
          </a:p>
          <a:p>
            <a:pPr lvl="4">
              <a:buClr>
                <a:schemeClr val="folHlink"/>
              </a:buClr>
              <a:buFont typeface="Wingdings" pitchFamily="2" charset="2"/>
              <a:buChar char="v"/>
            </a:pPr>
            <a:r>
              <a:rPr lang="en-US" sz="2400" b="1" i="1" dirty="0">
                <a:latin typeface="Book Antiqua" pitchFamily="18" charset="0"/>
              </a:rPr>
              <a:t>Primary PCI should be performed in patients with severe CHF and/or pulmonary edema (</a:t>
            </a:r>
            <a:r>
              <a:rPr lang="en-US" sz="2400" b="1" i="1" dirty="0" err="1">
                <a:latin typeface="Book Antiqua" pitchFamily="18" charset="0"/>
              </a:rPr>
              <a:t>Killip</a:t>
            </a:r>
            <a:r>
              <a:rPr lang="en-US" sz="2400" b="1" i="1" dirty="0">
                <a:latin typeface="Book Antiqua" pitchFamily="18" charset="0"/>
              </a:rPr>
              <a:t> class 3) and onset of symptoms within 12 hours. The medical contact-to-balloon or door-to-balloon time should be as short as possible (i.e., goal within 90 minutes). </a:t>
            </a:r>
            <a:endParaRPr lang="en-US" sz="2400" b="1" i="1" dirty="0">
              <a:solidFill>
                <a:srgbClr val="FF00FF"/>
              </a:solidFill>
              <a:latin typeface="Book Antiqua" pitchFamily="18" charset="0"/>
            </a:endParaRPr>
          </a:p>
          <a:p>
            <a:endParaRPr lang="en-US" sz="2400" b="1" i="1" dirty="0">
              <a:solidFill>
                <a:srgbClr val="FF00FF"/>
              </a:solidFill>
              <a:latin typeface="Book Antiqua"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b="1" i="1" dirty="0">
                <a:latin typeface="Book Antiqua" pitchFamily="18" charset="0"/>
              </a:rPr>
              <a:t>SPECIFIC CONSIDERATIONS</a:t>
            </a:r>
          </a:p>
        </p:txBody>
      </p:sp>
      <p:sp>
        <p:nvSpPr>
          <p:cNvPr id="173060" name="Rectangle 4"/>
          <p:cNvSpPr>
            <a:spLocks noChangeArrowheads="1"/>
          </p:cNvSpPr>
          <p:nvPr/>
        </p:nvSpPr>
        <p:spPr bwMode="auto">
          <a:xfrm>
            <a:off x="-1219200" y="1014413"/>
            <a:ext cx="10363200" cy="5262979"/>
          </a:xfrm>
          <a:prstGeom prst="rect">
            <a:avLst/>
          </a:prstGeom>
          <a:noFill/>
          <a:ln w="9525">
            <a:noFill/>
            <a:miter lim="800000"/>
            <a:headEnd/>
            <a:tailEnd/>
          </a:ln>
          <a:effectLst/>
        </p:spPr>
        <p:txBody>
          <a:bodyPr>
            <a:spAutoFit/>
          </a:bodyPr>
          <a:lstStyle/>
          <a:p>
            <a:pPr eaLnBrk="1" hangingPunct="1"/>
            <a:r>
              <a:rPr lang="en-US" sz="2400" b="1" i="1" dirty="0">
                <a:latin typeface="Book Antiqua" pitchFamily="18" charset="0"/>
              </a:rPr>
              <a:t>	</a:t>
            </a:r>
            <a:endParaRPr lang="en-US" sz="2400" b="1" i="1" dirty="0">
              <a:solidFill>
                <a:srgbClr val="00FF00"/>
              </a:solidFill>
              <a:latin typeface="Book Antiqua" pitchFamily="18" charset="0"/>
            </a:endParaRPr>
          </a:p>
          <a:p>
            <a:pPr lvl="3">
              <a:buClr>
                <a:schemeClr val="folHlink"/>
              </a:buClr>
              <a:buFont typeface="Wingdings" pitchFamily="2" charset="2"/>
              <a:buChar char="v"/>
            </a:pPr>
            <a:r>
              <a:rPr lang="en-US" sz="2400" b="1" i="1" dirty="0">
                <a:latin typeface="Book Antiqua" pitchFamily="18" charset="0"/>
              </a:rPr>
              <a:t>Primary PCI is reasonable for selected patients 75 years or older with ST elevation or LBBB or who develop shock within 36 hours of MI and are suitable for revascularization that can be performed within 18 hours of shock. Patients with good prior functional status who are suitable for revascularization and agree to invasive care may be selected for such an invasive strategy. </a:t>
            </a:r>
            <a:endParaRPr lang="en-US" sz="2400" b="1" i="1" dirty="0">
              <a:solidFill>
                <a:srgbClr val="FF00FF"/>
              </a:solidFill>
              <a:latin typeface="Book Antiqua" pitchFamily="18" charset="0"/>
            </a:endParaRPr>
          </a:p>
          <a:p>
            <a:pPr lvl="3">
              <a:buClr>
                <a:schemeClr val="folHlink"/>
              </a:buClr>
              <a:buFont typeface="Wingdings" pitchFamily="2" charset="2"/>
              <a:buChar char="v"/>
            </a:pPr>
            <a:r>
              <a:rPr lang="en-US" sz="2400" b="1" i="1" dirty="0">
                <a:latin typeface="Book Antiqua" pitchFamily="18" charset="0"/>
              </a:rPr>
              <a:t>It is reasonable to perform primary PCI for patients with onset of symptoms within the prior 12 to 24 hours and 1 or more of the following: </a:t>
            </a:r>
          </a:p>
          <a:p>
            <a:pPr lvl="4">
              <a:buFontTx/>
              <a:buAutoNum type="alphaLcPeriod"/>
            </a:pPr>
            <a:r>
              <a:rPr lang="en-US" sz="2400" b="1" i="1" dirty="0">
                <a:latin typeface="Book Antiqua" pitchFamily="18" charset="0"/>
              </a:rPr>
              <a:t>Severe </a:t>
            </a:r>
            <a:r>
              <a:rPr lang="en-US" sz="2400" b="1" i="1" dirty="0" smtClean="0">
                <a:latin typeface="Book Antiqua" pitchFamily="18" charset="0"/>
              </a:rPr>
              <a:t>CHF</a:t>
            </a:r>
            <a:endParaRPr lang="en-US" sz="2400" b="1" i="1" dirty="0">
              <a:latin typeface="Book Antiqua" pitchFamily="18" charset="0"/>
            </a:endParaRPr>
          </a:p>
          <a:p>
            <a:pPr lvl="4">
              <a:buFontTx/>
              <a:buAutoNum type="alphaLcPeriod"/>
            </a:pPr>
            <a:r>
              <a:rPr lang="en-US" sz="2400" b="1" i="1" dirty="0">
                <a:latin typeface="Book Antiqua" pitchFamily="18" charset="0"/>
              </a:rPr>
              <a:t>Hemodynamic or electrical instability </a:t>
            </a:r>
            <a:r>
              <a:rPr lang="en-US" sz="2400" b="1" i="1" dirty="0" smtClean="0">
                <a:solidFill>
                  <a:srgbClr val="FF00FF"/>
                </a:solidFill>
                <a:latin typeface="Book Antiqua" pitchFamily="18" charset="0"/>
              </a:rPr>
              <a:t> </a:t>
            </a:r>
            <a:endParaRPr lang="en-US" sz="2400" b="1" i="1" dirty="0">
              <a:solidFill>
                <a:srgbClr val="FF00FF"/>
              </a:solidFill>
              <a:latin typeface="Book Antiqua" pitchFamily="18" charset="0"/>
            </a:endParaRPr>
          </a:p>
          <a:p>
            <a:pPr lvl="4">
              <a:buFontTx/>
              <a:buAutoNum type="alphaLcPeriod"/>
            </a:pPr>
            <a:r>
              <a:rPr lang="en-US" sz="2400" b="1" i="1" dirty="0">
                <a:latin typeface="Book Antiqua" pitchFamily="18" charset="0"/>
              </a:rPr>
              <a:t>Persistent ischemic symptoms. </a:t>
            </a:r>
            <a:endParaRPr lang="en-US" sz="2400" b="1" i="1" dirty="0">
              <a:solidFill>
                <a:srgbClr val="FF00FF"/>
              </a:solidFill>
              <a:latin typeface="Book Antiqu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descr="scan0026"/>
          <p:cNvPicPr>
            <a:picLocks noGrp="1" noChangeAspect="1" noChangeArrowheads="1"/>
          </p:cNvPicPr>
          <p:nvPr>
            <p:ph idx="1"/>
          </p:nvPr>
        </p:nvPicPr>
        <p:blipFill>
          <a:blip r:embed="rId2" cstate="print"/>
          <a:srcRect/>
          <a:stretch>
            <a:fillRect/>
          </a:stretch>
        </p:blipFill>
        <p:spPr>
          <a:xfrm>
            <a:off x="228600" y="228600"/>
            <a:ext cx="8915400" cy="6629400"/>
          </a:xfrm>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normAutofit fontScale="90000"/>
          </a:bodyPr>
          <a:lstStyle/>
          <a:p>
            <a:r>
              <a:rPr lang="en-US" sz="4000" b="1" i="1" dirty="0">
                <a:latin typeface="Book Antiqua" pitchFamily="18" charset="0"/>
              </a:rPr>
              <a:t>ACUTE SURGICAL REPERFUSION</a:t>
            </a:r>
          </a:p>
        </p:txBody>
      </p:sp>
      <p:sp>
        <p:nvSpPr>
          <p:cNvPr id="236547" name="Rectangle 3"/>
          <p:cNvSpPr>
            <a:spLocks noGrp="1" noChangeArrowheads="1"/>
          </p:cNvSpPr>
          <p:nvPr>
            <p:ph type="body" idx="1"/>
          </p:nvPr>
        </p:nvSpPr>
        <p:spPr>
          <a:xfrm>
            <a:off x="457200" y="1295400"/>
            <a:ext cx="8229600" cy="5334000"/>
          </a:xfrm>
        </p:spPr>
        <p:txBody>
          <a:bodyPr/>
          <a:lstStyle/>
          <a:p>
            <a:pPr>
              <a:lnSpc>
                <a:spcPct val="80000"/>
              </a:lnSpc>
              <a:buClr>
                <a:schemeClr val="folHlink"/>
              </a:buClr>
              <a:buFont typeface="Wingdings" pitchFamily="2" charset="2"/>
              <a:buChar char="Ø"/>
            </a:pPr>
            <a:r>
              <a:rPr lang="en-US" sz="2400" b="1" i="1" dirty="0" smtClean="0">
                <a:latin typeface="Book Antiqua" pitchFamily="18" charset="0"/>
              </a:rPr>
              <a:t>Emergency </a:t>
            </a:r>
            <a:r>
              <a:rPr lang="en-US" sz="2400" b="1" i="1" dirty="0">
                <a:latin typeface="Book Antiqua" pitchFamily="18" charset="0"/>
              </a:rPr>
              <a:t>or urgent CABG in patients with STEMI should be undertaken in the following circumstances: </a:t>
            </a:r>
          </a:p>
          <a:p>
            <a:pPr lvl="1">
              <a:lnSpc>
                <a:spcPct val="80000"/>
              </a:lnSpc>
              <a:buClr>
                <a:srgbClr val="00FFFF"/>
              </a:buClr>
              <a:buSzTx/>
              <a:buFont typeface="Wingdings" pitchFamily="2" charset="2"/>
              <a:buChar char="Ø"/>
            </a:pPr>
            <a:r>
              <a:rPr lang="en-US" sz="2400" b="1" i="1" dirty="0">
                <a:latin typeface="Book Antiqua" pitchFamily="18" charset="0"/>
              </a:rPr>
              <a:t>Failed PCI with persistent pain or hemodynamic instability in patients with coronary anatomy suitable for surgery. </a:t>
            </a:r>
          </a:p>
          <a:p>
            <a:pPr lvl="1">
              <a:lnSpc>
                <a:spcPct val="80000"/>
              </a:lnSpc>
              <a:buClr>
                <a:srgbClr val="00FFFF"/>
              </a:buClr>
              <a:buSzTx/>
              <a:buFont typeface="Wingdings" pitchFamily="2" charset="2"/>
              <a:buChar char="Ø"/>
            </a:pPr>
            <a:endParaRPr lang="en-US" sz="2400" b="1" i="1" dirty="0">
              <a:latin typeface="Book Antiqua" pitchFamily="18" charset="0"/>
            </a:endParaRPr>
          </a:p>
          <a:p>
            <a:pPr lvl="1">
              <a:lnSpc>
                <a:spcPct val="80000"/>
              </a:lnSpc>
              <a:buClr>
                <a:srgbClr val="00FFFF"/>
              </a:buClr>
              <a:buSzTx/>
              <a:buFont typeface="Wingdings" pitchFamily="2" charset="2"/>
              <a:buChar char="Ø"/>
            </a:pPr>
            <a:r>
              <a:rPr lang="en-US" sz="2400" b="1" i="1" dirty="0">
                <a:latin typeface="Book Antiqua" pitchFamily="18" charset="0"/>
              </a:rPr>
              <a:t>Persistent or recurrent ischemia refractory to medical therapy in patients who have coronary anatomy suitable for surgery, have a significant area of myocardium at risk, and are not candidates for PCI or </a:t>
            </a:r>
            <a:r>
              <a:rPr lang="en-US" sz="2400" b="1" i="1" dirty="0" err="1">
                <a:latin typeface="Book Antiqua" pitchFamily="18" charset="0"/>
              </a:rPr>
              <a:t>fibrinolytic</a:t>
            </a:r>
            <a:r>
              <a:rPr lang="en-US" sz="2400" b="1" i="1" dirty="0">
                <a:latin typeface="Book Antiqua" pitchFamily="18" charset="0"/>
              </a:rPr>
              <a:t> therapy. </a:t>
            </a:r>
          </a:p>
          <a:p>
            <a:pPr lvl="1">
              <a:lnSpc>
                <a:spcPct val="80000"/>
              </a:lnSpc>
              <a:buClr>
                <a:srgbClr val="00FFFF"/>
              </a:buClr>
              <a:buSzTx/>
              <a:buFont typeface="Wingdings" pitchFamily="2" charset="2"/>
              <a:buChar char="Ø"/>
            </a:pPr>
            <a:endParaRPr lang="en-US" sz="2400" b="1" i="1" dirty="0">
              <a:latin typeface="Book Antiqua" pitchFamily="18" charset="0"/>
            </a:endParaRPr>
          </a:p>
          <a:p>
            <a:pPr lvl="1">
              <a:lnSpc>
                <a:spcPct val="80000"/>
              </a:lnSpc>
              <a:buClr>
                <a:srgbClr val="00FFFF"/>
              </a:buClr>
              <a:buSzTx/>
              <a:buFont typeface="Wingdings" pitchFamily="2" charset="2"/>
              <a:buChar char="Ø"/>
            </a:pPr>
            <a:r>
              <a:rPr lang="en-US" sz="2400" b="1" i="1" dirty="0">
                <a:latin typeface="Book Antiqua" pitchFamily="18" charset="0"/>
              </a:rPr>
              <a:t>At the time of surgical repair of </a:t>
            </a:r>
            <a:r>
              <a:rPr lang="en-US" sz="2400" b="1" i="1" dirty="0" err="1">
                <a:latin typeface="Book Antiqua" pitchFamily="18" charset="0"/>
              </a:rPr>
              <a:t>postinfarction</a:t>
            </a:r>
            <a:r>
              <a:rPr lang="en-US" sz="2400" b="1" i="1" dirty="0">
                <a:latin typeface="Book Antiqua" pitchFamily="18" charset="0"/>
              </a:rPr>
              <a:t> ventricular </a:t>
            </a:r>
            <a:r>
              <a:rPr lang="en-US" sz="2400" b="1" i="1" dirty="0" err="1">
                <a:latin typeface="Book Antiqua" pitchFamily="18" charset="0"/>
              </a:rPr>
              <a:t>septal</a:t>
            </a:r>
            <a:r>
              <a:rPr lang="en-US" sz="2400" b="1" i="1" dirty="0">
                <a:latin typeface="Book Antiqua" pitchFamily="18" charset="0"/>
              </a:rPr>
              <a:t> rupture (VSR) or mitral valve </a:t>
            </a:r>
            <a:r>
              <a:rPr lang="en-US" sz="2400" b="1" i="1" dirty="0" smtClean="0">
                <a:latin typeface="Book Antiqua" pitchFamily="18" charset="0"/>
              </a:rPr>
              <a:t>insufficiency.</a:t>
            </a:r>
            <a:endParaRPr lang="en-US" sz="2400" b="1" i="1" dirty="0">
              <a:solidFill>
                <a:srgbClr val="FF00FF"/>
              </a:solidFill>
              <a:latin typeface="Book Antiqua"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274638"/>
            <a:ext cx="8229600" cy="868362"/>
          </a:xfrm>
        </p:spPr>
        <p:txBody>
          <a:bodyPr>
            <a:normAutofit fontScale="90000"/>
          </a:bodyPr>
          <a:lstStyle/>
          <a:p>
            <a:r>
              <a:rPr lang="en-US" sz="4000" b="1" i="1" dirty="0">
                <a:latin typeface="Book Antiqua" pitchFamily="18" charset="0"/>
              </a:rPr>
              <a:t>ACUTE SURGICAL REPERFUSION</a:t>
            </a:r>
          </a:p>
        </p:txBody>
      </p:sp>
      <p:sp>
        <p:nvSpPr>
          <p:cNvPr id="246787" name="Rectangle 3"/>
          <p:cNvSpPr>
            <a:spLocks noGrp="1" noChangeArrowheads="1"/>
          </p:cNvSpPr>
          <p:nvPr>
            <p:ph type="body" idx="1"/>
          </p:nvPr>
        </p:nvSpPr>
        <p:spPr>
          <a:xfrm>
            <a:off x="457200" y="1143000"/>
            <a:ext cx="8229600" cy="5105400"/>
          </a:xfrm>
        </p:spPr>
        <p:txBody>
          <a:bodyPr/>
          <a:lstStyle/>
          <a:p>
            <a:pPr>
              <a:lnSpc>
                <a:spcPct val="80000"/>
              </a:lnSpc>
              <a:buClr>
                <a:srgbClr val="00FFFF"/>
              </a:buClr>
              <a:buFont typeface="Wingdings" pitchFamily="2" charset="2"/>
              <a:buChar char="Ø"/>
            </a:pPr>
            <a:r>
              <a:rPr lang="en-US" sz="2800" b="1" i="1" dirty="0" err="1">
                <a:latin typeface="Book Antiqua" pitchFamily="18" charset="0"/>
              </a:rPr>
              <a:t>Cardiogenic</a:t>
            </a:r>
            <a:r>
              <a:rPr lang="en-US" sz="2800" b="1" i="1" dirty="0">
                <a:latin typeface="Book Antiqua" pitchFamily="18" charset="0"/>
              </a:rPr>
              <a:t> shock in patients less than 75 years old with ST elevation, LBBB, or posterior MI who develop shock within 36 hours of STEMI, have severe </a:t>
            </a:r>
            <a:r>
              <a:rPr lang="en-US" sz="2800" b="1" i="1" dirty="0" err="1">
                <a:latin typeface="Book Antiqua" pitchFamily="18" charset="0"/>
              </a:rPr>
              <a:t>multivessel</a:t>
            </a:r>
            <a:r>
              <a:rPr lang="en-US" sz="2800" b="1" i="1" dirty="0">
                <a:latin typeface="Book Antiqua" pitchFamily="18" charset="0"/>
              </a:rPr>
              <a:t> or left main disease, and are suitable for revascularization that can be performed within 18 hours of shock, unless further support is futile because of the patient's wishes or contraindications/unsuitability for further invasive </a:t>
            </a:r>
            <a:r>
              <a:rPr lang="en-US" sz="2800" b="1" i="1" dirty="0" smtClean="0">
                <a:latin typeface="Book Antiqua" pitchFamily="18" charset="0"/>
              </a:rPr>
              <a:t>care.</a:t>
            </a:r>
            <a:endParaRPr lang="en-US" sz="2800" b="1" i="1" dirty="0">
              <a:latin typeface="Book Antiqua" pitchFamily="18" charset="0"/>
            </a:endParaRPr>
          </a:p>
          <a:p>
            <a:pPr>
              <a:lnSpc>
                <a:spcPct val="80000"/>
              </a:lnSpc>
              <a:buClr>
                <a:srgbClr val="00FFFF"/>
              </a:buClr>
              <a:buFont typeface="Wingdings" pitchFamily="2" charset="2"/>
              <a:buNone/>
            </a:pPr>
            <a:endParaRPr lang="en-US" sz="2800" b="1" i="1" dirty="0">
              <a:latin typeface="Book Antiqua" pitchFamily="18" charset="0"/>
            </a:endParaRPr>
          </a:p>
          <a:p>
            <a:pPr>
              <a:lnSpc>
                <a:spcPct val="80000"/>
              </a:lnSpc>
              <a:buClr>
                <a:srgbClr val="00FFFF"/>
              </a:buClr>
              <a:buFont typeface="Wingdings" pitchFamily="2" charset="2"/>
              <a:buChar char="Ø"/>
            </a:pPr>
            <a:r>
              <a:rPr lang="en-US" sz="2800" b="1" i="1" dirty="0">
                <a:latin typeface="Book Antiqua" pitchFamily="18" charset="0"/>
              </a:rPr>
              <a:t>Life-threatening ventricular arrhythmias in the presence of greater than or equal to 50% left main stenosis and/or triple-vessel disease. </a:t>
            </a:r>
            <a:endParaRPr lang="en-US" sz="2800" b="1" i="1" dirty="0">
              <a:solidFill>
                <a:srgbClr val="FF00FF"/>
              </a:solidFill>
              <a:latin typeface="Book Antiqua"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026"/>
          <p:cNvSpPr>
            <a:spLocks noGrp="1" noChangeArrowheads="1"/>
          </p:cNvSpPr>
          <p:nvPr>
            <p:ph type="title"/>
          </p:nvPr>
        </p:nvSpPr>
        <p:spPr>
          <a:xfrm>
            <a:off x="228600" y="274638"/>
            <a:ext cx="8458200" cy="1143000"/>
          </a:xfrm>
        </p:spPr>
        <p:txBody>
          <a:bodyPr>
            <a:normAutofit/>
          </a:bodyPr>
          <a:lstStyle/>
          <a:p>
            <a:r>
              <a:rPr lang="en-US" sz="4000" b="1" i="1" dirty="0" smtClean="0">
                <a:latin typeface="Book Antiqua" pitchFamily="18" charset="0"/>
              </a:rPr>
              <a:t>ASSESSMENT OF REPERFUSION </a:t>
            </a:r>
            <a:endParaRPr lang="en-US" sz="4000" b="1" i="1" dirty="0">
              <a:latin typeface="Book Antiqua" pitchFamily="18" charset="0"/>
            </a:endParaRPr>
          </a:p>
        </p:txBody>
      </p:sp>
      <p:sp>
        <p:nvSpPr>
          <p:cNvPr id="249859" name="Rectangle 1027"/>
          <p:cNvSpPr>
            <a:spLocks noGrp="1" noChangeArrowheads="1"/>
          </p:cNvSpPr>
          <p:nvPr>
            <p:ph type="body" idx="1"/>
          </p:nvPr>
        </p:nvSpPr>
        <p:spPr/>
        <p:txBody>
          <a:bodyPr>
            <a:normAutofit fontScale="85000" lnSpcReduction="20000"/>
          </a:bodyPr>
          <a:lstStyle/>
          <a:p>
            <a:pPr>
              <a:lnSpc>
                <a:spcPct val="150000"/>
              </a:lnSpc>
              <a:buClr>
                <a:srgbClr val="00FFFF"/>
              </a:buClr>
              <a:buFont typeface="Wingdings" pitchFamily="2" charset="2"/>
              <a:buChar char="Ø"/>
            </a:pPr>
            <a:r>
              <a:rPr lang="en-US" sz="2800" b="1" i="1" dirty="0" smtClean="0">
                <a:latin typeface="Book Antiqua" pitchFamily="18" charset="0"/>
              </a:rPr>
              <a:t>It </a:t>
            </a:r>
            <a:r>
              <a:rPr lang="en-US" sz="2800" b="1" i="1" dirty="0">
                <a:latin typeface="Book Antiqua" pitchFamily="18" charset="0"/>
              </a:rPr>
              <a:t>is reasonable to monitor the pattern of ST elevation, cardiac rhythm, and clinical symptoms over the 60 to 180 minutes after initiation of </a:t>
            </a:r>
            <a:r>
              <a:rPr lang="en-US" sz="2800" b="1" i="1" dirty="0" err="1">
                <a:latin typeface="Book Antiqua" pitchFamily="18" charset="0"/>
              </a:rPr>
              <a:t>fibrinolytic</a:t>
            </a:r>
            <a:r>
              <a:rPr lang="en-US" sz="2800" b="1" i="1" dirty="0">
                <a:latin typeface="Book Antiqua" pitchFamily="18" charset="0"/>
              </a:rPr>
              <a:t> therapy. Noninvasive findings suggestive of reperfusion include relief of symptoms, maintenance or restoration of hemodynamic and or electrical stability, and a reduction of at least 50% of the initial ST-segment elevation injury pattern on a follow-up ECG 60 to 90 minutes after initiation of therapy. </a:t>
            </a:r>
            <a:endParaRPr lang="en-US" sz="2800" b="1" i="1" dirty="0">
              <a:solidFill>
                <a:srgbClr val="FF00FF"/>
              </a:solidFill>
              <a:latin typeface="Book Antiqu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Book Antiqua" pitchFamily="18" charset="0"/>
              </a:rPr>
              <a:t>DEFINITION OF MI</a:t>
            </a:r>
            <a:endParaRPr lang="en-US" b="1" i="1" dirty="0">
              <a:latin typeface="Book Antiqua" pitchFamily="18" charset="0"/>
            </a:endParaRPr>
          </a:p>
        </p:txBody>
      </p:sp>
      <p:sp>
        <p:nvSpPr>
          <p:cNvPr id="3" name="Content Placeholder 2"/>
          <p:cNvSpPr>
            <a:spLocks noGrp="1"/>
          </p:cNvSpPr>
          <p:nvPr>
            <p:ph idx="1"/>
          </p:nvPr>
        </p:nvSpPr>
        <p:spPr>
          <a:xfrm>
            <a:off x="228600" y="1295400"/>
            <a:ext cx="8686800" cy="5334000"/>
          </a:xfrm>
        </p:spPr>
        <p:txBody>
          <a:bodyPr/>
          <a:lstStyle/>
          <a:p>
            <a:pPr algn="just">
              <a:lnSpc>
                <a:spcPct val="200000"/>
              </a:lnSpc>
              <a:buNone/>
            </a:pPr>
            <a:r>
              <a:rPr lang="en-US" sz="2800" b="1" i="1" dirty="0" smtClean="0">
                <a:latin typeface="Book Antiqua" pitchFamily="18" charset="0"/>
              </a:rPr>
              <a:t>	</a:t>
            </a:r>
            <a:r>
              <a:rPr lang="en-US" b="1" i="1" dirty="0" smtClean="0">
                <a:latin typeface="Book Antiqua" pitchFamily="18" charset="0"/>
              </a:rPr>
              <a:t>The detection of  a rise and/or fall in cardiac biomarkers with at least one value above the 99</a:t>
            </a:r>
            <a:r>
              <a:rPr lang="en-US" b="1" i="1" baseline="30000" dirty="0" smtClean="0">
                <a:latin typeface="Book Antiqua" pitchFamily="18" charset="0"/>
              </a:rPr>
              <a:t>th</a:t>
            </a:r>
            <a:r>
              <a:rPr lang="en-US" b="1" i="1" dirty="0" smtClean="0">
                <a:latin typeface="Book Antiqua" pitchFamily="18" charset="0"/>
              </a:rPr>
              <a:t> percentile of the upper reference limit (URL) ,together with evidence of ischemia</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553200"/>
          </a:xfrm>
        </p:spPr>
        <p:txBody>
          <a:bodyPr>
            <a:normAutofit fontScale="92500"/>
          </a:bodyPr>
          <a:lstStyle/>
          <a:p>
            <a:pPr>
              <a:buNone/>
            </a:pPr>
            <a:r>
              <a:rPr lang="en-US" sz="3600" b="1" dirty="0" smtClean="0"/>
              <a:t>		</a:t>
            </a:r>
            <a:r>
              <a:rPr lang="en-US" sz="4300" b="1" i="1" dirty="0" smtClean="0">
                <a:latin typeface="Book Antiqua" pitchFamily="18" charset="0"/>
              </a:rPr>
              <a:t>ISCHEMIA IS DEFINED AS </a:t>
            </a:r>
          </a:p>
          <a:p>
            <a:pPr>
              <a:buNone/>
            </a:pPr>
            <a:endParaRPr lang="en-US" sz="3600" b="1" dirty="0" smtClean="0"/>
          </a:p>
          <a:p>
            <a:pPr>
              <a:buFont typeface="Wingdings" pitchFamily="2" charset="2"/>
              <a:buChar char="Ø"/>
            </a:pPr>
            <a:r>
              <a:rPr lang="en-US" b="1" i="1" dirty="0" smtClean="0">
                <a:latin typeface="Book Antiqua" pitchFamily="18" charset="0"/>
              </a:rPr>
              <a:t>Any symptoms of ischemia. </a:t>
            </a:r>
          </a:p>
          <a:p>
            <a:pPr>
              <a:buFont typeface="Wingdings" pitchFamily="2" charset="2"/>
              <a:buChar char="Ø"/>
            </a:pPr>
            <a:r>
              <a:rPr lang="en-US" b="1" i="1" dirty="0" smtClean="0">
                <a:latin typeface="Book Antiqua" pitchFamily="18" charset="0"/>
              </a:rPr>
              <a:t>ECG changes suggestive of new ischemia. </a:t>
            </a:r>
          </a:p>
          <a:p>
            <a:pPr>
              <a:buFont typeface="Wingdings" pitchFamily="2" charset="2"/>
              <a:buChar char="Ø"/>
            </a:pPr>
            <a:r>
              <a:rPr lang="en-US" b="1" i="1" dirty="0" smtClean="0">
                <a:latin typeface="Book Antiqua" pitchFamily="18" charset="0"/>
              </a:rPr>
              <a:t>Development of pathologic Q waves on ECG.</a:t>
            </a:r>
          </a:p>
          <a:p>
            <a:pPr>
              <a:buFont typeface="Wingdings" pitchFamily="2" charset="2"/>
              <a:buChar char="Ø"/>
            </a:pPr>
            <a:r>
              <a:rPr lang="en-US" b="1" i="1" dirty="0" smtClean="0">
                <a:latin typeface="Book Antiqua" pitchFamily="18" charset="0"/>
              </a:rPr>
              <a:t>Imaging evidence of infarction.</a:t>
            </a:r>
          </a:p>
          <a:p>
            <a:pPr>
              <a:buFont typeface="Wingdings" pitchFamily="2" charset="2"/>
              <a:buChar char="Ø"/>
            </a:pPr>
            <a:r>
              <a:rPr lang="en-US" b="1" i="1" dirty="0" smtClean="0">
                <a:latin typeface="Book Antiqua" pitchFamily="18" charset="0"/>
              </a:rPr>
              <a:t>Sudden cardiac death with evidence of myocardial ischemia (new ST elevation, LBBB, or coronary thrombus).</a:t>
            </a:r>
          </a:p>
          <a:p>
            <a:pPr>
              <a:buFont typeface="Wingdings" pitchFamily="2" charset="2"/>
              <a:buChar char="Ø"/>
            </a:pPr>
            <a:r>
              <a:rPr lang="en-US" b="1" i="1" dirty="0" smtClean="0">
                <a:latin typeface="Book Antiqua" pitchFamily="18" charset="0"/>
              </a:rPr>
              <a:t>Biomarkers elevation &gt; 3 URL for post PCI pts.</a:t>
            </a:r>
          </a:p>
          <a:p>
            <a:pPr>
              <a:buFont typeface="Wingdings" pitchFamily="2" charset="2"/>
              <a:buChar char="Ø"/>
            </a:pPr>
            <a:r>
              <a:rPr lang="en-US" b="1" i="1" dirty="0" smtClean="0">
                <a:latin typeface="Book Antiqua" pitchFamily="18" charset="0"/>
              </a:rPr>
              <a:t>&gt; 5 URL for post CABG pts.</a:t>
            </a:r>
            <a:endParaRPr lang="en-US" b="1" i="1" dirty="0">
              <a:latin typeface="Book Antiq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609600"/>
          </a:xfrm>
        </p:spPr>
        <p:txBody>
          <a:bodyPr>
            <a:noAutofit/>
          </a:bodyPr>
          <a:lstStyle/>
          <a:p>
            <a:r>
              <a:rPr lang="en-US" sz="2800" b="1" i="1" dirty="0" smtClean="0">
                <a:latin typeface="Book Antiqua" pitchFamily="18" charset="0"/>
              </a:rPr>
              <a:t>CLINICAL CLASSIFICATION OF DIFFERENT  TYPES OF MYOCARDIAL INFARCTION</a:t>
            </a:r>
            <a:endParaRPr lang="en-US" sz="2800" b="1" i="1" dirty="0">
              <a:latin typeface="Book Antiqua" pitchFamily="18" charset="0"/>
            </a:endParaRPr>
          </a:p>
        </p:txBody>
      </p:sp>
      <p:sp>
        <p:nvSpPr>
          <p:cNvPr id="3" name="Subtitle 2"/>
          <p:cNvSpPr>
            <a:spLocks noGrp="1"/>
          </p:cNvSpPr>
          <p:nvPr>
            <p:ph type="subTitle" idx="1"/>
          </p:nvPr>
        </p:nvSpPr>
        <p:spPr>
          <a:xfrm>
            <a:off x="0" y="1524000"/>
            <a:ext cx="9144000" cy="5334000"/>
          </a:xfrm>
        </p:spPr>
        <p:txBody>
          <a:bodyPr>
            <a:normAutofit fontScale="70000" lnSpcReduction="20000"/>
          </a:bodyPr>
          <a:lstStyle/>
          <a:p>
            <a:pPr algn="l"/>
            <a:r>
              <a:rPr lang="en-US" sz="3300" b="1" i="1" dirty="0" smtClean="0">
                <a:solidFill>
                  <a:srgbClr val="FFC000"/>
                </a:solidFill>
                <a:latin typeface="Book Antiqua" pitchFamily="18" charset="0"/>
              </a:rPr>
              <a:t>TYPE 1. </a:t>
            </a:r>
          </a:p>
          <a:p>
            <a:pPr algn="just">
              <a:buFont typeface="Wingdings" pitchFamily="2" charset="2"/>
              <a:buChar char="Ø"/>
            </a:pPr>
            <a:r>
              <a:rPr lang="en-US" sz="3300" b="1" i="1" dirty="0" smtClean="0">
                <a:latin typeface="Book Antiqua" pitchFamily="18" charset="0"/>
              </a:rPr>
              <a:t>Spontaneous MI related to ischemia from a coronary plaque rupture or dissection.</a:t>
            </a:r>
          </a:p>
          <a:p>
            <a:pPr algn="l"/>
            <a:r>
              <a:rPr lang="en-US" sz="3300" b="1" i="1" dirty="0" smtClean="0">
                <a:solidFill>
                  <a:srgbClr val="FFC000"/>
                </a:solidFill>
                <a:latin typeface="Book Antiqua" pitchFamily="18" charset="0"/>
              </a:rPr>
              <a:t>TYPE 2.</a:t>
            </a:r>
          </a:p>
          <a:p>
            <a:pPr algn="just">
              <a:buFont typeface="Wingdings" pitchFamily="2" charset="2"/>
              <a:buChar char="Ø"/>
            </a:pPr>
            <a:r>
              <a:rPr lang="en-US" sz="3300" b="1" i="1" dirty="0" smtClean="0">
                <a:latin typeface="Book Antiqua" pitchFamily="18" charset="0"/>
              </a:rPr>
              <a:t> MI due to ischemia resulting from increased oxygen or decreased supply.</a:t>
            </a:r>
          </a:p>
          <a:p>
            <a:pPr algn="l"/>
            <a:r>
              <a:rPr lang="en-US" sz="3300" b="1" i="1" dirty="0" smtClean="0">
                <a:solidFill>
                  <a:srgbClr val="FFC000"/>
                </a:solidFill>
                <a:latin typeface="Book Antiqua" pitchFamily="18" charset="0"/>
              </a:rPr>
              <a:t>TYPE 3. </a:t>
            </a:r>
          </a:p>
          <a:p>
            <a:pPr algn="just">
              <a:buFont typeface="Wingdings" pitchFamily="2" charset="2"/>
              <a:buChar char="Ø"/>
            </a:pPr>
            <a:r>
              <a:rPr lang="en-US" sz="3300" b="1" i="1" dirty="0" smtClean="0">
                <a:latin typeface="Book Antiqua" pitchFamily="18" charset="0"/>
              </a:rPr>
              <a:t>Sudden cardiac death with symptoms of ischemia, new ST elevation, or LBBB or coronary thrombus.</a:t>
            </a:r>
          </a:p>
          <a:p>
            <a:pPr algn="l"/>
            <a:r>
              <a:rPr lang="en-US" sz="3300" b="1" i="1" dirty="0" smtClean="0">
                <a:solidFill>
                  <a:srgbClr val="FFC000"/>
                </a:solidFill>
                <a:latin typeface="Book Antiqua" pitchFamily="18" charset="0"/>
              </a:rPr>
              <a:t>TYPE 4a</a:t>
            </a:r>
            <a:r>
              <a:rPr lang="en-US" sz="3300" b="1" i="1" dirty="0" smtClean="0">
                <a:latin typeface="Book Antiqua" pitchFamily="18" charset="0"/>
              </a:rPr>
              <a:t>.</a:t>
            </a:r>
          </a:p>
          <a:p>
            <a:pPr algn="just">
              <a:buFont typeface="Wingdings" pitchFamily="2" charset="2"/>
              <a:buChar char="Ø"/>
            </a:pPr>
            <a:r>
              <a:rPr lang="en-US" sz="3300" b="1" i="1" dirty="0" smtClean="0">
                <a:latin typeface="Book Antiqua" pitchFamily="18" charset="0"/>
              </a:rPr>
              <a:t> MI associated with PCI.</a:t>
            </a:r>
          </a:p>
          <a:p>
            <a:pPr algn="l"/>
            <a:r>
              <a:rPr lang="en-US" sz="3300" b="1" i="1" dirty="0" smtClean="0">
                <a:solidFill>
                  <a:srgbClr val="FFC000"/>
                </a:solidFill>
                <a:latin typeface="Book Antiqua" pitchFamily="18" charset="0"/>
              </a:rPr>
              <a:t>TYPE 4B. </a:t>
            </a:r>
          </a:p>
          <a:p>
            <a:pPr algn="just">
              <a:buFont typeface="Wingdings" pitchFamily="2" charset="2"/>
              <a:buChar char="Ø"/>
            </a:pPr>
            <a:r>
              <a:rPr lang="en-US" sz="3300" b="1" i="1" dirty="0" smtClean="0">
                <a:latin typeface="Book Antiqua" pitchFamily="18" charset="0"/>
              </a:rPr>
              <a:t>MI associated with stent thrombosis.</a:t>
            </a:r>
          </a:p>
          <a:p>
            <a:pPr algn="l"/>
            <a:r>
              <a:rPr lang="en-US" sz="3300" b="1" i="1" dirty="0" smtClean="0">
                <a:solidFill>
                  <a:srgbClr val="FFC000"/>
                </a:solidFill>
                <a:latin typeface="Book Antiqua" pitchFamily="18" charset="0"/>
              </a:rPr>
              <a:t>TYPE 5.</a:t>
            </a:r>
            <a:r>
              <a:rPr lang="en-US" sz="3300" b="1" i="1" dirty="0" smtClean="0">
                <a:latin typeface="Book Antiqua" pitchFamily="18" charset="0"/>
              </a:rPr>
              <a:t> </a:t>
            </a:r>
          </a:p>
          <a:p>
            <a:pPr algn="just">
              <a:buFont typeface="Wingdings" pitchFamily="2" charset="2"/>
              <a:buChar char="Ø"/>
            </a:pPr>
            <a:r>
              <a:rPr lang="en-US" sz="3300" b="1" i="1" dirty="0" smtClean="0">
                <a:latin typeface="Book Antiqua" pitchFamily="18" charset="0"/>
              </a:rPr>
              <a:t>MI associated with CABG</a:t>
            </a:r>
          </a:p>
          <a:p>
            <a:pPr algn="l"/>
            <a:r>
              <a:rPr lang="en-US" sz="2400" dirty="0" smtClean="0"/>
              <a:t> </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2076</Words>
  <Application>Microsoft Office PowerPoint</Application>
  <PresentationFormat>On-screen Show (4:3)</PresentationFormat>
  <Paragraphs>390</Paragraphs>
  <Slides>62</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Bitmap Image</vt:lpstr>
      <vt:lpstr>IN THE NAME OF ALLAH THE MOST MERCIFUL, THE BENEFICENT….</vt:lpstr>
      <vt:lpstr>Slide 2</vt:lpstr>
      <vt:lpstr>Slide 3</vt:lpstr>
      <vt:lpstr>Slide 4</vt:lpstr>
      <vt:lpstr>ACUTE CORONARY SYNDROMES</vt:lpstr>
      <vt:lpstr>Slide 6</vt:lpstr>
      <vt:lpstr>DEFINITION OF MI</vt:lpstr>
      <vt:lpstr>Slide 8</vt:lpstr>
      <vt:lpstr>CLINICAL CLASSIFICATION OF DIFFERENT  TYPES OF MYOCARDIAL INFARCTION</vt:lpstr>
      <vt:lpstr>PATHOPHYSIOLOGY  ABRUPT OCCLUSION OF CORONARY VESSEL</vt:lpstr>
      <vt:lpstr>COAGULATION CASCADE</vt:lpstr>
      <vt:lpstr>Slide 12</vt:lpstr>
      <vt:lpstr>Slide 13</vt:lpstr>
      <vt:lpstr>Slide 14</vt:lpstr>
      <vt:lpstr>CLINICAL PRESENTATION  HISTORY</vt:lpstr>
      <vt:lpstr>PHYSICAL FINDINGS </vt:lpstr>
      <vt:lpstr> INDICATION FOR E.C.G.</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WALL MOTION ABNORMALITIES  ON 2D ECHOCARDIOGRAPHY</vt:lpstr>
      <vt:lpstr>Slide 33</vt:lpstr>
      <vt:lpstr>Slide 34</vt:lpstr>
      <vt:lpstr>DIFFERENTIAL DIAGNOSIS OF STEMI</vt:lpstr>
      <vt:lpstr>DIFFERENTIAL DIAGNOSIS OF              ST-SEGMENT ELEVATION</vt:lpstr>
      <vt:lpstr>DIFFERENTIAL DIAGNOSIS OF              ST-SEGMENT ELEVATION</vt:lpstr>
      <vt:lpstr>DIFFERENTIAL DIAGNOSIS OF              ST-SEGMENT ELEVATION</vt:lpstr>
      <vt:lpstr>INITIAL RECOGNITION AND MANAGEMENT IN EMERGENCY</vt:lpstr>
      <vt:lpstr>Slide 40</vt:lpstr>
      <vt:lpstr>Slide 41</vt:lpstr>
      <vt:lpstr>Slide 42</vt:lpstr>
      <vt:lpstr>Slide 43</vt:lpstr>
      <vt:lpstr>Slide 44</vt:lpstr>
      <vt:lpstr>Slide 45</vt:lpstr>
      <vt:lpstr>Slide 46</vt:lpstr>
      <vt:lpstr>Slide 47</vt:lpstr>
      <vt:lpstr>Slide 48</vt:lpstr>
      <vt:lpstr>Slide 49</vt:lpstr>
      <vt:lpstr>Slide 50</vt:lpstr>
      <vt:lpstr>SELECTION CRITERIA FOR THROMBOLYTIC THERAPY IN ACUTE MYOCARDIAL INFARCTION </vt:lpstr>
      <vt:lpstr>Slide 52</vt:lpstr>
      <vt:lpstr> ABSOLUTE AND RELATIVE CONTRAINDICATIONS FOR THROMBOLYTIC THERAPY IN PATIENTS WITH ST-SEGMENT ELEVATION MYOCARDIAL INFARCTION </vt:lpstr>
      <vt:lpstr>Slide 54</vt:lpstr>
      <vt:lpstr>Slide 55</vt:lpstr>
      <vt:lpstr>Slide 56</vt:lpstr>
      <vt:lpstr>SPECIFIC CONSIDERATIONS</vt:lpstr>
      <vt:lpstr>SPECIFIC CONSIDERATIONS</vt:lpstr>
      <vt:lpstr>SPECIFIC CONSIDERATIONS</vt:lpstr>
      <vt:lpstr>ACUTE SURGICAL REPERFUSION</vt:lpstr>
      <vt:lpstr>ACUTE SURGICAL REPERFUSION</vt:lpstr>
      <vt:lpstr>ASSESSMENT OF REPERFUSION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coronary syndromes</dc:title>
  <dc:creator/>
  <cp:lastModifiedBy>MALIK</cp:lastModifiedBy>
  <cp:revision>133</cp:revision>
  <dcterms:created xsi:type="dcterms:W3CDTF">2006-08-16T00:00:00Z</dcterms:created>
  <dcterms:modified xsi:type="dcterms:W3CDTF">2013-01-07T12:00:46Z</dcterms:modified>
</cp:coreProperties>
</file>