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4"/>
  </p:notesMasterIdLst>
  <p:sldIdLst>
    <p:sldId id="325" r:id="rId2"/>
    <p:sldId id="288" r:id="rId3"/>
    <p:sldId id="312" r:id="rId4"/>
    <p:sldId id="313" r:id="rId5"/>
    <p:sldId id="289" r:id="rId6"/>
    <p:sldId id="314" r:id="rId7"/>
    <p:sldId id="290" r:id="rId8"/>
    <p:sldId id="315" r:id="rId9"/>
    <p:sldId id="316" r:id="rId10"/>
    <p:sldId id="318" r:id="rId11"/>
    <p:sldId id="319" r:id="rId12"/>
    <p:sldId id="320" r:id="rId13"/>
    <p:sldId id="321" r:id="rId14"/>
    <p:sldId id="322" r:id="rId15"/>
    <p:sldId id="323" r:id="rId16"/>
    <p:sldId id="295" r:id="rId17"/>
    <p:sldId id="327" r:id="rId18"/>
    <p:sldId id="328" r:id="rId19"/>
    <p:sldId id="329" r:id="rId20"/>
    <p:sldId id="330" r:id="rId21"/>
    <p:sldId id="331" r:id="rId22"/>
    <p:sldId id="302" r:id="rId23"/>
    <p:sldId id="303" r:id="rId24"/>
    <p:sldId id="304" r:id="rId25"/>
    <p:sldId id="305" r:id="rId26"/>
    <p:sldId id="306" r:id="rId27"/>
    <p:sldId id="307" r:id="rId28"/>
    <p:sldId id="308" r:id="rId29"/>
    <p:sldId id="309" r:id="rId30"/>
    <p:sldId id="310" r:id="rId31"/>
    <p:sldId id="311" r:id="rId32"/>
    <p:sldId id="33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E21A-7B84-4E57-866A-CDE0DDFDF2E8}" type="datetimeFigureOut">
              <a:rPr lang="en-US" smtClean="0"/>
              <a:t>4/3/2021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15800-6866-450E-84F4-151614919B27}" type="slidenum">
              <a:rPr lang="en-US" smtClean="0"/>
              <a:t>‹#›</a:t>
            </a:fld>
            <a:endParaRPr lang="en-US"/>
          </a:p>
        </p:txBody>
      </p:sp>
    </p:spTree>
    <p:extLst>
      <p:ext uri="{BB962C8B-B14F-4D97-AF65-F5344CB8AC3E}">
        <p14:creationId xmlns:p14="http://schemas.microsoft.com/office/powerpoint/2010/main" val="219406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975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0533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387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821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52777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96001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5473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7455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8342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pencil - Light paper">
  <p:cSld name="One pencil - Light paper">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1" y="0"/>
            <a:ext cx="12192007" cy="6858000"/>
          </a:xfrm>
          <a:prstGeom prst="rect">
            <a:avLst/>
          </a:prstGeom>
          <a:noFill/>
          <a:ln>
            <a:noFill/>
          </a:ln>
        </p:spPr>
      </p:pic>
      <p:sp>
        <p:nvSpPr>
          <p:cNvPr id="759" name="Google Shape;759;p13"/>
          <p:cNvSpPr txBox="1">
            <a:spLocks noGrp="1"/>
          </p:cNvSpPr>
          <p:nvPr>
            <p:ph type="sldNum" idx="12"/>
          </p:nvPr>
        </p:nvSpPr>
        <p:spPr>
          <a:xfrm>
            <a:off x="11553372" y="169705"/>
            <a:ext cx="435600" cy="36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7992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7613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9627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432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2441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7275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109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6403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7948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64177051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D3242-8970-F04B-883C-F82568A86866}"/>
              </a:ext>
            </a:extLst>
          </p:cNvPr>
          <p:cNvSpPr>
            <a:spLocks noGrp="1"/>
          </p:cNvSpPr>
          <p:nvPr>
            <p:ph type="title"/>
          </p:nvPr>
        </p:nvSpPr>
        <p:spPr>
          <a:xfrm>
            <a:off x="827425" y="972263"/>
            <a:ext cx="10259573" cy="1600200"/>
          </a:xfrm>
        </p:spPr>
        <p:txBody>
          <a:bodyPr/>
          <a:lstStyle/>
          <a:p>
            <a:r>
              <a:rPr lang="en-GB" sz="5400" b="1">
                <a:latin typeface="Times New Roman" panose="02020603050405020304" pitchFamily="18" charset="0"/>
                <a:cs typeface="Times New Roman" panose="02020603050405020304" pitchFamily="18" charset="0"/>
              </a:rPr>
              <a:t>PHILOSOPHY</a:t>
            </a:r>
            <a:r>
              <a:rPr lang="en-US" sz="5400" b="1">
                <a:latin typeface="Times New Roman" panose="02020603050405020304" pitchFamily="18" charset="0"/>
                <a:cs typeface="Times New Roman" panose="02020603050405020304" pitchFamily="18" charset="0"/>
              </a:rPr>
              <a:t> OF EDUCATION</a:t>
            </a:r>
            <a:endParaRPr lang="en-US" sz="5400" b="1"/>
          </a:p>
        </p:txBody>
      </p:sp>
    </p:spTree>
    <p:extLst>
      <p:ext uri="{BB962C8B-B14F-4D97-AF65-F5344CB8AC3E}">
        <p14:creationId xmlns:p14="http://schemas.microsoft.com/office/powerpoint/2010/main" val="184416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8F383-0A75-E94E-A221-66C5FE1C6773}"/>
              </a:ext>
            </a:extLst>
          </p:cNvPr>
          <p:cNvSpPr>
            <a:spLocks noGrp="1"/>
          </p:cNvSpPr>
          <p:nvPr>
            <p:ph type="title"/>
          </p:nvPr>
        </p:nvSpPr>
        <p:spPr/>
        <p:txBody>
          <a:bodyPr/>
          <a:lstStyle/>
          <a:p>
            <a:r>
              <a:rPr lang="en-GB" b="1"/>
              <a:t>FUNCTIONS OF PHILOSOPHY OF EDUCATION</a:t>
            </a:r>
            <a:endParaRPr lang="en-US" b="1"/>
          </a:p>
        </p:txBody>
      </p:sp>
      <p:sp>
        <p:nvSpPr>
          <p:cNvPr id="3" name="Content Placeholder 2">
            <a:extLst>
              <a:ext uri="{FF2B5EF4-FFF2-40B4-BE49-F238E27FC236}">
                <a16:creationId xmlns:a16="http://schemas.microsoft.com/office/drawing/2014/main" xmlns="" id="{B450B8A6-8DC9-8A40-A9F1-1A819CD6842F}"/>
              </a:ext>
            </a:extLst>
          </p:cNvPr>
          <p:cNvSpPr>
            <a:spLocks noGrp="1"/>
          </p:cNvSpPr>
          <p:nvPr>
            <p:ph idx="1"/>
          </p:nvPr>
        </p:nvSpPr>
        <p:spPr>
          <a:xfrm>
            <a:off x="788940" y="2058215"/>
            <a:ext cx="11102878" cy="4368032"/>
          </a:xfrm>
        </p:spPr>
        <p:txBody>
          <a:bodyPr>
            <a:noAutofit/>
          </a:bodyPr>
          <a:lstStyle/>
          <a:p>
            <a:pPr marL="0" indent="0">
              <a:buNone/>
            </a:pPr>
            <a:r>
              <a:rPr lang="en-GB" sz="2800" b="0" i="0">
                <a:effectLst/>
                <a:latin typeface="Times New Roman" panose="02020603050405020304" pitchFamily="18" charset="0"/>
                <a:cs typeface="Times New Roman" panose="02020603050405020304" pitchFamily="18" charset="0"/>
              </a:rPr>
              <a:t>Philosophy of education performs various functions. They area discussed below: </a:t>
            </a:r>
          </a:p>
          <a:p>
            <a:pPr marL="0" indent="0">
              <a:buNone/>
            </a:pPr>
            <a:r>
              <a:rPr lang="en-GB" sz="2800" b="0" i="0">
                <a:effectLst/>
                <a:latin typeface="Times New Roman" panose="02020603050405020304" pitchFamily="18" charset="0"/>
                <a:cs typeface="Times New Roman" panose="02020603050405020304" pitchFamily="18" charset="0"/>
              </a:rPr>
              <a:t>• Determining the aims of education
 • Harmonizing old and new traditions in the field of education.</a:t>
            </a:r>
          </a:p>
          <a:p>
            <a:pPr marL="0" indent="0">
              <a:buNone/>
            </a:pPr>
            <a:r>
              <a:rPr lang="en-GB" sz="2800" b="0" i="0">
                <a:effectLst/>
                <a:latin typeface="Times New Roman" panose="02020603050405020304" pitchFamily="18" charset="0"/>
                <a:cs typeface="Times New Roman" panose="02020603050405020304" pitchFamily="18" charset="0"/>
              </a:rPr>
              <a:t> • Providing the educational planners, administrators and educators with the progressive vision to achieve educational development:</a:t>
            </a:r>
          </a:p>
          <a:p>
            <a:pPr marL="0" indent="0">
              <a:buNone/>
            </a:pPr>
            <a:r>
              <a:rPr lang="en-GB" sz="2800" b="0" i="0">
                <a:effectLst/>
                <a:latin typeface="Times New Roman" panose="02020603050405020304" pitchFamily="18" charset="0"/>
                <a:cs typeface="Times New Roman" panose="02020603050405020304" pitchFamily="18" charset="0"/>
              </a:rPr>
              <a:t>• Preparing the young generation to face the challenges of the modern time</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63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B0739-F665-014E-B5C1-18E384FF3BCD}"/>
              </a:ext>
            </a:extLst>
          </p:cNvPr>
          <p:cNvSpPr>
            <a:spLocks noGrp="1"/>
          </p:cNvSpPr>
          <p:nvPr>
            <p:ph type="title"/>
          </p:nvPr>
        </p:nvSpPr>
        <p:spPr/>
        <p:txBody>
          <a:bodyPr/>
          <a:lstStyle/>
          <a:p>
            <a:r>
              <a:rPr lang="en-GB" sz="4800" b="1">
                <a:latin typeface="Times New Roman" panose="02020603050405020304" pitchFamily="18" charset="0"/>
                <a:cs typeface="Times New Roman" panose="02020603050405020304" pitchFamily="18" charset="0"/>
              </a:rPr>
              <a:t>ESSENTIALISM</a:t>
            </a:r>
            <a:endParaRPr lang="en-US" sz="48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7356D98-1CA4-494F-99BD-D8F5F9153F17}"/>
              </a:ext>
            </a:extLst>
          </p:cNvPr>
          <p:cNvSpPr>
            <a:spLocks noGrp="1"/>
          </p:cNvSpPr>
          <p:nvPr>
            <p:ph idx="1"/>
          </p:nvPr>
        </p:nvSpPr>
        <p:spPr>
          <a:xfrm>
            <a:off x="569576" y="1853248"/>
            <a:ext cx="11622424" cy="4298758"/>
          </a:xfrm>
        </p:spPr>
        <p:txBody>
          <a:bodyPr/>
          <a:lstStyle/>
          <a:p>
            <a:pPr marL="0" indent="0">
              <a:buNone/>
            </a:pPr>
            <a:r>
              <a:rPr lang="en-GB" sz="3200" b="1">
                <a:latin typeface="HelveticaNeue-Light"/>
                <a:cs typeface="Times New Roman" panose="02020603050405020304" pitchFamily="18" charset="0"/>
              </a:rPr>
              <a:t>ESSENTIAL</a:t>
            </a:r>
            <a:r>
              <a:rPr lang="en-GB" sz="3200">
                <a:latin typeface="HelveticaNeue-Light"/>
                <a:cs typeface="Times New Roman" panose="02020603050405020304" pitchFamily="18" charset="0"/>
              </a:rPr>
              <a:t> means </a:t>
            </a:r>
            <a:r>
              <a:rPr lang="en-GB" sz="3200" b="0" i="0">
                <a:effectLst/>
                <a:latin typeface="Times New Roman" panose="02020603050405020304" pitchFamily="18" charset="0"/>
                <a:cs typeface="Times New Roman" panose="02020603050405020304" pitchFamily="18" charset="0"/>
              </a:rPr>
              <a:t>Extremely important or necessary ,Very Basic</a:t>
            </a:r>
          </a:p>
          <a:p>
            <a:pPr marL="0" indent="0">
              <a:buNone/>
            </a:pPr>
            <a:r>
              <a:rPr lang="en-GB" sz="3200" b="1" i="0">
                <a:effectLst/>
                <a:latin typeface="Times New Roman" panose="02020603050405020304" pitchFamily="18" charset="0"/>
                <a:cs typeface="Times New Roman" panose="02020603050405020304" pitchFamily="18" charset="0"/>
              </a:rPr>
              <a:t>LISM</a:t>
            </a:r>
            <a:r>
              <a:rPr lang="en-GB" sz="3200" b="0" i="0">
                <a:effectLst/>
                <a:latin typeface="Times New Roman" panose="02020603050405020304" pitchFamily="18" charset="0"/>
                <a:cs typeface="Times New Roman" panose="02020603050405020304" pitchFamily="18" charset="0"/>
              </a:rPr>
              <a:t> means (Suffix) Belief, style, attitude, etc.</a:t>
            </a:r>
          </a:p>
          <a:p>
            <a:pPr marL="0" indent="0">
              <a:buNone/>
            </a:pPr>
            <a:r>
              <a:rPr lang="en-GB" sz="3200" b="0" i="0">
                <a:effectLst/>
                <a:latin typeface="Times New Roman" panose="02020603050405020304" pitchFamily="18" charset="0"/>
                <a:cs typeface="Times New Roman" panose="02020603050405020304" pitchFamily="18" charset="0"/>
              </a:rPr>
              <a:t> A belief that something is necessary.</a:t>
            </a:r>
          </a:p>
          <a:p>
            <a:pPr marL="0" indent="0">
              <a:buNone/>
            </a:pPr>
            <a:r>
              <a:rPr lang="en-GB" sz="3200">
                <a:latin typeface="Times New Roman" panose="02020603050405020304" pitchFamily="18" charset="0"/>
                <a:cs typeface="Times New Roman" panose="02020603050405020304" pitchFamily="18" charset="0"/>
              </a:rPr>
              <a:t>Essentialism is the view that every entity has a set of attributes that are necessary to its identity and function. In early Western thought, Plato’s idealism held that all things have such an “essence”—an “idea” or “form”.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03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6FEFD-C140-1942-B8CB-0E7FBBD21641}"/>
              </a:ext>
            </a:extLst>
          </p:cNvPr>
          <p:cNvSpPr>
            <a:spLocks noGrp="1"/>
          </p:cNvSpPr>
          <p:nvPr>
            <p:ph type="title"/>
          </p:nvPr>
        </p:nvSpPr>
        <p:spPr/>
        <p:txBody>
          <a:bodyPr anchor="ctr"/>
          <a:lstStyle/>
          <a:p>
            <a:pPr algn="ctr"/>
            <a:r>
              <a:rPr lang="en-GB" sz="6600" b="1">
                <a:latin typeface="Times New Roman" panose="02020603050405020304" pitchFamily="18" charset="0"/>
                <a:cs typeface="Times New Roman" panose="02020603050405020304" pitchFamily="18" charset="0"/>
              </a:rPr>
              <a:t>Philosophy</a:t>
            </a:r>
            <a:endParaRPr lang="en-US" sz="66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9DB225F-9B8D-C048-AF61-B847AA421F07}"/>
              </a:ext>
            </a:extLst>
          </p:cNvPr>
          <p:cNvSpPr>
            <a:spLocks noGrp="1"/>
          </p:cNvSpPr>
          <p:nvPr>
            <p:ph idx="1"/>
          </p:nvPr>
        </p:nvSpPr>
        <p:spPr/>
        <p:txBody>
          <a:bodyPr>
            <a:normAutofit/>
          </a:bodyPr>
          <a:lstStyle/>
          <a:p>
            <a:r>
              <a:rPr lang="en-GB" sz="3200" b="0" i="0">
                <a:effectLst/>
                <a:latin typeface="Times New Roman" panose="02020603050405020304" pitchFamily="18" charset="0"/>
                <a:cs typeface="Times New Roman" panose="02020603050405020304" pitchFamily="18" charset="0"/>
              </a:rPr>
              <a:t>Essentialism is an American philosophy of education which began in the 1930’s and 1940’s. </a:t>
            </a:r>
          </a:p>
          <a:p>
            <a:r>
              <a:rPr lang="en-GB" sz="3200" b="0" i="0">
                <a:effectLst/>
                <a:latin typeface="Times New Roman" panose="02020603050405020304" pitchFamily="18" charset="0"/>
                <a:cs typeface="Times New Roman" panose="02020603050405020304" pitchFamily="18" charset="0"/>
              </a:rPr>
              <a:t> The two origins of essentialism is from idealism and realism. </a:t>
            </a:r>
          </a:p>
          <a:p>
            <a:r>
              <a:rPr lang="en-GB" sz="3200" b="0" i="0">
                <a:effectLst/>
                <a:latin typeface="Times New Roman" panose="02020603050405020304" pitchFamily="18" charset="0"/>
                <a:cs typeface="Times New Roman" panose="02020603050405020304" pitchFamily="18" charset="0"/>
              </a:rPr>
              <a:t>Essentialists refers to “Basic Education”. </a:t>
            </a:r>
          </a:p>
          <a:p>
            <a:r>
              <a:rPr lang="en-GB" sz="3200" b="0" i="0">
                <a:effectLst/>
                <a:latin typeface="Times New Roman" panose="02020603050405020304" pitchFamily="18" charset="0"/>
                <a:cs typeface="Times New Roman" panose="02020603050405020304" pitchFamily="18" charset="0"/>
              </a:rPr>
              <a:t> Essentialists believe in teaching the basic subjects.</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93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0702D-EA8D-FF4F-B6E5-9A7EDEE64E05}"/>
              </a:ext>
            </a:extLst>
          </p:cNvPr>
          <p:cNvSpPr>
            <a:spLocks noGrp="1"/>
          </p:cNvSpPr>
          <p:nvPr>
            <p:ph type="title"/>
          </p:nvPr>
        </p:nvSpPr>
        <p:spPr>
          <a:xfrm>
            <a:off x="933664" y="1072574"/>
            <a:ext cx="5843041" cy="394468"/>
          </a:xfrm>
        </p:spPr>
        <p:txBody>
          <a:bodyPr anchor="ctr"/>
          <a:lstStyle/>
          <a:p>
            <a:pPr algn="ctr"/>
            <a:r>
              <a:rPr lang="en-GB" sz="6000" b="1">
                <a:latin typeface="Times New Roman" panose="02020603050405020304" pitchFamily="18" charset="0"/>
                <a:cs typeface="Times New Roman" panose="02020603050405020304" pitchFamily="18" charset="0"/>
              </a:rPr>
              <a:t>Philosopher</a:t>
            </a:r>
            <a:endParaRPr lang="en-US" sz="6000" b="1">
              <a:latin typeface="Times New Roman" panose="02020603050405020304" pitchFamily="18" charset="0"/>
              <a:cs typeface="Times New Roman" panose="02020603050405020304" pitchFamily="18" charset="0"/>
            </a:endParaRPr>
          </a:p>
        </p:txBody>
      </p:sp>
      <p:pic>
        <p:nvPicPr>
          <p:cNvPr id="5" name="Picture 5">
            <a:extLst>
              <a:ext uri="{FF2B5EF4-FFF2-40B4-BE49-F238E27FC236}">
                <a16:creationId xmlns:a16="http://schemas.microsoft.com/office/drawing/2014/main" xmlns="" id="{FBB5052F-199B-4242-9448-747C5F5C02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2831" y="1563255"/>
            <a:ext cx="3842966" cy="4572000"/>
          </a:xfrm>
        </p:spPr>
      </p:pic>
      <p:sp>
        <p:nvSpPr>
          <p:cNvPr id="4" name="Text Placeholder 3">
            <a:extLst>
              <a:ext uri="{FF2B5EF4-FFF2-40B4-BE49-F238E27FC236}">
                <a16:creationId xmlns:a16="http://schemas.microsoft.com/office/drawing/2014/main" xmlns="" id="{ECE0C8A5-5645-4A47-BA1C-41ECB8F2EEDB}"/>
              </a:ext>
            </a:extLst>
          </p:cNvPr>
          <p:cNvSpPr>
            <a:spLocks noGrp="1"/>
          </p:cNvSpPr>
          <p:nvPr>
            <p:ph type="body" sz="half" idx="2"/>
          </p:nvPr>
        </p:nvSpPr>
        <p:spPr>
          <a:xfrm>
            <a:off x="1273779" y="2278305"/>
            <a:ext cx="5843041" cy="4167908"/>
          </a:xfrm>
        </p:spPr>
        <p:txBody>
          <a:bodyPr>
            <a:noAutofit/>
          </a:bodyPr>
          <a:lstStyle/>
          <a:p>
            <a:r>
              <a:rPr lang="en-GB" sz="2800" b="0" i="0">
                <a:effectLst/>
                <a:latin typeface="Times New Roman" panose="02020603050405020304" pitchFamily="18" charset="0"/>
                <a:cs typeface="Times New Roman" panose="02020603050405020304" pitchFamily="18" charset="0"/>
              </a:rPr>
              <a:t> </a:t>
            </a:r>
            <a:r>
              <a:rPr lang="en-GB" sz="3600" b="1" i="0">
                <a:effectLst/>
                <a:latin typeface="Times New Roman" panose="02020603050405020304" pitchFamily="18" charset="0"/>
                <a:cs typeface="Times New Roman" panose="02020603050405020304" pitchFamily="18" charset="0"/>
              </a:rPr>
              <a:t>William Bagley(1874-1946)
 </a:t>
            </a:r>
            <a:r>
              <a:rPr lang="en-GB" sz="3600" b="0" i="0">
                <a:effectLst/>
                <a:latin typeface="Times New Roman" panose="02020603050405020304" pitchFamily="18" charset="0"/>
                <a:cs typeface="Times New Roman" panose="02020603050405020304" pitchFamily="18" charset="0"/>
              </a:rPr>
              <a:t>introduced the philosophy of essentialism in education in the 1930’s. </a:t>
            </a:r>
          </a:p>
          <a:p>
            <a:r>
              <a:rPr lang="en-GB" sz="3600" b="0" i="0">
                <a:effectLst/>
                <a:latin typeface="Times New Roman" panose="02020603050405020304" pitchFamily="18" charset="0"/>
                <a:cs typeface="Times New Roman" panose="02020603050405020304" pitchFamily="18" charset="0"/>
              </a:rPr>
              <a:t>William Bagley was an American philosopher.</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7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B4FD7A-922A-CB43-9F00-B39D27B571E3}"/>
              </a:ext>
            </a:extLst>
          </p:cNvPr>
          <p:cNvSpPr>
            <a:spLocks noGrp="1"/>
          </p:cNvSpPr>
          <p:nvPr>
            <p:ph type="title"/>
          </p:nvPr>
        </p:nvSpPr>
        <p:spPr/>
        <p:txBody>
          <a:bodyPr anchor="ctr"/>
          <a:lstStyle/>
          <a:p>
            <a:pPr algn="ctr"/>
            <a:r>
              <a:rPr lang="en-GB" sz="5400" b="0" i="0">
                <a:solidFill>
                  <a:schemeClr val="tx1"/>
                </a:solidFill>
                <a:effectLst/>
                <a:latin typeface="Times New Roman" panose="02020603050405020304" pitchFamily="18" charset="0"/>
                <a:cs typeface="Times New Roman" panose="02020603050405020304" pitchFamily="18" charset="0"/>
              </a:rPr>
              <a:t>Essentialists Beliefs </a:t>
            </a:r>
            <a:endParaRPr lang="en-US" sz="5400" b="1">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22975A7-E8CE-1443-AF44-27AA9DFE5EE7}"/>
              </a:ext>
            </a:extLst>
          </p:cNvPr>
          <p:cNvSpPr>
            <a:spLocks noGrp="1"/>
          </p:cNvSpPr>
          <p:nvPr>
            <p:ph idx="1"/>
          </p:nvPr>
        </p:nvSpPr>
        <p:spPr>
          <a:xfrm>
            <a:off x="1103312" y="2052918"/>
            <a:ext cx="10018809" cy="4352364"/>
          </a:xfrm>
        </p:spPr>
        <p:txBody>
          <a:bodyPr>
            <a:noAutofit/>
          </a:bodyPr>
          <a:lstStyle/>
          <a:p>
            <a:r>
              <a:rPr lang="en-GB" sz="3200">
                <a:latin typeface="Times New Roman" panose="02020603050405020304" pitchFamily="18" charset="0"/>
                <a:cs typeface="Times New Roman" panose="02020603050405020304" pitchFamily="18" charset="0"/>
              </a:rPr>
              <a:t>Essentialism tries to instill all students with the most basic knowledge, skills, and character development.</a:t>
            </a:r>
          </a:p>
          <a:p>
            <a:r>
              <a:rPr lang="en-GB" sz="3200">
                <a:latin typeface="Times New Roman" panose="02020603050405020304" pitchFamily="18" charset="0"/>
                <a:cs typeface="Times New Roman" panose="02020603050405020304" pitchFamily="18" charset="0"/>
              </a:rPr>
              <a:t>Essentialists believe that students should be taught to be a model citizen. </a:t>
            </a:r>
          </a:p>
          <a:p>
            <a:r>
              <a:rPr lang="en-GB" sz="3200">
                <a:latin typeface="Times New Roman" panose="02020603050405020304" pitchFamily="18" charset="0"/>
                <a:cs typeface="Times New Roman" panose="02020603050405020304" pitchFamily="18" charset="0"/>
              </a:rPr>
              <a:t>Essentialists believe that teachers should teach traditional moral values and virtues. </a:t>
            </a:r>
          </a:p>
          <a:p>
            <a:r>
              <a:rPr lang="en-GB" sz="3200">
                <a:latin typeface="Times New Roman" panose="02020603050405020304" pitchFamily="18" charset="0"/>
                <a:cs typeface="Times New Roman" panose="02020603050405020304" pitchFamily="18" charset="0"/>
              </a:rPr>
              <a:t>Essentialists believe in mastery learning.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74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4EC09-2568-AF4B-8767-308428DF5436}"/>
              </a:ext>
            </a:extLst>
          </p:cNvPr>
          <p:cNvSpPr>
            <a:spLocks noGrp="1"/>
          </p:cNvSpPr>
          <p:nvPr>
            <p:ph type="title"/>
          </p:nvPr>
        </p:nvSpPr>
        <p:spPr/>
        <p:txBody>
          <a:bodyPr anchor="ctr"/>
          <a:lstStyle/>
          <a:p>
            <a:pPr algn="ctr"/>
            <a:r>
              <a:rPr lang="en-GB" sz="5400" b="1" i="0">
                <a:solidFill>
                  <a:schemeClr val="tx1"/>
                </a:solidFill>
                <a:effectLst/>
                <a:latin typeface="Times New Roman" panose="02020603050405020304" pitchFamily="18" charset="0"/>
                <a:cs typeface="Times New Roman" panose="02020603050405020304" pitchFamily="18" charset="0"/>
              </a:rPr>
              <a:t>Purpose of Schooling</a:t>
            </a:r>
            <a:endParaRPr lang="en-US" sz="5400" b="1">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CB14CF6-EF2E-854D-9ABF-959A2A34FA12}"/>
              </a:ext>
            </a:extLst>
          </p:cNvPr>
          <p:cNvSpPr>
            <a:spLocks noGrp="1"/>
          </p:cNvSpPr>
          <p:nvPr>
            <p:ph idx="1"/>
          </p:nvPr>
        </p:nvSpPr>
        <p:spPr>
          <a:xfrm>
            <a:off x="1103312" y="2052918"/>
            <a:ext cx="9941840" cy="4805082"/>
          </a:xfrm>
        </p:spPr>
        <p:txBody>
          <a:bodyPr>
            <a:normAutofit/>
          </a:bodyPr>
          <a:lstStyle/>
          <a:p>
            <a:r>
              <a:rPr lang="en-GB" sz="3600">
                <a:latin typeface="Times New Roman" panose="02020603050405020304" pitchFamily="18" charset="0"/>
                <a:cs typeface="Times New Roman" panose="02020603050405020304" pitchFamily="18" charset="0"/>
              </a:rPr>
              <a:t>Prepare students to be productive, contributing members of society
For essentialist, the aim of education is to teach the young the essentials they need to live well in the modern world.</a:t>
            </a:r>
          </a:p>
          <a:p>
            <a:r>
              <a:rPr lang="en-GB" sz="3600">
                <a:latin typeface="Times New Roman" panose="02020603050405020304" pitchFamily="18" charset="0"/>
                <a:cs typeface="Times New Roman" panose="02020603050405020304" pitchFamily="18" charset="0"/>
              </a:rPr>
              <a:t>Essentialists teach the basic subjects.</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8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58C54-9844-421E-80AD-65C68D6CC594}"/>
              </a:ext>
            </a:extLst>
          </p:cNvPr>
          <p:cNvSpPr>
            <a:spLocks noGrp="1"/>
          </p:cNvSpPr>
          <p:nvPr>
            <p:ph type="title"/>
          </p:nvPr>
        </p:nvSpPr>
        <p:spPr/>
        <p:txBody>
          <a:bodyPr anchor="ctr"/>
          <a:lstStyle/>
          <a:p>
            <a:pPr algn="ctr"/>
            <a:r>
              <a:rPr lang="en-GB" b="1">
                <a:latin typeface="Times New Roman" panose="02020603050405020304" pitchFamily="18" charset="0"/>
                <a:cs typeface="Times New Roman" panose="02020603050405020304" pitchFamily="18" charset="0"/>
              </a:rPr>
              <a:t>CURRICULUM OF ESSENTIALISM.</a:t>
            </a:r>
            <a:endParaRPr lang="en-US" b="1">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28DE7E89-06B3-DC41-9C52-0C1ECD345DF3}"/>
              </a:ext>
            </a:extLst>
          </p:cNvPr>
          <p:cNvSpPr>
            <a:spLocks noGrp="1"/>
          </p:cNvSpPr>
          <p:nvPr>
            <p:ph idx="1"/>
          </p:nvPr>
        </p:nvSpPr>
        <p:spPr/>
        <p:txBody>
          <a:bodyPr>
            <a:normAutofit/>
          </a:bodyPr>
          <a:lstStyle/>
          <a:p>
            <a:r>
              <a:rPr lang="en-GB" sz="4400">
                <a:latin typeface="Times New Roman" panose="02020603050405020304" pitchFamily="18" charset="0"/>
                <a:cs typeface="Times New Roman" panose="02020603050405020304" pitchFamily="18" charset="0"/>
              </a:rPr>
              <a:t>The foundation of essentialist curriculum is based on traditional disciplines such as math, natural science, history, foreign language, and literature. Essentialists frown upon vocational courses.</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75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6CF34-12FB-C946-AC7D-238C2F23539E}"/>
              </a:ext>
            </a:extLst>
          </p:cNvPr>
          <p:cNvSpPr>
            <a:spLocks noGrp="1"/>
          </p:cNvSpPr>
          <p:nvPr>
            <p:ph type="title"/>
          </p:nvPr>
        </p:nvSpPr>
        <p:spPr/>
        <p:txBody>
          <a:bodyPr anchor="ctr"/>
          <a:lstStyle/>
          <a:p>
            <a:pPr algn="ctr"/>
            <a:r>
              <a:rPr lang="en-GB" sz="4400" b="1">
                <a:solidFill>
                  <a:schemeClr val="tx1"/>
                </a:solidFill>
                <a:latin typeface="Times New Roman" panose="02020603050405020304" pitchFamily="18" charset="0"/>
                <a:cs typeface="Times New Roman" panose="02020603050405020304" pitchFamily="18" charset="0"/>
              </a:rPr>
              <a:t>Teacher’s Role </a:t>
            </a:r>
            <a:endParaRPr lang="en-US"/>
          </a:p>
        </p:txBody>
      </p:sp>
      <p:sp>
        <p:nvSpPr>
          <p:cNvPr id="3" name="Content Placeholder 2">
            <a:extLst>
              <a:ext uri="{FF2B5EF4-FFF2-40B4-BE49-F238E27FC236}">
                <a16:creationId xmlns:a16="http://schemas.microsoft.com/office/drawing/2014/main" xmlns="" id="{C4E42D56-AB76-4741-BD86-D0FEA0B01AEF}"/>
              </a:ext>
            </a:extLst>
          </p:cNvPr>
          <p:cNvSpPr>
            <a:spLocks noGrp="1"/>
          </p:cNvSpPr>
          <p:nvPr>
            <p:ph sz="half" idx="1"/>
          </p:nvPr>
        </p:nvSpPr>
        <p:spPr>
          <a:xfrm>
            <a:off x="952133" y="2056092"/>
            <a:ext cx="4396339" cy="4195763"/>
          </a:xfrm>
        </p:spPr>
        <p:txBody>
          <a:bodyPr>
            <a:noAutofit/>
          </a:bodyPr>
          <a:lstStyle/>
          <a:p>
            <a:r>
              <a:rPr lang="en-GB" sz="2800" b="0" i="0">
                <a:effectLst/>
                <a:latin typeface="Times New Roman" panose="02020603050405020304" pitchFamily="18" charset="0"/>
                <a:cs typeface="Times New Roman" panose="02020603050405020304" pitchFamily="18" charset="0"/>
              </a:rPr>
              <a:t>The teacher teaches discipline and hard work. </a:t>
            </a:r>
          </a:p>
          <a:p>
            <a:r>
              <a:rPr lang="en-GB" sz="2800" b="0" i="0">
                <a:effectLst/>
                <a:latin typeface="Times New Roman" panose="02020603050405020304" pitchFamily="18" charset="0"/>
                <a:cs typeface="Times New Roman" panose="02020603050405020304" pitchFamily="18" charset="0"/>
              </a:rPr>
              <a:t> The teacher is an expert of content knowledge. </a:t>
            </a:r>
          </a:p>
          <a:p>
            <a:r>
              <a:rPr lang="en-GB" sz="2800" b="0" i="0">
                <a:effectLst/>
                <a:latin typeface="Times New Roman" panose="02020603050405020304" pitchFamily="18" charset="0"/>
                <a:cs typeface="Times New Roman" panose="02020603050405020304" pitchFamily="18" charset="0"/>
              </a:rPr>
              <a:t>The teacher is accountable for student learning. </a:t>
            </a:r>
          </a:p>
        </p:txBody>
      </p:sp>
      <p:sp>
        <p:nvSpPr>
          <p:cNvPr id="4" name="Content Placeholder 3">
            <a:extLst>
              <a:ext uri="{FF2B5EF4-FFF2-40B4-BE49-F238E27FC236}">
                <a16:creationId xmlns:a16="http://schemas.microsoft.com/office/drawing/2014/main" xmlns="" id="{144E2427-28EA-0D49-BCA5-8F3D275B5EFA}"/>
              </a:ext>
            </a:extLst>
          </p:cNvPr>
          <p:cNvSpPr>
            <a:spLocks noGrp="1"/>
          </p:cNvSpPr>
          <p:nvPr>
            <p:ph sz="half" idx="2"/>
          </p:nvPr>
        </p:nvSpPr>
        <p:spPr/>
        <p:txBody>
          <a:bodyPr>
            <a:normAutofit/>
          </a:bodyPr>
          <a:lstStyle/>
          <a:p>
            <a:pPr marL="0" indent="0">
              <a:buNone/>
            </a:pPr>
            <a:r>
              <a:rPr lang="en-GB" sz="2800" b="1">
                <a:latin typeface="Times New Roman" panose="02020603050405020304" pitchFamily="18" charset="0"/>
                <a:cs typeface="Times New Roman" panose="02020603050405020304" pitchFamily="18" charset="0"/>
              </a:rPr>
              <a:t>Teacher’s Role.</a:t>
            </a:r>
            <a:r>
              <a:rPr lang="en-GB"/>
              <a:t>
</a:t>
            </a:r>
            <a:r>
              <a:rPr lang="en-GB" sz="3200">
                <a:latin typeface="Times New Roman" panose="02020603050405020304" pitchFamily="18" charset="0"/>
                <a:cs typeface="Times New Roman" panose="02020603050405020304" pitchFamily="18" charset="0"/>
              </a:rPr>
              <a:t> As an expert .
Impart essential knowledge .
Direct focused tasks Essentialism as a teacher-centered philosophy</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74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E47FD-3110-6C4B-AD5D-91A3E04E6E71}"/>
              </a:ext>
            </a:extLst>
          </p:cNvPr>
          <p:cNvSpPr>
            <a:spLocks noGrp="1"/>
          </p:cNvSpPr>
          <p:nvPr>
            <p:ph type="title"/>
          </p:nvPr>
        </p:nvSpPr>
        <p:spPr/>
        <p:txBody>
          <a:bodyPr anchor="ctr"/>
          <a:lstStyle/>
          <a:p>
            <a:pPr algn="ctr"/>
            <a:r>
              <a:rPr lang="en-GB" b="1"/>
              <a:t>Teaching Strategies </a:t>
            </a:r>
            <a:endParaRPr lang="en-US" b="1"/>
          </a:p>
        </p:txBody>
      </p:sp>
      <p:sp>
        <p:nvSpPr>
          <p:cNvPr id="3" name="Content Placeholder 2">
            <a:extLst>
              <a:ext uri="{FF2B5EF4-FFF2-40B4-BE49-F238E27FC236}">
                <a16:creationId xmlns:a16="http://schemas.microsoft.com/office/drawing/2014/main" xmlns="" id="{F3F2D413-0623-B54B-B8BA-B0F21481F088}"/>
              </a:ext>
            </a:extLst>
          </p:cNvPr>
          <p:cNvSpPr>
            <a:spLocks noGrp="1"/>
          </p:cNvSpPr>
          <p:nvPr>
            <p:ph idx="1"/>
          </p:nvPr>
        </p:nvSpPr>
        <p:spPr/>
        <p:txBody>
          <a:bodyPr>
            <a:normAutofit/>
          </a:bodyPr>
          <a:lstStyle/>
          <a:p>
            <a:r>
              <a:rPr lang="en-GB" sz="3600">
                <a:latin typeface="Times New Roman" panose="02020603050405020304" pitchFamily="18" charset="0"/>
                <a:cs typeface="Times New Roman" panose="02020603050405020304" pitchFamily="18" charset="0"/>
              </a:rPr>
              <a:t> Use instructional strategies </a:t>
            </a:r>
          </a:p>
          <a:p>
            <a:r>
              <a:rPr lang="en-GB" sz="3600">
                <a:latin typeface="Times New Roman" panose="02020603050405020304" pitchFamily="18" charset="0"/>
                <a:cs typeface="Times New Roman" panose="02020603050405020304" pitchFamily="18" charset="0"/>
              </a:rPr>
              <a:t> Lecture </a:t>
            </a:r>
          </a:p>
          <a:p>
            <a:r>
              <a:rPr lang="en-GB" sz="3600">
                <a:latin typeface="Times New Roman" panose="02020603050405020304" pitchFamily="18" charset="0"/>
                <a:cs typeface="Times New Roman" panose="02020603050405020304" pitchFamily="18" charset="0"/>
              </a:rPr>
              <a:t> Memorization </a:t>
            </a:r>
          </a:p>
          <a:p>
            <a:r>
              <a:rPr lang="en-GB" sz="3600">
                <a:latin typeface="Times New Roman" panose="02020603050405020304" pitchFamily="18" charset="0"/>
                <a:cs typeface="Times New Roman" panose="02020603050405020304" pitchFamily="18" charset="0"/>
              </a:rPr>
              <a:t> Homework </a:t>
            </a:r>
          </a:p>
          <a:p>
            <a:r>
              <a:rPr lang="en-GB" sz="3600">
                <a:latin typeface="Times New Roman" panose="02020603050405020304" pitchFamily="18" charset="0"/>
                <a:cs typeface="Times New Roman" panose="02020603050405020304" pitchFamily="18" charset="0"/>
              </a:rPr>
              <a:t>Teacher and subject centered </a:t>
            </a:r>
          </a:p>
          <a:p>
            <a:r>
              <a:rPr lang="en-GB" sz="3600">
                <a:latin typeface="Times New Roman" panose="02020603050405020304" pitchFamily="18" charset="0"/>
                <a:cs typeface="Times New Roman" panose="02020603050405020304" pitchFamily="18" charset="0"/>
              </a:rPr>
              <a:t> Mastery learning</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26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940E8-5446-9B44-B252-73DE0134399D}"/>
              </a:ext>
            </a:extLst>
          </p:cNvPr>
          <p:cNvSpPr>
            <a:spLocks noGrp="1"/>
          </p:cNvSpPr>
          <p:nvPr>
            <p:ph type="title"/>
          </p:nvPr>
        </p:nvSpPr>
        <p:spPr/>
        <p:txBody>
          <a:bodyPr/>
          <a:lstStyle/>
          <a:p>
            <a:r>
              <a:rPr lang="en-GB" b="1">
                <a:latin typeface="Times New Roman" panose="02020603050405020304" pitchFamily="18" charset="0"/>
                <a:cs typeface="Times New Roman" panose="02020603050405020304" pitchFamily="18" charset="0"/>
              </a:rPr>
              <a:t>Why do the school need Essentialisism in the education system.?</a:t>
            </a:r>
            <a:endParaRPr lang="en-US"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C43D3B1-0E79-2842-90A9-3A5475A836C7}"/>
              </a:ext>
            </a:extLst>
          </p:cNvPr>
          <p:cNvSpPr>
            <a:spLocks noGrp="1"/>
          </p:cNvSpPr>
          <p:nvPr>
            <p:ph idx="1"/>
          </p:nvPr>
        </p:nvSpPr>
        <p:spPr>
          <a:xfrm>
            <a:off x="1173788" y="2289848"/>
            <a:ext cx="8877046" cy="4115434"/>
          </a:xfrm>
        </p:spPr>
        <p:txBody>
          <a:bodyPr>
            <a:noAutofit/>
          </a:bodyPr>
          <a:lstStyle/>
          <a:p>
            <a:r>
              <a:rPr lang="en-GB" sz="4000">
                <a:latin typeface="Times New Roman" panose="02020603050405020304" pitchFamily="18" charset="0"/>
                <a:cs typeface="Times New Roman" panose="02020603050405020304" pitchFamily="18" charset="0"/>
              </a:rPr>
              <a:t>For the students to acquire basic knowledge, skills, and values .</a:t>
            </a:r>
          </a:p>
          <a:p>
            <a:r>
              <a:rPr lang="en-GB" sz="4000">
                <a:latin typeface="Times New Roman" panose="02020603050405020304" pitchFamily="18" charset="0"/>
                <a:cs typeface="Times New Roman" panose="02020603050405020304" pitchFamily="18" charset="0"/>
              </a:rPr>
              <a:t>To hopefully transmit the traditional moral values and intellectual knowledge that students need to become model citizens.</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E9FF8-605D-443D-99B6-4E07E8CD65F1}"/>
              </a:ext>
            </a:extLst>
          </p:cNvPr>
          <p:cNvSpPr>
            <a:spLocks noGrp="1"/>
          </p:cNvSpPr>
          <p:nvPr>
            <p:ph type="title"/>
          </p:nvPr>
        </p:nvSpPr>
        <p:spPr/>
        <p:txBody>
          <a:bodyPr/>
          <a:lstStyle/>
          <a:p>
            <a:r>
              <a:rPr lang="en-US" b="1" dirty="0"/>
              <a:t>OBJECTIVE</a:t>
            </a:r>
          </a:p>
        </p:txBody>
      </p:sp>
      <p:sp>
        <p:nvSpPr>
          <p:cNvPr id="3" name="Content Placeholder 2">
            <a:extLst>
              <a:ext uri="{FF2B5EF4-FFF2-40B4-BE49-F238E27FC236}">
                <a16:creationId xmlns:a16="http://schemas.microsoft.com/office/drawing/2014/main" xmlns="" id="{D475F663-CFFF-4368-BB22-DD85C8B9A3FD}"/>
              </a:ext>
            </a:extLst>
          </p:cNvPr>
          <p:cNvSpPr>
            <a:spLocks noGrp="1"/>
          </p:cNvSpPr>
          <p:nvPr>
            <p:ph idx="1"/>
          </p:nvPr>
        </p:nvSpPr>
        <p:spPr>
          <a:xfrm>
            <a:off x="1154954" y="2603499"/>
            <a:ext cx="10390501" cy="4254501"/>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After reading this unit, you will be able to:</a:t>
            </a:r>
          </a:p>
          <a:p>
            <a:pPr>
              <a:buFont typeface="Wingdings" panose="05000000000000000000" pitchFamily="2" charset="2"/>
              <a:buChar char="Ø"/>
            </a:pPr>
            <a:r>
              <a:rPr lang="en-US" sz="2800">
                <a:solidFill>
                  <a:schemeClr val="tx1"/>
                </a:solidFill>
                <a:latin typeface="Times New Roman" panose="02020603050405020304" pitchFamily="18" charset="0"/>
                <a:cs typeface="Times New Roman" panose="02020603050405020304" pitchFamily="18" charset="0"/>
              </a:rPr>
              <a:t>Define </a:t>
            </a:r>
            <a:r>
              <a:rPr lang="en-GB" sz="2800">
                <a:solidFill>
                  <a:schemeClr val="tx1"/>
                </a:solidFill>
                <a:latin typeface="Times New Roman" panose="02020603050405020304" pitchFamily="18" charset="0"/>
                <a:cs typeface="Times New Roman" panose="02020603050405020304" pitchFamily="18" charset="0"/>
              </a:rPr>
              <a:t>philosophy
Meaning of Philosophy</a:t>
            </a:r>
          </a:p>
          <a:p>
            <a:pPr>
              <a:buFont typeface="Wingdings" panose="05000000000000000000" pitchFamily="2" charset="2"/>
              <a:buChar char="Ø"/>
            </a:pPr>
            <a:r>
              <a:rPr lang="en-US" sz="2800">
                <a:solidFill>
                  <a:schemeClr val="tx1"/>
                </a:solidFill>
                <a:latin typeface="Times New Roman" panose="02020603050405020304" pitchFamily="18" charset="0"/>
                <a:cs typeface="Times New Roman" panose="02020603050405020304" pitchFamily="18" charset="0"/>
              </a:rPr>
              <a:t>Describe </a:t>
            </a:r>
            <a:r>
              <a:rPr lang="en-US" sz="2800" dirty="0">
                <a:solidFill>
                  <a:schemeClr val="tx1"/>
                </a:solidFill>
                <a:latin typeface="Times New Roman" panose="02020603050405020304" pitchFamily="18" charset="0"/>
                <a:cs typeface="Times New Roman" panose="02020603050405020304" pitchFamily="18" charset="0"/>
              </a:rPr>
              <a:t>the scope of philosophy</a:t>
            </a:r>
          </a:p>
          <a:p>
            <a:pPr>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Discuss the branches of philosophy</a:t>
            </a:r>
          </a:p>
          <a:p>
            <a:pPr>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Analyze the relationship of education and philosophy</a:t>
            </a:r>
          </a:p>
          <a:p>
            <a:pPr>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Evaluate the role of philosophy in educational policy and practice</a:t>
            </a:r>
          </a:p>
        </p:txBody>
      </p:sp>
    </p:spTree>
    <p:extLst>
      <p:ext uri="{BB962C8B-B14F-4D97-AF65-F5344CB8AC3E}">
        <p14:creationId xmlns:p14="http://schemas.microsoft.com/office/powerpoint/2010/main" val="8581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C797F-B0C2-3247-BD02-50E6599F9C1B}"/>
              </a:ext>
            </a:extLst>
          </p:cNvPr>
          <p:cNvSpPr>
            <a:spLocks noGrp="1"/>
          </p:cNvSpPr>
          <p:nvPr>
            <p:ph type="title"/>
          </p:nvPr>
        </p:nvSpPr>
        <p:spPr/>
        <p:txBody>
          <a:bodyPr/>
          <a:lstStyle/>
          <a:p>
            <a:r>
              <a:rPr lang="en-GB" sz="4400" b="1">
                <a:latin typeface="Times New Roman" panose="02020603050405020304" pitchFamily="18" charset="0"/>
                <a:cs typeface="Times New Roman" panose="02020603050405020304" pitchFamily="18" charset="0"/>
              </a:rPr>
              <a:t>Criticism of Essentialism in education </a:t>
            </a:r>
            <a:endParaRPr lang="en-US" b="1"/>
          </a:p>
        </p:txBody>
      </p:sp>
      <p:sp>
        <p:nvSpPr>
          <p:cNvPr id="3" name="Content Placeholder 2">
            <a:extLst>
              <a:ext uri="{FF2B5EF4-FFF2-40B4-BE49-F238E27FC236}">
                <a16:creationId xmlns:a16="http://schemas.microsoft.com/office/drawing/2014/main" xmlns="" id="{AC7C8DD1-FFFC-3041-90B1-3390B3E89038}"/>
              </a:ext>
            </a:extLst>
          </p:cNvPr>
          <p:cNvSpPr>
            <a:spLocks noGrp="1"/>
          </p:cNvSpPr>
          <p:nvPr>
            <p:ph idx="1"/>
          </p:nvPr>
        </p:nvSpPr>
        <p:spPr/>
        <p:txBody>
          <a:bodyPr>
            <a:normAutofit/>
          </a:bodyPr>
          <a:lstStyle/>
          <a:p>
            <a:r>
              <a:rPr lang="en-GB" sz="4800" b="1">
                <a:latin typeface="Times New Roman" panose="02020603050405020304" pitchFamily="18" charset="0"/>
                <a:cs typeface="Times New Roman" panose="02020603050405020304" pitchFamily="18" charset="0"/>
              </a:rPr>
              <a:t>Positive: </a:t>
            </a:r>
          </a:p>
          <a:p>
            <a:pPr marL="0" indent="0">
              <a:buNone/>
            </a:pPr>
            <a:r>
              <a:rPr lang="en-GB" sz="4800">
                <a:latin typeface="Times New Roman" panose="02020603050405020304" pitchFamily="18" charset="0"/>
                <a:cs typeface="Times New Roman" panose="02020603050405020304" pitchFamily="18" charset="0"/>
              </a:rPr>
              <a:t>Stability of education </a:t>
            </a:r>
          </a:p>
          <a:p>
            <a:r>
              <a:rPr lang="en-GB" sz="4800" b="1">
                <a:latin typeface="Times New Roman" panose="02020603050405020304" pitchFamily="18" charset="0"/>
                <a:cs typeface="Times New Roman" panose="02020603050405020304" pitchFamily="18" charset="0"/>
              </a:rPr>
              <a:t>Negative:</a:t>
            </a:r>
          </a:p>
          <a:p>
            <a:pPr marL="0" indent="0">
              <a:buNone/>
            </a:pPr>
            <a:r>
              <a:rPr lang="en-GB" sz="4800">
                <a:latin typeface="Times New Roman" panose="02020603050405020304" pitchFamily="18" charset="0"/>
                <a:cs typeface="Times New Roman" panose="02020603050405020304" pitchFamily="18" charset="0"/>
              </a:rPr>
              <a:t>Students take more on the passive role on their education</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86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BBF37-1380-944F-AE4F-F3A1D40246F3}"/>
              </a:ext>
            </a:extLst>
          </p:cNvPr>
          <p:cNvSpPr>
            <a:spLocks noGrp="1"/>
          </p:cNvSpPr>
          <p:nvPr>
            <p:ph type="title"/>
          </p:nvPr>
        </p:nvSpPr>
        <p:spPr/>
        <p:txBody>
          <a:bodyPr anchor="ctr"/>
          <a:lstStyle/>
          <a:p>
            <a:pPr algn="ctr"/>
            <a:r>
              <a:rPr lang="en-GB" sz="6000" b="1">
                <a:latin typeface="Times New Roman" panose="02020603050405020304" pitchFamily="18" charset="0"/>
                <a:cs typeface="Times New Roman" panose="02020603050405020304" pitchFamily="18" charset="0"/>
              </a:rPr>
              <a:t>Summary</a:t>
            </a:r>
            <a:endParaRPr lang="en-US" sz="60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57065E19-5041-854E-A6FA-B8B0696799E7}"/>
              </a:ext>
            </a:extLst>
          </p:cNvPr>
          <p:cNvSpPr>
            <a:spLocks noGrp="1"/>
          </p:cNvSpPr>
          <p:nvPr>
            <p:ph idx="1"/>
          </p:nvPr>
        </p:nvSpPr>
        <p:spPr/>
        <p:txBody>
          <a:bodyPr>
            <a:normAutofit/>
          </a:bodyPr>
          <a:lstStyle/>
          <a:p>
            <a:pPr marL="0" indent="0">
              <a:buNone/>
            </a:pPr>
            <a:r>
              <a:rPr lang="en-GB" sz="3600" b="1" i="0">
                <a:effectLst/>
                <a:latin typeface="Times New Roman" panose="02020603050405020304" pitchFamily="18" charset="0"/>
                <a:cs typeface="Times New Roman" panose="02020603050405020304" pitchFamily="18" charset="0"/>
              </a:rPr>
              <a:t>Essentialism</a:t>
            </a:r>
            <a:r>
              <a:rPr lang="en-GB" sz="3600" b="0" i="0">
                <a:effectLst/>
                <a:latin typeface="Times New Roman" panose="02020603050405020304" pitchFamily="18" charset="0"/>
                <a:cs typeface="Times New Roman" panose="02020603050405020304" pitchFamily="18" charset="0"/>
              </a:rPr>
              <a:t> tries to instill all students with the most essential or basic academic knowledge and skills and character development. Essentialists argue that </a:t>
            </a:r>
            <a:r>
              <a:rPr lang="en-GB" sz="3600" b="1" i="0">
                <a:effectLst/>
                <a:latin typeface="Times New Roman" panose="02020603050405020304" pitchFamily="18" charset="0"/>
                <a:cs typeface="Times New Roman" panose="02020603050405020304" pitchFamily="18" charset="0"/>
              </a:rPr>
              <a:t>classrooms</a:t>
            </a:r>
            <a:r>
              <a:rPr lang="en-GB" sz="3600" b="0" i="0">
                <a:effectLst/>
                <a:latin typeface="Times New Roman" panose="02020603050405020304" pitchFamily="18" charset="0"/>
                <a:cs typeface="Times New Roman" panose="02020603050405020304" pitchFamily="18" charset="0"/>
              </a:rPr>
              <a:t> should be teacher-oriented. ... The teacher should serve as an intellectual and moral role model for the students.</a:t>
            </a:r>
          </a:p>
        </p:txBody>
      </p:sp>
    </p:spTree>
    <p:extLst>
      <p:ext uri="{BB962C8B-B14F-4D97-AF65-F5344CB8AC3E}">
        <p14:creationId xmlns:p14="http://schemas.microsoft.com/office/powerpoint/2010/main" val="144298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9A65D-A1BC-034B-8A3A-ABC06EE31A2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4308E0F-A554-EC48-90F9-D6336186A2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2" y="0"/>
            <a:ext cx="12212442" cy="6858000"/>
          </a:xfrm>
        </p:spPr>
      </p:pic>
    </p:spTree>
    <p:extLst>
      <p:ext uri="{BB962C8B-B14F-4D97-AF65-F5344CB8AC3E}">
        <p14:creationId xmlns:p14="http://schemas.microsoft.com/office/powerpoint/2010/main" val="1085685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BB35C-B22E-AF4F-B2DB-72DBBDF36DC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F796702B-4ED7-1D41-9640-E1CCC188A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97112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49BBA-2EA4-3B44-92C0-874E375057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DB3B8E5-1751-CB45-948B-63F8D11FB8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32150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4CE8B-BDF1-6544-A2E3-D6B64C4657B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F19FB55-FD3B-6741-A311-F6926812A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97100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F9857-3976-BC4E-BC30-CE45CE42502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8617101-EC75-1B41-886A-939A41FE28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9951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70A72-71D5-C147-9CEB-6BAEAE43C9B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F39091D-D7F3-B641-87FB-89DE00883E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07116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5C638-0532-5E4E-942D-93F99F3C403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7F65970-3275-914A-9E43-1608DD6FA5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4095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A5A8C-9DEC-864B-9BD3-78E8A252834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FEC76A38-83CE-884D-985C-5B0D3FDB54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23" y="0"/>
            <a:ext cx="12139577" cy="6858000"/>
          </a:xfrm>
        </p:spPr>
      </p:pic>
    </p:spTree>
    <p:extLst>
      <p:ext uri="{BB962C8B-B14F-4D97-AF65-F5344CB8AC3E}">
        <p14:creationId xmlns:p14="http://schemas.microsoft.com/office/powerpoint/2010/main" val="199573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0CCA2-50A9-B745-B52F-587CB7CDED8D}"/>
              </a:ext>
            </a:extLst>
          </p:cNvPr>
          <p:cNvSpPr>
            <a:spLocks noGrp="1"/>
          </p:cNvSpPr>
          <p:nvPr>
            <p:ph type="title"/>
          </p:nvPr>
        </p:nvSpPr>
        <p:spPr>
          <a:xfrm>
            <a:off x="846668" y="731212"/>
            <a:ext cx="9069700" cy="949420"/>
          </a:xfrm>
        </p:spPr>
        <p:txBody>
          <a:bodyPr/>
          <a:lstStyle/>
          <a:p>
            <a:r>
              <a:rPr lang="en-GB" sz="4800" b="1"/>
              <a:t>Philosophy</a:t>
            </a:r>
            <a:endParaRPr lang="en-US" sz="4800" b="1"/>
          </a:p>
        </p:txBody>
      </p:sp>
      <p:sp>
        <p:nvSpPr>
          <p:cNvPr id="3" name="Content Placeholder 2">
            <a:extLst>
              <a:ext uri="{FF2B5EF4-FFF2-40B4-BE49-F238E27FC236}">
                <a16:creationId xmlns:a16="http://schemas.microsoft.com/office/drawing/2014/main" xmlns="" id="{18B7F2EC-E4CF-3E4B-A11E-D5ECF92AF968}"/>
              </a:ext>
            </a:extLst>
          </p:cNvPr>
          <p:cNvSpPr>
            <a:spLocks noGrp="1"/>
          </p:cNvSpPr>
          <p:nvPr>
            <p:ph idx="1"/>
          </p:nvPr>
        </p:nvSpPr>
        <p:spPr>
          <a:xfrm>
            <a:off x="434878" y="1751062"/>
            <a:ext cx="11757122" cy="4375726"/>
          </a:xfrm>
        </p:spPr>
        <p:txBody>
          <a:bodyPr>
            <a:noAutofit/>
          </a:bodyPr>
          <a:lstStyle/>
          <a:p>
            <a:r>
              <a:rPr lang="en-GB" sz="3200">
                <a:solidFill>
                  <a:schemeClr val="tx1"/>
                </a:solidFill>
                <a:latin typeface="Times New Roman" panose="02020603050405020304" pitchFamily="18" charset="0"/>
                <a:cs typeface="Times New Roman" panose="02020603050405020304" pitchFamily="18" charset="0"/>
              </a:rPr>
              <a:t>Philosophy is the study of general and fundamental questions, such as those about reason, existence, knowledge, values, mind, and language. Such questions are often posed as problems to be studied or resolved. </a:t>
            </a:r>
          </a:p>
          <a:p>
            <a:r>
              <a:rPr lang="en-GB" sz="3200">
                <a:solidFill>
                  <a:schemeClr val="tx1"/>
                </a:solidFill>
                <a:latin typeface="Times New Roman" panose="02020603050405020304" pitchFamily="18" charset="0"/>
                <a:cs typeface="Times New Roman" panose="02020603050405020304" pitchFamily="18" charset="0"/>
              </a:rPr>
              <a:t>Philosophy is the study or creation of theories about basic things such as the nature of existence, knowledge, and thought, or about how people should live. ... A philosophy is a particular set of ideas that a philosopher has.</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31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E81261-28DF-C54D-93E4-F28938791B0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0BA5E1D-F90C-8F45-A405-80F02F4B5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00"/>
            <a:ext cx="12192000" cy="6845300"/>
          </a:xfrm>
        </p:spPr>
      </p:pic>
    </p:spTree>
    <p:extLst>
      <p:ext uri="{BB962C8B-B14F-4D97-AF65-F5344CB8AC3E}">
        <p14:creationId xmlns:p14="http://schemas.microsoft.com/office/powerpoint/2010/main" val="316124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829F3-2E87-0342-A950-4DB01BF50E5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B0D5F7A8-DBCE-2B4F-8D3C-DC69A23E6F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23373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90EFE-2B9D-4544-BA05-1C20DCB1B6C0}"/>
              </a:ext>
            </a:extLst>
          </p:cNvPr>
          <p:cNvSpPr>
            <a:spLocks noGrp="1"/>
          </p:cNvSpPr>
          <p:nvPr>
            <p:ph type="title"/>
          </p:nvPr>
        </p:nvSpPr>
        <p:spPr>
          <a:xfrm>
            <a:off x="2347576" y="2396203"/>
            <a:ext cx="7953409" cy="3838342"/>
          </a:xfrm>
        </p:spPr>
        <p:txBody>
          <a:bodyPr/>
          <a:lstStyle/>
          <a:p>
            <a:r>
              <a:rPr lang="en-GB" sz="6000" b="1">
                <a:latin typeface="Times New Roman" panose="02020603050405020304" pitchFamily="18" charset="0"/>
                <a:cs typeface="Times New Roman" panose="02020603050405020304" pitchFamily="18" charset="0"/>
              </a:rPr>
              <a:t>Thank you </a:t>
            </a:r>
            <a:br>
              <a:rPr lang="en-GB" sz="6000" b="1">
                <a:latin typeface="Times New Roman" panose="02020603050405020304" pitchFamily="18" charset="0"/>
                <a:cs typeface="Times New Roman" panose="02020603050405020304" pitchFamily="18" charset="0"/>
              </a:rPr>
            </a:br>
            <a:r>
              <a:rPr lang="en-GB" sz="6000" b="1">
                <a:latin typeface="Times New Roman" panose="02020603050405020304" pitchFamily="18" charset="0"/>
                <a:cs typeface="Times New Roman" panose="02020603050405020304" pitchFamily="18" charset="0"/>
              </a:rPr>
              <a:t>Any question ? </a:t>
            </a:r>
            <a:endParaRPr lang="en-US" sz="6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03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2B4FD-77E6-3F44-9AEB-88BB131FDC99}"/>
              </a:ext>
            </a:extLst>
          </p:cNvPr>
          <p:cNvSpPr>
            <a:spLocks noGrp="1"/>
          </p:cNvSpPr>
          <p:nvPr>
            <p:ph type="title"/>
          </p:nvPr>
        </p:nvSpPr>
        <p:spPr/>
        <p:txBody>
          <a:bodyPr/>
          <a:lstStyle/>
          <a:p>
            <a:r>
              <a:rPr lang="en-GB" sz="4000" b="1"/>
              <a:t>Meaning of Philosophy</a:t>
            </a:r>
            <a:r>
              <a:rPr lang="en-GB"/>
              <a:t> </a:t>
            </a:r>
            <a:endParaRPr lang="en-US"/>
          </a:p>
        </p:txBody>
      </p:sp>
      <p:sp>
        <p:nvSpPr>
          <p:cNvPr id="3" name="Content Placeholder 2">
            <a:extLst>
              <a:ext uri="{FF2B5EF4-FFF2-40B4-BE49-F238E27FC236}">
                <a16:creationId xmlns:a16="http://schemas.microsoft.com/office/drawing/2014/main" xmlns="" id="{D2E5E160-1202-804A-8276-2F8CCBBBE559}"/>
              </a:ext>
            </a:extLst>
          </p:cNvPr>
          <p:cNvSpPr>
            <a:spLocks noGrp="1"/>
          </p:cNvSpPr>
          <p:nvPr>
            <p:ph idx="1"/>
          </p:nvPr>
        </p:nvSpPr>
        <p:spPr>
          <a:xfrm>
            <a:off x="646111" y="1853248"/>
            <a:ext cx="10948939" cy="4746904"/>
          </a:xfrm>
        </p:spPr>
        <p:txBody>
          <a:bodyPr>
            <a:noAutofit/>
          </a:bodyPr>
          <a:lstStyle/>
          <a:p>
            <a:r>
              <a:rPr lang="en-GB" sz="3600" b="0" i="0">
                <a:effectLst/>
                <a:latin typeface="HelveticaNeue-Light"/>
              </a:rPr>
              <a:t>The word philosophy literally means love of wisdom; It is derived from two Greek words i.e. </a:t>
            </a:r>
            <a:r>
              <a:rPr lang="en-GB" sz="3600" b="1" i="0">
                <a:effectLst/>
                <a:latin typeface="HelveticaNeue-Light"/>
              </a:rPr>
              <a:t>'phileo' (love) </a:t>
            </a:r>
            <a:r>
              <a:rPr lang="en-GB" sz="3600" b="0" i="0">
                <a:effectLst/>
                <a:latin typeface="HelveticaNeue-Light"/>
              </a:rPr>
              <a:t>and </a:t>
            </a:r>
            <a:r>
              <a:rPr lang="en-GB" sz="3600" b="1" i="0">
                <a:effectLst/>
                <a:latin typeface="HelveticaNeue-Light"/>
              </a:rPr>
              <a:t>'Sophia' (wisdom).</a:t>
            </a:r>
            <a:r>
              <a:rPr lang="en-GB" sz="3600" b="0" i="0">
                <a:effectLst/>
                <a:latin typeface="HelveticaNeue-Light"/>
              </a:rPr>
              <a:t> • There are different schools of philosophy depending on the answers they seek to the question of reality. • It is the search for understanding of man, nature and the universe.</a:t>
            </a:r>
            <a:endParaRPr lang="en-US" sz="3600"/>
          </a:p>
        </p:txBody>
      </p:sp>
    </p:spTree>
    <p:extLst>
      <p:ext uri="{BB962C8B-B14F-4D97-AF65-F5344CB8AC3E}">
        <p14:creationId xmlns:p14="http://schemas.microsoft.com/office/powerpoint/2010/main" val="137920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E02D6-82EF-43A2-BD2D-1A75B0515E5E}"/>
              </a:ext>
            </a:extLst>
          </p:cNvPr>
          <p:cNvSpPr>
            <a:spLocks noGrp="1"/>
          </p:cNvSpPr>
          <p:nvPr>
            <p:ph type="title"/>
          </p:nvPr>
        </p:nvSpPr>
        <p:spPr/>
        <p:txBody>
          <a:bodyPr/>
          <a:lstStyle/>
          <a:p>
            <a:r>
              <a:rPr lang="en-US" sz="3200" b="1"/>
              <a:t>DEFINATION </a:t>
            </a:r>
            <a:r>
              <a:rPr lang="en-GB" sz="3200" b="1"/>
              <a:t>OF</a:t>
            </a:r>
            <a:r>
              <a:rPr lang="en-US" sz="3200" b="1"/>
              <a:t> PHILOSOPHY</a:t>
            </a:r>
            <a:r>
              <a:rPr lang="en-GB" sz="3200" b="1"/>
              <a:t> By AUTHORS</a:t>
            </a:r>
            <a:endParaRPr lang="en-US" sz="3200" b="1" dirty="0"/>
          </a:p>
        </p:txBody>
      </p:sp>
      <p:sp>
        <p:nvSpPr>
          <p:cNvPr id="3" name="Content Placeholder 2">
            <a:extLst>
              <a:ext uri="{FF2B5EF4-FFF2-40B4-BE49-F238E27FC236}">
                <a16:creationId xmlns:a16="http://schemas.microsoft.com/office/drawing/2014/main" xmlns="" id="{6960C0B6-198B-4033-98AD-9670D5B755A4}"/>
              </a:ext>
            </a:extLst>
          </p:cNvPr>
          <p:cNvSpPr>
            <a:spLocks noGrp="1"/>
          </p:cNvSpPr>
          <p:nvPr>
            <p:ph idx="1"/>
          </p:nvPr>
        </p:nvSpPr>
        <p:spPr>
          <a:xfrm>
            <a:off x="1212272" y="1853248"/>
            <a:ext cx="10179243" cy="4131146"/>
          </a:xfrm>
        </p:spPr>
        <p:txBody>
          <a:bodyPr>
            <a:noAutofit/>
          </a:bodyPr>
          <a:lstStyle/>
          <a:p>
            <a:r>
              <a:rPr lang="en-US" sz="3600" b="1" dirty="0">
                <a:solidFill>
                  <a:schemeClr val="tx1"/>
                </a:solidFill>
                <a:latin typeface="Times New Roman" panose="02020603050405020304" pitchFamily="18" charset="0"/>
                <a:cs typeface="Times New Roman" panose="02020603050405020304" pitchFamily="18" charset="0"/>
              </a:rPr>
              <a:t>According to john Dewey,</a:t>
            </a:r>
            <a:r>
              <a:rPr lang="en-US" sz="3600" dirty="0">
                <a:solidFill>
                  <a:schemeClr val="tx1"/>
                </a:solidFill>
                <a:latin typeface="Times New Roman" panose="02020603050405020304" pitchFamily="18" charset="0"/>
                <a:cs typeface="Times New Roman" panose="02020603050405020304" pitchFamily="18" charset="0"/>
              </a:rPr>
              <a:t> "whenever philosophy has been taken seriously, it has always been assumed that". on the other hand, according to Windelband, Philosophy is "the critical science </a:t>
            </a:r>
            <a:r>
              <a:rPr lang="en-US" sz="3600">
                <a:solidFill>
                  <a:schemeClr val="tx1"/>
                </a:solidFill>
                <a:latin typeface="Times New Roman" panose="02020603050405020304" pitchFamily="18" charset="0"/>
                <a:cs typeface="Times New Roman" panose="02020603050405020304" pitchFamily="18" charset="0"/>
              </a:rPr>
              <a:t>of universal value.“</a:t>
            </a:r>
            <a:endParaRPr lang="en-GB" sz="3600">
              <a:solidFill>
                <a:schemeClr val="tx1"/>
              </a:solidFill>
              <a:latin typeface="Times New Roman" panose="02020603050405020304" pitchFamily="18" charset="0"/>
              <a:cs typeface="Times New Roman" panose="02020603050405020304" pitchFamily="18" charset="0"/>
            </a:endParaRPr>
          </a:p>
          <a:p>
            <a:r>
              <a:rPr lang="en-GB" sz="3600" b="1">
                <a:solidFill>
                  <a:schemeClr val="tx1"/>
                </a:solidFill>
                <a:latin typeface="Times New Roman" panose="02020603050405020304" pitchFamily="18" charset="0"/>
                <a:cs typeface="Times New Roman" panose="02020603050405020304" pitchFamily="18" charset="0"/>
              </a:rPr>
              <a:t>According to Levison – “</a:t>
            </a:r>
            <a:r>
              <a:rPr lang="en-GB" sz="3600">
                <a:solidFill>
                  <a:schemeClr val="tx1"/>
                </a:solidFill>
                <a:latin typeface="Times New Roman" panose="02020603050405020304" pitchFamily="18" charset="0"/>
                <a:cs typeface="Times New Roman" panose="02020603050405020304" pitchFamily="18" charset="0"/>
              </a:rPr>
              <a:t>Philosophy is mental activity”.</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73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C05A9-7C2F-944E-A775-40186663BB73}"/>
              </a:ext>
            </a:extLst>
          </p:cNvPr>
          <p:cNvSpPr>
            <a:spLocks noGrp="1"/>
          </p:cNvSpPr>
          <p:nvPr>
            <p:ph type="title"/>
          </p:nvPr>
        </p:nvSpPr>
        <p:spPr>
          <a:xfrm>
            <a:off x="1154954" y="973668"/>
            <a:ext cx="8761413" cy="373302"/>
          </a:xfrm>
        </p:spPr>
        <p:txBody>
          <a:bodyPr/>
          <a:lstStyle/>
          <a:p>
            <a:r>
              <a:rPr lang="en-GB" b="1"/>
              <a:t>CONCEPT OF PHILOSOPHY OF EDUCATION</a:t>
            </a:r>
            <a:endParaRPr lang="en-US" b="1"/>
          </a:p>
        </p:txBody>
      </p:sp>
      <p:sp>
        <p:nvSpPr>
          <p:cNvPr id="3" name="Content Placeholder 2">
            <a:extLst>
              <a:ext uri="{FF2B5EF4-FFF2-40B4-BE49-F238E27FC236}">
                <a16:creationId xmlns:a16="http://schemas.microsoft.com/office/drawing/2014/main" xmlns="" id="{E7680485-9F5B-D740-B421-5A9179FFE206}"/>
              </a:ext>
            </a:extLst>
          </p:cNvPr>
          <p:cNvSpPr>
            <a:spLocks noGrp="1"/>
          </p:cNvSpPr>
          <p:nvPr>
            <p:ph idx="1"/>
          </p:nvPr>
        </p:nvSpPr>
        <p:spPr>
          <a:xfrm>
            <a:off x="1154954" y="2603499"/>
            <a:ext cx="10198076" cy="3534833"/>
          </a:xfrm>
        </p:spPr>
        <p:txBody>
          <a:bodyPr>
            <a:noAutofit/>
          </a:bodyPr>
          <a:lstStyle/>
          <a:p>
            <a:r>
              <a:rPr lang="en-GB" sz="3600" i="0">
                <a:solidFill>
                  <a:schemeClr val="tx1"/>
                </a:solidFill>
                <a:effectLst/>
                <a:latin typeface="Times New Roman" panose="02020603050405020304" pitchFamily="18" charset="0"/>
                <a:cs typeface="Times New Roman" panose="02020603050405020304" pitchFamily="18" charset="0"/>
              </a:rPr>
              <a:t>The philosophy of education plays an important role in providing direction to education Philosophy of education is essentially a method of approaching educational experience rather than a body of conclusions .Philosophical method is critical, comprehensive and synthetic.</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87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3DC2C-EE04-4550-B095-A76154367DB8}"/>
              </a:ext>
            </a:extLst>
          </p:cNvPr>
          <p:cNvSpPr>
            <a:spLocks noGrp="1"/>
          </p:cNvSpPr>
          <p:nvPr>
            <p:ph type="title"/>
          </p:nvPr>
        </p:nvSpPr>
        <p:spPr/>
        <p:txBody>
          <a:bodyPr/>
          <a:lstStyle/>
          <a:p>
            <a:r>
              <a:rPr lang="en-US" sz="4400" b="1" dirty="0"/>
              <a:t>SCOPE OF PHILOSOPHY</a:t>
            </a:r>
          </a:p>
        </p:txBody>
      </p:sp>
      <p:sp>
        <p:nvSpPr>
          <p:cNvPr id="3" name="Content Placeholder 2">
            <a:extLst>
              <a:ext uri="{FF2B5EF4-FFF2-40B4-BE49-F238E27FC236}">
                <a16:creationId xmlns:a16="http://schemas.microsoft.com/office/drawing/2014/main" xmlns="" id="{DF353E61-92C0-4D19-A0D4-A3D2252E4E28}"/>
              </a:ext>
            </a:extLst>
          </p:cNvPr>
          <p:cNvSpPr>
            <a:spLocks noGrp="1"/>
          </p:cNvSpPr>
          <p:nvPr>
            <p:ph idx="1"/>
          </p:nvPr>
        </p:nvSpPr>
        <p:spPr>
          <a:xfrm>
            <a:off x="1154954" y="1853248"/>
            <a:ext cx="10005652" cy="4785388"/>
          </a:xfrm>
        </p:spPr>
        <p:txBody>
          <a:bodyPr>
            <a:normAutofit/>
          </a:bodyPr>
          <a:lstStyle/>
          <a:p>
            <a:pPr marL="0" indent="0">
              <a:buNone/>
            </a:pPr>
            <a:r>
              <a:rPr lang="en-GB" sz="3200">
                <a:solidFill>
                  <a:schemeClr val="tx1"/>
                </a:solidFill>
                <a:latin typeface="Times New Roman" panose="02020603050405020304" pitchFamily="18" charset="0"/>
                <a:cs typeface="Times New Roman" panose="02020603050405020304" pitchFamily="18" charset="0"/>
              </a:rPr>
              <a:t>The scope of philosophy of education is concerned with the problems of education.  These problems mainly include –  Interpretation of human nature, the world and the universe and their relation with man,</a:t>
            </a:r>
          </a:p>
          <a:p>
            <a:pPr marL="0" indent="0">
              <a:buNone/>
            </a:pPr>
            <a:r>
              <a:rPr lang="en-GB" sz="3200">
                <a:solidFill>
                  <a:schemeClr val="tx1"/>
                </a:solidFill>
                <a:latin typeface="Times New Roman" panose="02020603050405020304" pitchFamily="18" charset="0"/>
                <a:cs typeface="Times New Roman" panose="02020603050405020304" pitchFamily="18" charset="0"/>
              </a:rPr>
              <a:t>Interpretation of aims and ideals of education, </a:t>
            </a:r>
          </a:p>
          <a:p>
            <a:pPr marL="0" indent="0">
              <a:buNone/>
            </a:pPr>
            <a:r>
              <a:rPr lang="en-GB" sz="3200">
                <a:solidFill>
                  <a:schemeClr val="tx1"/>
                </a:solidFill>
                <a:latin typeface="Times New Roman" panose="02020603050405020304" pitchFamily="18" charset="0"/>
                <a:cs typeface="Times New Roman" panose="02020603050405020304" pitchFamily="18" charset="0"/>
              </a:rPr>
              <a:t>The relationship of various components of the system of education,</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71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C340B-20BD-1F47-A5D8-E1E6D2B151C1}"/>
              </a:ext>
            </a:extLst>
          </p:cNvPr>
          <p:cNvSpPr>
            <a:spLocks noGrp="1"/>
          </p:cNvSpPr>
          <p:nvPr>
            <p:ph type="title"/>
          </p:nvPr>
        </p:nvSpPr>
        <p:spPr/>
        <p:txBody>
          <a:bodyPr/>
          <a:lstStyle/>
          <a:p>
            <a:r>
              <a:rPr lang="en-GB" b="1">
                <a:latin typeface="Times New Roman" panose="02020603050405020304" pitchFamily="18" charset="0"/>
                <a:cs typeface="Times New Roman" panose="02020603050405020304" pitchFamily="18" charset="0"/>
              </a:rPr>
              <a:t>Thus, the scope of philosophy of education includes following</a:t>
            </a:r>
            <a:endParaRPr lang="en-US"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4532DDA-4F58-3341-A445-5264893BE64A}"/>
              </a:ext>
            </a:extLst>
          </p:cNvPr>
          <p:cNvSpPr>
            <a:spLocks noGrp="1"/>
          </p:cNvSpPr>
          <p:nvPr>
            <p:ph idx="1"/>
          </p:nvPr>
        </p:nvSpPr>
        <p:spPr>
          <a:xfrm>
            <a:off x="1154954" y="2603499"/>
            <a:ext cx="10217319" cy="4254501"/>
          </a:xfrm>
        </p:spPr>
        <p:txBody>
          <a:bodyPr>
            <a:noAutofit/>
          </a:bodyPr>
          <a:lstStyle/>
          <a:p>
            <a:pPr marL="514350" indent="-514350">
              <a:buAutoNum type="arabicPeriod"/>
            </a:pPr>
            <a:r>
              <a:rPr lang="en-GB" sz="3200" b="1">
                <a:latin typeface="Times New Roman" panose="02020603050405020304" pitchFamily="18" charset="0"/>
                <a:cs typeface="Times New Roman" panose="02020603050405020304" pitchFamily="18" charset="0"/>
              </a:rPr>
              <a:t>Aims and Ideals of Education Philosophy </a:t>
            </a:r>
            <a:r>
              <a:rPr lang="en-GB" sz="3200">
                <a:latin typeface="Times New Roman" panose="02020603050405020304" pitchFamily="18" charset="0"/>
                <a:cs typeface="Times New Roman" panose="02020603050405020304" pitchFamily="18" charset="0"/>
              </a:rPr>
              <a:t>Education critically evaluates the different aims and ideals of education
</a:t>
            </a:r>
            <a:r>
              <a:rPr lang="en-GB" sz="3200" b="1">
                <a:latin typeface="Times New Roman" panose="02020603050405020304" pitchFamily="18" charset="0"/>
                <a:cs typeface="Times New Roman" panose="02020603050405020304" pitchFamily="18" charset="0"/>
              </a:rPr>
              <a:t>Interpretation of Human Nature</a:t>
            </a:r>
          </a:p>
          <a:p>
            <a:pPr marL="0" indent="0">
              <a:buNone/>
            </a:pPr>
            <a:r>
              <a:rPr lang="en-GB" sz="3200">
                <a:latin typeface="Times New Roman" panose="02020603050405020304" pitchFamily="18" charset="0"/>
                <a:cs typeface="Times New Roman" panose="02020603050405020304" pitchFamily="18" charset="0"/>
              </a:rPr>
              <a:t>A philosophical picture of human nature is a result of the synthesis of the facts borrowed from all the human science with the values discussed in different normative, sciences.</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61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28B914-98B4-1447-9253-CC89661DCAE0}"/>
              </a:ext>
            </a:extLst>
          </p:cNvPr>
          <p:cNvSpPr>
            <a:spLocks noGrp="1"/>
          </p:cNvSpPr>
          <p:nvPr>
            <p:ph idx="1"/>
          </p:nvPr>
        </p:nvSpPr>
        <p:spPr>
          <a:xfrm>
            <a:off x="800050" y="1116062"/>
            <a:ext cx="10255804" cy="6082892"/>
          </a:xfrm>
        </p:spPr>
        <p:txBody>
          <a:bodyPr>
            <a:normAutofit/>
          </a:bodyPr>
          <a:lstStyle/>
          <a:p>
            <a:pPr marL="0" indent="0">
              <a:buNone/>
            </a:pPr>
            <a:r>
              <a:rPr lang="en-GB" sz="4000" b="1" i="0">
                <a:solidFill>
                  <a:schemeClr val="tx1"/>
                </a:solidFill>
                <a:effectLst/>
                <a:latin typeface="Times New Roman" panose="02020603050405020304" pitchFamily="18" charset="0"/>
                <a:cs typeface="Times New Roman" panose="02020603050405020304" pitchFamily="18" charset="0"/>
              </a:rPr>
              <a:t>Educational Values:</a:t>
            </a:r>
            <a:r>
              <a:rPr lang="en-GB" sz="4000" i="0">
                <a:solidFill>
                  <a:schemeClr val="tx1"/>
                </a:solidFill>
                <a:effectLst/>
                <a:latin typeface="Times New Roman" panose="02020603050405020304" pitchFamily="18" charset="0"/>
                <a:cs typeface="Times New Roman" panose="02020603050405020304" pitchFamily="18" charset="0"/>
              </a:rPr>
              <a:t> </a:t>
            </a:r>
          </a:p>
          <a:p>
            <a:pPr marL="0" indent="0">
              <a:buNone/>
            </a:pPr>
            <a:r>
              <a:rPr lang="en-GB" sz="4000" i="0">
                <a:solidFill>
                  <a:schemeClr val="tx1"/>
                </a:solidFill>
                <a:effectLst/>
                <a:latin typeface="Times New Roman" panose="02020603050405020304" pitchFamily="18" charset="0"/>
                <a:cs typeface="Times New Roman" panose="02020603050405020304" pitchFamily="18" charset="0"/>
              </a:rPr>
              <a:t>Value is typically a philosophical subject since it is more abstract, integral and universal. </a:t>
            </a:r>
          </a:p>
          <a:p>
            <a:pPr marL="0" indent="0">
              <a:buNone/>
            </a:pPr>
            <a:r>
              <a:rPr lang="en-GB" sz="4000" b="1" i="0">
                <a:solidFill>
                  <a:schemeClr val="tx1"/>
                </a:solidFill>
                <a:effectLst/>
                <a:latin typeface="Times New Roman" panose="02020603050405020304" pitchFamily="18" charset="0"/>
                <a:cs typeface="Times New Roman" panose="02020603050405020304" pitchFamily="18" charset="0"/>
              </a:rPr>
              <a:t>Theory of Knowledge</a:t>
            </a:r>
            <a:r>
              <a:rPr lang="en-GB" sz="4000" i="0">
                <a:solidFill>
                  <a:schemeClr val="tx1"/>
                </a:solidFill>
                <a:effectLst/>
                <a:latin typeface="Times New Roman" panose="02020603050405020304" pitchFamily="18" charset="0"/>
                <a:cs typeface="Times New Roman" panose="02020603050405020304" pitchFamily="18" charset="0"/>
              </a:rPr>
              <a:t>:</a:t>
            </a:r>
          </a:p>
          <a:p>
            <a:pPr marL="0" indent="0">
              <a:buNone/>
            </a:pPr>
            <a:r>
              <a:rPr lang="en-GB" sz="4000" i="0">
                <a:solidFill>
                  <a:schemeClr val="tx1"/>
                </a:solidFill>
                <a:effectLst/>
                <a:latin typeface="Times New Roman" panose="02020603050405020304" pitchFamily="18" charset="0"/>
                <a:cs typeface="Times New Roman" panose="02020603050405020304" pitchFamily="18" charset="0"/>
              </a:rPr>
              <a:t>Education is related to knowledge. It is determined by the source, limits, criteria and means of knowledge</a:t>
            </a:r>
            <a:endParaRPr lang="en-US" sz="4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068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53</TotalTime>
  <Words>802</Words>
  <Application>Microsoft Office PowerPoint</Application>
  <PresentationFormat>Widescreen</PresentationFormat>
  <Paragraphs>80</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HelveticaNeue-Light</vt:lpstr>
      <vt:lpstr>Times New Roman</vt:lpstr>
      <vt:lpstr>Wingdings</vt:lpstr>
      <vt:lpstr>Wingdings 3</vt:lpstr>
      <vt:lpstr>Ion</vt:lpstr>
      <vt:lpstr>PHILOSOPHY OF EDUCATION</vt:lpstr>
      <vt:lpstr>OBJECTIVE</vt:lpstr>
      <vt:lpstr>Philosophy</vt:lpstr>
      <vt:lpstr>Meaning of Philosophy </vt:lpstr>
      <vt:lpstr>DEFINATION OF PHILOSOPHY By AUTHORS</vt:lpstr>
      <vt:lpstr>CONCEPT OF PHILOSOPHY OF EDUCATION</vt:lpstr>
      <vt:lpstr>SCOPE OF PHILOSOPHY</vt:lpstr>
      <vt:lpstr>Thus, the scope of philosophy of education includes following</vt:lpstr>
      <vt:lpstr>PowerPoint Presentation</vt:lpstr>
      <vt:lpstr>FUNCTIONS OF PHILOSOPHY OF EDUCATION</vt:lpstr>
      <vt:lpstr>ESSENTIALISM</vt:lpstr>
      <vt:lpstr>Philosophy</vt:lpstr>
      <vt:lpstr>Philosopher</vt:lpstr>
      <vt:lpstr>Essentialists Beliefs </vt:lpstr>
      <vt:lpstr>Purpose of Schooling</vt:lpstr>
      <vt:lpstr>CURRICULUM OF ESSENTIALISM.</vt:lpstr>
      <vt:lpstr>Teacher’s Role </vt:lpstr>
      <vt:lpstr>Teaching Strategies </vt:lpstr>
      <vt:lpstr>Why do the school need Essentialisism in the education system.?</vt:lpstr>
      <vt:lpstr>Criticism of Essentialism in education </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Any question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sharjeel sidhu</dc:creator>
  <cp:lastModifiedBy>DR RIFFAT</cp:lastModifiedBy>
  <cp:revision>22</cp:revision>
  <dcterms:created xsi:type="dcterms:W3CDTF">2021-03-27T18:59:03Z</dcterms:created>
  <dcterms:modified xsi:type="dcterms:W3CDTF">2021-04-03T07:59:45Z</dcterms:modified>
</cp:coreProperties>
</file>