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81" r:id="rId1"/>
  </p:sldMasterIdLst>
  <p:sldIdLst>
    <p:sldId id="302" r:id="rId2"/>
    <p:sldId id="256" r:id="rId3"/>
    <p:sldId id="296" r:id="rId4"/>
    <p:sldId id="257" r:id="rId5"/>
    <p:sldId id="263" r:id="rId6"/>
    <p:sldId id="258" r:id="rId7"/>
    <p:sldId id="264" r:id="rId8"/>
    <p:sldId id="260" r:id="rId9"/>
    <p:sldId id="259" r:id="rId10"/>
    <p:sldId id="299" r:id="rId11"/>
    <p:sldId id="300" r:id="rId12"/>
    <p:sldId id="261" r:id="rId13"/>
    <p:sldId id="266" r:id="rId14"/>
    <p:sldId id="265" r:id="rId15"/>
    <p:sldId id="267" r:id="rId16"/>
    <p:sldId id="268" r:id="rId17"/>
    <p:sldId id="274" r:id="rId18"/>
    <p:sldId id="275" r:id="rId19"/>
    <p:sldId id="269" r:id="rId20"/>
    <p:sldId id="270" r:id="rId21"/>
    <p:sldId id="298" r:id="rId22"/>
    <p:sldId id="301" r:id="rId23"/>
    <p:sldId id="271" r:id="rId24"/>
    <p:sldId id="276" r:id="rId25"/>
    <p:sldId id="272" r:id="rId26"/>
    <p:sldId id="273" r:id="rId27"/>
    <p:sldId id="277" r:id="rId28"/>
    <p:sldId id="278" r:id="rId29"/>
    <p:sldId id="279" r:id="rId30"/>
    <p:sldId id="280" r:id="rId31"/>
    <p:sldId id="281" r:id="rId32"/>
    <p:sldId id="282" r:id="rId33"/>
    <p:sldId id="284" r:id="rId34"/>
    <p:sldId id="283" r:id="rId35"/>
    <p:sldId id="285" r:id="rId36"/>
    <p:sldId id="286" r:id="rId37"/>
    <p:sldId id="287" r:id="rId38"/>
    <p:sldId id="288" r:id="rId39"/>
    <p:sldId id="289" r:id="rId40"/>
    <p:sldId id="290" r:id="rId41"/>
    <p:sldId id="291" r:id="rId42"/>
    <p:sldId id="292" r:id="rId43"/>
    <p:sldId id="293" r:id="rId44"/>
    <p:sldId id="294" r:id="rId45"/>
    <p:sldId id="295" r:id="rId46"/>
    <p:sldId id="304" r:id="rId47"/>
    <p:sldId id="305" r:id="rId48"/>
    <p:sldId id="306" r:id="rId49"/>
    <p:sldId id="307" r:id="rId50"/>
    <p:sldId id="308" r:id="rId51"/>
    <p:sldId id="262" r:id="rId52"/>
    <p:sldId id="309" r:id="rId53"/>
    <p:sldId id="310" r:id="rId54"/>
    <p:sldId id="311" r:id="rId55"/>
    <p:sldId id="312" r:id="rId56"/>
    <p:sldId id="313" r:id="rId57"/>
    <p:sldId id="314" r:id="rId58"/>
    <p:sldId id="315" r:id="rId59"/>
    <p:sldId id="316" r:id="rId60"/>
    <p:sldId id="317"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9" autoAdjust="0"/>
    <p:restoredTop sz="94660"/>
  </p:normalViewPr>
  <p:slideViewPr>
    <p:cSldViewPr snapToGrid="0">
      <p:cViewPr varScale="1">
        <p:scale>
          <a:sx n="68" d="100"/>
          <a:sy n="68" d="100"/>
        </p:scale>
        <p:origin x="69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48A87A34-81AB-432B-8DAE-1953F412C126}" type="datetimeFigureOut">
              <a:rPr lang="en-US" smtClean="0"/>
              <a:t>4/26/2020</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6D22F896-40B5-4ADD-8801-0D06FADFA095}" type="slidenum">
              <a:rPr lang="en-US" smtClean="0"/>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48226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743400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8252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17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966150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2312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25993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873478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80574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9530173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47628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7004657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6481017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17079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658546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4302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4/26/2020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587692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4/26/2020</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561053799"/>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2558562" y="2777066"/>
            <a:ext cx="7074875" cy="1303867"/>
          </a:xfrm>
        </p:spPr>
        <p:txBody>
          <a:bodyPr>
            <a:normAutofit fontScale="90000"/>
          </a:bodyPr>
          <a:lstStyle/>
          <a:p>
            <a:r>
              <a:rPr lang="en-US" b="1" dirty="0"/>
              <a:t>APOPTOSIS AND GAP JUNCTION</a:t>
            </a:r>
          </a:p>
        </p:txBody>
      </p:sp>
    </p:spTree>
    <p:extLst>
      <p:ext uri="{BB962C8B-B14F-4D97-AF65-F5344CB8AC3E}">
        <p14:creationId xmlns:p14="http://schemas.microsoft.com/office/powerpoint/2010/main" val="2061120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63" t="21523" r="1815" b="44254"/>
          <a:stretch/>
        </p:blipFill>
        <p:spPr>
          <a:xfrm>
            <a:off x="1606730" y="953589"/>
            <a:ext cx="8725989" cy="4859381"/>
          </a:xfrm>
          <a:prstGeom prst="rect">
            <a:avLst/>
          </a:prstGeom>
        </p:spPr>
      </p:pic>
    </p:spTree>
    <p:extLst>
      <p:ext uri="{BB962C8B-B14F-4D97-AF65-F5344CB8AC3E}">
        <p14:creationId xmlns:p14="http://schemas.microsoft.com/office/powerpoint/2010/main" val="40986881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696" t="18272" r="1349" b="47160"/>
          <a:stretch/>
        </p:blipFill>
        <p:spPr>
          <a:xfrm>
            <a:off x="1817511" y="1253067"/>
            <a:ext cx="8489245" cy="4504265"/>
          </a:xfrm>
          <a:prstGeom prst="rect">
            <a:avLst/>
          </a:prstGeom>
        </p:spPr>
      </p:pic>
    </p:spTree>
    <p:extLst>
      <p:ext uri="{BB962C8B-B14F-4D97-AF65-F5344CB8AC3E}">
        <p14:creationId xmlns:p14="http://schemas.microsoft.com/office/powerpoint/2010/main" val="22595682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u="sng" dirty="0"/>
              <a:t>Cell death:</a:t>
            </a:r>
          </a:p>
        </p:txBody>
      </p:sp>
      <p:sp>
        <p:nvSpPr>
          <p:cNvPr id="3" name="Content Placeholder 2"/>
          <p:cNvSpPr>
            <a:spLocks noGrp="1"/>
          </p:cNvSpPr>
          <p:nvPr>
            <p:ph idx="1"/>
          </p:nvPr>
        </p:nvSpPr>
        <p:spPr/>
        <p:txBody>
          <a:bodyPr/>
          <a:lstStyle/>
          <a:p>
            <a:r>
              <a:rPr lang="en-US" dirty="0">
                <a:latin typeface="celCentury Gothic"/>
              </a:rPr>
              <a:t>Cell die by one of two mechanisms-</a:t>
            </a:r>
          </a:p>
          <a:p>
            <a:r>
              <a:rPr lang="en-US" b="1" dirty="0">
                <a:latin typeface="celCentury Gothic"/>
              </a:rPr>
              <a:t>- Necrosis    - Death By Injury</a:t>
            </a:r>
          </a:p>
          <a:p>
            <a:r>
              <a:rPr lang="en-US" b="1" dirty="0">
                <a:latin typeface="celCentury Gothic"/>
              </a:rPr>
              <a:t>- Apoptosis  - Death By Suicide</a:t>
            </a:r>
          </a:p>
          <a:p>
            <a:r>
              <a:rPr lang="en-US" dirty="0">
                <a:latin typeface="celCentury Gothic"/>
              </a:rPr>
              <a:t>Apoptosis and necrosis have different characteristics.</a:t>
            </a:r>
          </a:p>
        </p:txBody>
      </p:sp>
    </p:spTree>
    <p:extLst>
      <p:ext uri="{BB962C8B-B14F-4D97-AF65-F5344CB8AC3E}">
        <p14:creationId xmlns:p14="http://schemas.microsoft.com/office/powerpoint/2010/main" val="13910546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357" r="1696" b="44411"/>
          <a:stretch/>
        </p:blipFill>
        <p:spPr>
          <a:xfrm>
            <a:off x="1828800" y="1027290"/>
            <a:ext cx="8274755" cy="4910666"/>
          </a:xfrm>
          <a:prstGeom prst="rect">
            <a:avLst/>
          </a:prstGeom>
        </p:spPr>
      </p:pic>
    </p:spTree>
    <p:extLst>
      <p:ext uri="{BB962C8B-B14F-4D97-AF65-F5344CB8AC3E}">
        <p14:creationId xmlns:p14="http://schemas.microsoft.com/office/powerpoint/2010/main" val="335149902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1458" r="-41" b="31969"/>
          <a:stretch/>
        </p:blipFill>
        <p:spPr>
          <a:xfrm>
            <a:off x="1512710" y="869243"/>
            <a:ext cx="9053689" cy="5159023"/>
          </a:xfrm>
          <a:prstGeom prst="rect">
            <a:avLst/>
          </a:prstGeom>
        </p:spPr>
      </p:pic>
    </p:spTree>
    <p:extLst>
      <p:ext uri="{BB962C8B-B14F-4D97-AF65-F5344CB8AC3E}">
        <p14:creationId xmlns:p14="http://schemas.microsoft.com/office/powerpoint/2010/main" val="7269904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a:t>Need of apoptosis:</a:t>
            </a:r>
          </a:p>
        </p:txBody>
      </p:sp>
      <p:sp>
        <p:nvSpPr>
          <p:cNvPr id="3" name="Content Placeholder 2"/>
          <p:cNvSpPr>
            <a:spLocks noGrp="1"/>
          </p:cNvSpPr>
          <p:nvPr>
            <p:ph idx="1"/>
          </p:nvPr>
        </p:nvSpPr>
        <p:spPr/>
        <p:txBody>
          <a:bodyPr>
            <a:normAutofit/>
          </a:bodyPr>
          <a:lstStyle/>
          <a:p>
            <a:pPr>
              <a:buClr>
                <a:schemeClr val="tx1">
                  <a:lumMod val="95000"/>
                  <a:lumOff val="5000"/>
                </a:schemeClr>
              </a:buClr>
              <a:buFont typeface="Wingdings" panose="05000000000000000000" pitchFamily="2" charset="2"/>
              <a:buChar char="q"/>
            </a:pPr>
            <a:r>
              <a:rPr lang="en-US" sz="2800" b="1" dirty="0">
                <a:solidFill>
                  <a:schemeClr val="tx1">
                    <a:lumMod val="95000"/>
                    <a:lumOff val="5000"/>
                  </a:schemeClr>
                </a:solidFill>
                <a:latin typeface="Century Gothic" panose="020B0502020202020204" pitchFamily="34" charset="0"/>
              </a:rPr>
              <a:t> </a:t>
            </a:r>
            <a:r>
              <a:rPr lang="en-US" sz="2800" b="1" dirty="0">
                <a:latin typeface="Century Gothic" panose="020B0502020202020204" pitchFamily="34" charset="0"/>
              </a:rPr>
              <a:t>Apoptosis is needed for proper development</a:t>
            </a:r>
          </a:p>
          <a:p>
            <a:pPr marL="0" indent="0">
              <a:buNone/>
            </a:pPr>
            <a:r>
              <a:rPr lang="en-US" dirty="0">
                <a:latin typeface="Century Gothic" panose="020B0502020202020204" pitchFamily="34" charset="0"/>
              </a:rPr>
              <a:t>     Examples:</a:t>
            </a:r>
          </a:p>
          <a:p>
            <a:pPr marL="0" indent="0">
              <a:buNone/>
            </a:pPr>
            <a:r>
              <a:rPr lang="en-US" dirty="0">
                <a:latin typeface="Century Gothic" panose="020B0502020202020204" pitchFamily="34" charset="0"/>
              </a:rPr>
              <a:t>   The reabsorption of tadpole tail.</a:t>
            </a:r>
          </a:p>
          <a:p>
            <a:pPr marL="0" indent="0">
              <a:buNone/>
            </a:pPr>
            <a:r>
              <a:rPr lang="en-US" dirty="0">
                <a:latin typeface="Century Gothic" panose="020B0502020202020204" pitchFamily="34" charset="0"/>
              </a:rPr>
              <a:t>   The formation of the fingers and toes of the cells.</a:t>
            </a:r>
          </a:p>
          <a:p>
            <a:pPr marL="0" indent="0">
              <a:buNone/>
            </a:pPr>
            <a:r>
              <a:rPr lang="en-US" dirty="0">
                <a:latin typeface="Century Gothic" panose="020B0502020202020204" pitchFamily="34" charset="0"/>
              </a:rPr>
              <a:t>   The formation of proper connections between neurons in the</a:t>
            </a:r>
          </a:p>
          <a:p>
            <a:pPr marL="0" indent="0">
              <a:buNone/>
            </a:pPr>
            <a:r>
              <a:rPr lang="en-US" dirty="0">
                <a:latin typeface="Century Gothic" panose="020B0502020202020204" pitchFamily="34" charset="0"/>
              </a:rPr>
              <a:t>    brain.</a:t>
            </a:r>
          </a:p>
          <a:p>
            <a:pPr marL="0" indent="0">
              <a:buNone/>
            </a:pPr>
            <a:endParaRPr lang="en-US" dirty="0">
              <a:latin typeface="Century Gothic" panose="020B0502020202020204" pitchFamily="34" charset="0"/>
            </a:endParaRPr>
          </a:p>
        </p:txBody>
      </p:sp>
    </p:spTree>
    <p:extLst>
      <p:ext uri="{BB962C8B-B14F-4D97-AF65-F5344CB8AC3E}">
        <p14:creationId xmlns:p14="http://schemas.microsoft.com/office/powerpoint/2010/main" val="5771039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a:buClr>
                <a:schemeClr val="tx1">
                  <a:lumMod val="95000"/>
                  <a:lumOff val="5000"/>
                </a:schemeClr>
              </a:buClr>
              <a:buFont typeface="Wingdings" panose="05000000000000000000" pitchFamily="2" charset="2"/>
              <a:buChar char="q"/>
            </a:pPr>
            <a:r>
              <a:rPr lang="en-US" dirty="0"/>
              <a:t> </a:t>
            </a:r>
            <a:r>
              <a:rPr lang="en-US" sz="2800" b="1" dirty="0">
                <a:latin typeface="Century Gothic" panose="020B0502020202020204" pitchFamily="34" charset="0"/>
              </a:rPr>
              <a:t>Apoptosis is needed to destroy cells</a:t>
            </a:r>
          </a:p>
          <a:p>
            <a:pPr marL="0" indent="0">
              <a:buClr>
                <a:schemeClr val="tx1">
                  <a:lumMod val="95000"/>
                  <a:lumOff val="5000"/>
                </a:schemeClr>
              </a:buClr>
              <a:buNone/>
            </a:pPr>
            <a:r>
              <a:rPr lang="en-US" dirty="0">
                <a:latin typeface="Century Gothic" panose="020B0502020202020204" pitchFamily="34" charset="0"/>
              </a:rPr>
              <a:t>      Examples;</a:t>
            </a:r>
          </a:p>
          <a:p>
            <a:pPr marL="0" indent="0">
              <a:buClr>
                <a:schemeClr val="tx1">
                  <a:lumMod val="95000"/>
                  <a:lumOff val="5000"/>
                </a:schemeClr>
              </a:buClr>
              <a:buNone/>
            </a:pPr>
            <a:r>
              <a:rPr lang="en-US" dirty="0">
                <a:latin typeface="Century Gothic" panose="020B0502020202020204" pitchFamily="34" charset="0"/>
              </a:rPr>
              <a:t>     Cell infected with viruses</a:t>
            </a:r>
          </a:p>
          <a:p>
            <a:pPr marL="0" indent="0">
              <a:buClr>
                <a:schemeClr val="tx1">
                  <a:lumMod val="95000"/>
                  <a:lumOff val="5000"/>
                </a:schemeClr>
              </a:buClr>
              <a:buNone/>
            </a:pPr>
            <a:r>
              <a:rPr lang="en-US" dirty="0">
                <a:latin typeface="Century Gothic" panose="020B0502020202020204" pitchFamily="34" charset="0"/>
              </a:rPr>
              <a:t>     Cell with DNA damage</a:t>
            </a:r>
          </a:p>
          <a:p>
            <a:pPr marL="0" indent="0">
              <a:buClr>
                <a:schemeClr val="tx1">
                  <a:lumMod val="95000"/>
                  <a:lumOff val="5000"/>
                </a:schemeClr>
              </a:buClr>
              <a:buNone/>
            </a:pPr>
            <a:r>
              <a:rPr lang="en-US" dirty="0">
                <a:latin typeface="Century Gothic" panose="020B0502020202020204" pitchFamily="34" charset="0"/>
              </a:rPr>
              <a:t>     Cancer cells</a:t>
            </a:r>
            <a:endParaRPr lang="en-US" dirty="0"/>
          </a:p>
        </p:txBody>
      </p:sp>
    </p:spTree>
    <p:extLst>
      <p:ext uri="{BB962C8B-B14F-4D97-AF65-F5344CB8AC3E}">
        <p14:creationId xmlns:p14="http://schemas.microsoft.com/office/powerpoint/2010/main" val="3930234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29" t="22703" r="2392" b="46756"/>
          <a:stretch/>
        </p:blipFill>
        <p:spPr>
          <a:xfrm>
            <a:off x="2415823" y="1185333"/>
            <a:ext cx="6841066" cy="4436533"/>
          </a:xfrm>
          <a:prstGeom prst="rect">
            <a:avLst/>
          </a:prstGeom>
        </p:spPr>
      </p:pic>
    </p:spTree>
    <p:extLst>
      <p:ext uri="{BB962C8B-B14F-4D97-AF65-F5344CB8AC3E}">
        <p14:creationId xmlns:p14="http://schemas.microsoft.com/office/powerpoint/2010/main" val="8748932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082" t="22715" r="2682" b="44386"/>
          <a:stretch/>
        </p:blipFill>
        <p:spPr>
          <a:xfrm>
            <a:off x="2709333" y="1106311"/>
            <a:ext cx="7168445" cy="4718756"/>
          </a:xfrm>
          <a:prstGeom prst="rect">
            <a:avLst/>
          </a:prstGeom>
        </p:spPr>
      </p:pic>
    </p:spTree>
    <p:extLst>
      <p:ext uri="{BB962C8B-B14F-4D97-AF65-F5344CB8AC3E}">
        <p14:creationId xmlns:p14="http://schemas.microsoft.com/office/powerpoint/2010/main" val="17688892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i="1" u="sng" dirty="0"/>
              <a:t>Reasons of apoptosis:</a:t>
            </a:r>
          </a:p>
        </p:txBody>
      </p:sp>
      <p:sp>
        <p:nvSpPr>
          <p:cNvPr id="3" name="Content Placeholder 2"/>
          <p:cNvSpPr>
            <a:spLocks noGrp="1"/>
          </p:cNvSpPr>
          <p:nvPr>
            <p:ph idx="1"/>
          </p:nvPr>
        </p:nvSpPr>
        <p:spPr/>
        <p:txBody>
          <a:bodyPr>
            <a:normAutofit/>
          </a:bodyPr>
          <a:lstStyle/>
          <a:p>
            <a:pPr>
              <a:buClr>
                <a:schemeClr val="tx1">
                  <a:lumMod val="95000"/>
                  <a:lumOff val="5000"/>
                </a:schemeClr>
              </a:buClr>
              <a:buFont typeface="Wingdings" panose="05000000000000000000" pitchFamily="2" charset="2"/>
              <a:buChar char="Ø"/>
            </a:pPr>
            <a:r>
              <a:rPr lang="en-US" sz="2800" b="1" dirty="0"/>
              <a:t>  </a:t>
            </a:r>
            <a:r>
              <a:rPr lang="en-US" sz="2800" b="1" u="sng" dirty="0"/>
              <a:t>Withdrawal of positive signals</a:t>
            </a:r>
          </a:p>
          <a:p>
            <a:pPr marL="0" indent="0">
              <a:buClr>
                <a:schemeClr val="tx1">
                  <a:lumMod val="95000"/>
                  <a:lumOff val="5000"/>
                </a:schemeClr>
              </a:buClr>
              <a:buNone/>
            </a:pPr>
            <a:r>
              <a:rPr lang="en-US" dirty="0"/>
              <a:t>   Examples:</a:t>
            </a:r>
          </a:p>
          <a:p>
            <a:pPr marL="0" indent="0">
              <a:buClr>
                <a:schemeClr val="tx1">
                  <a:lumMod val="95000"/>
                  <a:lumOff val="5000"/>
                </a:schemeClr>
              </a:buClr>
              <a:buNone/>
            </a:pPr>
            <a:r>
              <a:rPr lang="en-US" dirty="0"/>
              <a:t>__ growth factors for neurons</a:t>
            </a:r>
          </a:p>
          <a:p>
            <a:pPr marL="0" indent="0">
              <a:buClr>
                <a:schemeClr val="tx1">
                  <a:lumMod val="95000"/>
                  <a:lumOff val="5000"/>
                </a:schemeClr>
              </a:buClr>
              <a:buNone/>
            </a:pPr>
            <a:r>
              <a:rPr lang="en-US" dirty="0"/>
              <a:t>__ Interleukit-2 (IL-2)</a:t>
            </a:r>
          </a:p>
          <a:p>
            <a:pPr>
              <a:buClr>
                <a:schemeClr val="tx1">
                  <a:lumMod val="95000"/>
                  <a:lumOff val="5000"/>
                </a:schemeClr>
              </a:buClr>
              <a:buFont typeface="Wingdings" panose="05000000000000000000" pitchFamily="2" charset="2"/>
              <a:buChar char="Ø"/>
            </a:pPr>
            <a:r>
              <a:rPr lang="en-US" sz="2800" b="1" dirty="0"/>
              <a:t> </a:t>
            </a:r>
            <a:r>
              <a:rPr lang="en-US" sz="2800" b="1" u="sng" dirty="0"/>
              <a:t>Receipt of negative signals</a:t>
            </a:r>
          </a:p>
          <a:p>
            <a:pPr marL="0" indent="0">
              <a:buClr>
                <a:schemeClr val="tx1">
                  <a:lumMod val="95000"/>
                  <a:lumOff val="5000"/>
                </a:schemeClr>
              </a:buClr>
              <a:buNone/>
            </a:pPr>
            <a:r>
              <a:rPr lang="en-US" sz="2800" b="1" u="sng" dirty="0"/>
              <a:t> </a:t>
            </a:r>
            <a:r>
              <a:rPr lang="en-US" dirty="0"/>
              <a:t> </a:t>
            </a:r>
            <a:endParaRPr lang="en-US" sz="2800" b="1" u="sng" dirty="0"/>
          </a:p>
        </p:txBody>
      </p:sp>
    </p:spTree>
    <p:extLst>
      <p:ext uri="{BB962C8B-B14F-4D97-AF65-F5344CB8AC3E}">
        <p14:creationId xmlns:p14="http://schemas.microsoft.com/office/powerpoint/2010/main" val="90566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0389" y="1325264"/>
            <a:ext cx="8689976" cy="2072691"/>
          </a:xfrm>
        </p:spPr>
        <p:txBody>
          <a:bodyPr>
            <a:normAutofit/>
          </a:bodyPr>
          <a:lstStyle/>
          <a:p>
            <a:r>
              <a:rPr lang="en-US" sz="5400" b="1" i="1" u="sng" dirty="0"/>
              <a:t>Apoptosis:</a:t>
            </a:r>
          </a:p>
        </p:txBody>
      </p:sp>
      <p:sp>
        <p:nvSpPr>
          <p:cNvPr id="3" name="Subtitle 2"/>
          <p:cNvSpPr>
            <a:spLocks noGrp="1"/>
          </p:cNvSpPr>
          <p:nvPr>
            <p:ph type="subTitle" idx="1"/>
          </p:nvPr>
        </p:nvSpPr>
        <p:spPr>
          <a:xfrm>
            <a:off x="1751012" y="3544712"/>
            <a:ext cx="8689976" cy="1713088"/>
          </a:xfrm>
        </p:spPr>
        <p:txBody>
          <a:bodyPr>
            <a:normAutofit/>
          </a:bodyPr>
          <a:lstStyle/>
          <a:p>
            <a:r>
              <a:rPr lang="en-US" sz="3200" b="1" u="sng" dirty="0">
                <a:solidFill>
                  <a:schemeClr val="tx1">
                    <a:lumMod val="95000"/>
                    <a:lumOff val="5000"/>
                  </a:schemeClr>
                </a:solidFill>
              </a:rPr>
              <a:t>(Programmed cell death)</a:t>
            </a:r>
          </a:p>
        </p:txBody>
      </p:sp>
    </p:spTree>
    <p:extLst>
      <p:ext uri="{BB962C8B-B14F-4D97-AF65-F5344CB8AC3E}">
        <p14:creationId xmlns:p14="http://schemas.microsoft.com/office/powerpoint/2010/main" val="27156429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r>
              <a:rPr lang="en-US" dirty="0"/>
              <a:t>  Examples:</a:t>
            </a:r>
          </a:p>
          <a:p>
            <a:pPr marL="0" indent="0">
              <a:buNone/>
            </a:pPr>
            <a:r>
              <a:rPr lang="en-US" dirty="0">
                <a:latin typeface="    Century Gothic"/>
              </a:rPr>
              <a:t>  - increased levels of oxidants within the cell</a:t>
            </a:r>
          </a:p>
          <a:p>
            <a:pPr marL="0" indent="0">
              <a:buNone/>
            </a:pPr>
            <a:r>
              <a:rPr lang="en-US" dirty="0">
                <a:latin typeface="    Century Gothic"/>
              </a:rPr>
              <a:t>  - damage to DNA within the cell</a:t>
            </a:r>
          </a:p>
          <a:p>
            <a:pPr marL="0" indent="0">
              <a:buNone/>
            </a:pPr>
            <a:r>
              <a:rPr lang="en-US" dirty="0">
                <a:latin typeface="    Century Gothic"/>
              </a:rPr>
              <a:t>  - death activators :</a:t>
            </a:r>
          </a:p>
          <a:p>
            <a:pPr>
              <a:buClr>
                <a:schemeClr val="tx1">
                  <a:lumMod val="95000"/>
                  <a:lumOff val="5000"/>
                </a:schemeClr>
              </a:buClr>
              <a:buFont typeface="Arial" panose="020B0604020202020204" pitchFamily="34" charset="0"/>
              <a:buChar char="•"/>
            </a:pPr>
            <a:r>
              <a:rPr lang="en-US" dirty="0">
                <a:latin typeface="    Century Gothic"/>
              </a:rPr>
              <a:t> Tumor necrosis in factor alpha (TNF-alpha)</a:t>
            </a:r>
          </a:p>
          <a:p>
            <a:pPr>
              <a:buClr>
                <a:schemeClr val="tx1">
                  <a:lumMod val="95000"/>
                  <a:lumOff val="5000"/>
                </a:schemeClr>
              </a:buClr>
              <a:buFont typeface="Arial" panose="020B0604020202020204" pitchFamily="34" charset="0"/>
              <a:buChar char="•"/>
            </a:pPr>
            <a:r>
              <a:rPr lang="en-US" dirty="0">
                <a:latin typeface="    Century Gothic"/>
              </a:rPr>
              <a:t> Lymphotoxin (TNF-beta)</a:t>
            </a:r>
          </a:p>
          <a:p>
            <a:pPr>
              <a:buClr>
                <a:schemeClr val="tx1">
                  <a:lumMod val="95000"/>
                  <a:lumOff val="5000"/>
                </a:schemeClr>
              </a:buClr>
              <a:buFont typeface="Arial" panose="020B0604020202020204" pitchFamily="34" charset="0"/>
              <a:buChar char="•"/>
            </a:pPr>
            <a:r>
              <a:rPr lang="en-US" dirty="0">
                <a:latin typeface="    Century Gothic"/>
              </a:rPr>
              <a:t> Fas ligand (FasL)</a:t>
            </a:r>
          </a:p>
          <a:p>
            <a:endParaRPr lang="en-US" dirty="0"/>
          </a:p>
        </p:txBody>
      </p:sp>
    </p:spTree>
    <p:extLst>
      <p:ext uri="{BB962C8B-B14F-4D97-AF65-F5344CB8AC3E}">
        <p14:creationId xmlns:p14="http://schemas.microsoft.com/office/powerpoint/2010/main" val="26838935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60" r="2739" b="47654"/>
          <a:stretch/>
        </p:blipFill>
        <p:spPr>
          <a:xfrm>
            <a:off x="1930401" y="914399"/>
            <a:ext cx="8252177" cy="5068711"/>
          </a:xfrm>
          <a:prstGeom prst="rect">
            <a:avLst/>
          </a:prstGeom>
        </p:spPr>
      </p:pic>
    </p:spTree>
    <p:extLst>
      <p:ext uri="{BB962C8B-B14F-4D97-AF65-F5344CB8AC3E}">
        <p14:creationId xmlns:p14="http://schemas.microsoft.com/office/powerpoint/2010/main" val="3887796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t="23374" r="1001" b="44363"/>
          <a:stretch/>
        </p:blipFill>
        <p:spPr>
          <a:xfrm>
            <a:off x="2393244" y="1151467"/>
            <a:ext cx="7608712" cy="4481689"/>
          </a:xfrm>
          <a:prstGeom prst="rect">
            <a:avLst/>
          </a:prstGeom>
        </p:spPr>
      </p:pic>
    </p:spTree>
    <p:extLst>
      <p:ext uri="{BB962C8B-B14F-4D97-AF65-F5344CB8AC3E}">
        <p14:creationId xmlns:p14="http://schemas.microsoft.com/office/powerpoint/2010/main" val="7429307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Inducers of Apoptosis:</a:t>
            </a:r>
          </a:p>
        </p:txBody>
      </p:sp>
      <p:sp>
        <p:nvSpPr>
          <p:cNvPr id="3" name="Content Placeholder 2"/>
          <p:cNvSpPr>
            <a:spLocks noGrp="1"/>
          </p:cNvSpPr>
          <p:nvPr>
            <p:ph idx="1"/>
          </p:nvPr>
        </p:nvSpPr>
        <p:spPr/>
        <p:txBody>
          <a:bodyPr>
            <a:normAutofit fontScale="92500" lnSpcReduction="20000"/>
          </a:bodyPr>
          <a:lstStyle/>
          <a:p>
            <a:pPr>
              <a:buClr>
                <a:schemeClr val="tx1">
                  <a:lumMod val="95000"/>
                  <a:lumOff val="5000"/>
                </a:schemeClr>
              </a:buClr>
            </a:pPr>
            <a:r>
              <a:rPr lang="en-US" dirty="0">
                <a:latin typeface="TNFCentury Gothic"/>
              </a:rPr>
              <a:t>TNF family</a:t>
            </a:r>
          </a:p>
          <a:p>
            <a:pPr>
              <a:buClr>
                <a:schemeClr val="tx1">
                  <a:lumMod val="95000"/>
                  <a:lumOff val="5000"/>
                </a:schemeClr>
              </a:buClr>
            </a:pPr>
            <a:r>
              <a:rPr lang="en-US" dirty="0">
                <a:latin typeface="TNFCentury Gothic"/>
              </a:rPr>
              <a:t>Growth factor withdrawl</a:t>
            </a:r>
          </a:p>
          <a:p>
            <a:pPr>
              <a:buClr>
                <a:schemeClr val="tx1">
                  <a:lumMod val="95000"/>
                  <a:lumOff val="5000"/>
                </a:schemeClr>
              </a:buClr>
            </a:pPr>
            <a:r>
              <a:rPr lang="en-US" dirty="0">
                <a:latin typeface="TNFCentury Gothic"/>
              </a:rPr>
              <a:t>Calcium</a:t>
            </a:r>
          </a:p>
          <a:p>
            <a:pPr>
              <a:buClr>
                <a:schemeClr val="tx1">
                  <a:lumMod val="95000"/>
                  <a:lumOff val="5000"/>
                </a:schemeClr>
              </a:buClr>
            </a:pPr>
            <a:r>
              <a:rPr lang="en-US" dirty="0">
                <a:latin typeface="TNFCentury Gothic"/>
              </a:rPr>
              <a:t>Oncogenes</a:t>
            </a:r>
          </a:p>
          <a:p>
            <a:pPr>
              <a:buClr>
                <a:schemeClr val="tx1">
                  <a:lumMod val="95000"/>
                  <a:lumOff val="5000"/>
                </a:schemeClr>
              </a:buClr>
            </a:pPr>
            <a:r>
              <a:rPr lang="en-US" dirty="0">
                <a:latin typeface="TNFCentury Gothic"/>
              </a:rPr>
              <a:t>Nutrient deprivation</a:t>
            </a:r>
          </a:p>
          <a:p>
            <a:pPr>
              <a:buClr>
                <a:schemeClr val="tx1">
                  <a:lumMod val="95000"/>
                  <a:lumOff val="5000"/>
                </a:schemeClr>
              </a:buClr>
            </a:pPr>
            <a:r>
              <a:rPr lang="en-US" dirty="0">
                <a:latin typeface="TNFCentury Gothic"/>
              </a:rPr>
              <a:t>Toxins</a:t>
            </a:r>
          </a:p>
          <a:p>
            <a:pPr>
              <a:buClr>
                <a:schemeClr val="tx1">
                  <a:lumMod val="95000"/>
                  <a:lumOff val="5000"/>
                </a:schemeClr>
              </a:buClr>
            </a:pPr>
            <a:r>
              <a:rPr lang="en-US" dirty="0">
                <a:latin typeface="TNFCentury Gothic"/>
              </a:rPr>
              <a:t> UV radiation</a:t>
            </a:r>
          </a:p>
          <a:p>
            <a:pPr>
              <a:buClr>
                <a:schemeClr val="tx1">
                  <a:lumMod val="95000"/>
                  <a:lumOff val="5000"/>
                </a:schemeClr>
              </a:buClr>
            </a:pPr>
            <a:r>
              <a:rPr lang="en-US" dirty="0">
                <a:latin typeface="TNFCentury Gothic"/>
              </a:rPr>
              <a:t>Gamma radiation</a:t>
            </a:r>
          </a:p>
          <a:p>
            <a:pPr>
              <a:buClr>
                <a:schemeClr val="tx1">
                  <a:lumMod val="95000"/>
                  <a:lumOff val="5000"/>
                </a:schemeClr>
              </a:buClr>
            </a:pPr>
            <a:endParaRPr lang="en-US" dirty="0">
              <a:latin typeface="TNFCentury Gothic"/>
            </a:endParaRPr>
          </a:p>
        </p:txBody>
      </p:sp>
    </p:spTree>
    <p:extLst>
      <p:ext uri="{BB962C8B-B14F-4D97-AF65-F5344CB8AC3E}">
        <p14:creationId xmlns:p14="http://schemas.microsoft.com/office/powerpoint/2010/main" val="4008791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22819" r="655" b="43624"/>
          <a:stretch/>
        </p:blipFill>
        <p:spPr>
          <a:xfrm>
            <a:off x="2630310" y="970844"/>
            <a:ext cx="7145867" cy="4549423"/>
          </a:xfrm>
          <a:prstGeom prst="rect">
            <a:avLst/>
          </a:prstGeom>
        </p:spPr>
      </p:pic>
    </p:spTree>
    <p:extLst>
      <p:ext uri="{BB962C8B-B14F-4D97-AF65-F5344CB8AC3E}">
        <p14:creationId xmlns:p14="http://schemas.microsoft.com/office/powerpoint/2010/main" val="37427304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85000" lnSpcReduction="20000"/>
          </a:bodyPr>
          <a:lstStyle/>
          <a:p>
            <a:pPr>
              <a:buClr>
                <a:schemeClr val="tx1"/>
              </a:buClr>
            </a:pPr>
            <a:r>
              <a:rPr lang="en-US" dirty="0">
                <a:latin typeface="    Century Gothic"/>
              </a:rPr>
              <a:t>Important in normal physiology</a:t>
            </a:r>
          </a:p>
          <a:p>
            <a:pPr>
              <a:buClr>
                <a:schemeClr val="tx1"/>
              </a:buClr>
              <a:buFontTx/>
              <a:buChar char="-"/>
            </a:pPr>
            <a:r>
              <a:rPr lang="en-US" b="1" dirty="0">
                <a:latin typeface="    Century Gothic"/>
              </a:rPr>
              <a:t>Development:</a:t>
            </a:r>
            <a:r>
              <a:rPr lang="en-US" dirty="0">
                <a:latin typeface="    Century Gothic"/>
              </a:rPr>
              <a:t> Immune system maturation, Morphogenesis, Neural development.</a:t>
            </a:r>
            <a:endParaRPr lang="en-US" b="1" dirty="0">
              <a:latin typeface="    Century Gothic"/>
            </a:endParaRPr>
          </a:p>
          <a:p>
            <a:pPr>
              <a:buClr>
                <a:schemeClr val="tx1"/>
              </a:buClr>
              <a:buFontTx/>
              <a:buChar char="-"/>
            </a:pPr>
            <a:r>
              <a:rPr lang="en-US" b="1" dirty="0">
                <a:latin typeface="    Century Gothic"/>
              </a:rPr>
              <a:t>Adult:</a:t>
            </a:r>
            <a:r>
              <a:rPr lang="en-US" dirty="0">
                <a:latin typeface="    Century Gothic"/>
              </a:rPr>
              <a:t> Immune privilege, DNA damage and wound repair,</a:t>
            </a:r>
          </a:p>
          <a:p>
            <a:pPr>
              <a:buClr>
                <a:schemeClr val="tx1"/>
              </a:buClr>
              <a:buFont typeface="Arial" panose="020B0604020202020204" pitchFamily="34" charset="0"/>
              <a:buChar char="•"/>
            </a:pPr>
            <a:r>
              <a:rPr lang="en-US" dirty="0">
                <a:latin typeface="    Century Gothic"/>
              </a:rPr>
              <a:t>Excess apoptosis</a:t>
            </a:r>
          </a:p>
          <a:p>
            <a:pPr>
              <a:buClr>
                <a:schemeClr val="tx1"/>
              </a:buClr>
              <a:buFontTx/>
              <a:buChar char="-"/>
            </a:pPr>
            <a:r>
              <a:rPr lang="en-US" dirty="0">
                <a:latin typeface="    Century Gothic"/>
              </a:rPr>
              <a:t> Neurodegenerative diseases</a:t>
            </a:r>
          </a:p>
          <a:p>
            <a:pPr>
              <a:buClr>
                <a:schemeClr val="tx1"/>
              </a:buClr>
              <a:buFont typeface="Arial" panose="020B0604020202020204" pitchFamily="34" charset="0"/>
              <a:buChar char="•"/>
            </a:pPr>
            <a:r>
              <a:rPr lang="en-US" dirty="0">
                <a:latin typeface="    Century Gothic"/>
              </a:rPr>
              <a:t>Deficient apoptosis</a:t>
            </a:r>
          </a:p>
          <a:p>
            <a:pPr>
              <a:buClr>
                <a:schemeClr val="tx1"/>
              </a:buClr>
              <a:buFontTx/>
              <a:buChar char="-"/>
            </a:pPr>
            <a:r>
              <a:rPr lang="en-US" dirty="0">
                <a:latin typeface="    Century Gothic"/>
              </a:rPr>
              <a:t> Cancer</a:t>
            </a:r>
          </a:p>
          <a:p>
            <a:pPr>
              <a:buClr>
                <a:schemeClr val="tx1"/>
              </a:buClr>
              <a:buFontTx/>
              <a:buChar char="-"/>
            </a:pPr>
            <a:r>
              <a:rPr lang="en-US" dirty="0">
                <a:latin typeface="    Century Gothic"/>
              </a:rPr>
              <a:t>Autoimmunity</a:t>
            </a:r>
          </a:p>
        </p:txBody>
      </p:sp>
    </p:spTree>
    <p:extLst>
      <p:ext uri="{BB962C8B-B14F-4D97-AF65-F5344CB8AC3E}">
        <p14:creationId xmlns:p14="http://schemas.microsoft.com/office/powerpoint/2010/main" val="34784320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Caspases:</a:t>
            </a:r>
          </a:p>
        </p:txBody>
      </p:sp>
      <p:sp>
        <p:nvSpPr>
          <p:cNvPr id="3" name="Content Placeholder 2"/>
          <p:cNvSpPr>
            <a:spLocks noGrp="1"/>
          </p:cNvSpPr>
          <p:nvPr>
            <p:ph idx="1"/>
          </p:nvPr>
        </p:nvSpPr>
        <p:spPr/>
        <p:txBody>
          <a:bodyPr/>
          <a:lstStyle/>
          <a:p>
            <a:pPr>
              <a:buClr>
                <a:schemeClr val="tx1">
                  <a:lumMod val="95000"/>
                  <a:lumOff val="5000"/>
                </a:schemeClr>
              </a:buClr>
            </a:pPr>
            <a:r>
              <a:rPr lang="en-US" dirty="0">
                <a:latin typeface="cas    Century Gothic"/>
              </a:rPr>
              <a:t>Caspases stands for </a:t>
            </a:r>
            <a:r>
              <a:rPr lang="en-US" b="1" dirty="0">
                <a:latin typeface="cas    Century Gothic"/>
              </a:rPr>
              <a:t>CYSTEINE ASPARTATE-SPECIFIC PROTEASE.</a:t>
            </a:r>
          </a:p>
          <a:p>
            <a:pPr>
              <a:buClr>
                <a:schemeClr val="tx1">
                  <a:lumMod val="95000"/>
                  <a:lumOff val="5000"/>
                </a:schemeClr>
              </a:buClr>
            </a:pPr>
            <a:r>
              <a:rPr lang="en-US" dirty="0">
                <a:latin typeface="cas    Century Gothic"/>
              </a:rPr>
              <a:t>Caspases have the characteristics of high specificity for substrates containing Asp, and use a Cys for catalyzing peptide bond cleavage.</a:t>
            </a:r>
          </a:p>
          <a:p>
            <a:pPr>
              <a:buClr>
                <a:schemeClr val="tx1">
                  <a:lumMod val="95000"/>
                  <a:lumOff val="5000"/>
                </a:schemeClr>
              </a:buClr>
            </a:pPr>
            <a:r>
              <a:rPr lang="en-US" dirty="0">
                <a:latin typeface="cas    Century Gothic"/>
              </a:rPr>
              <a:t>Synthesized in the cell as precursors named procaspase.</a:t>
            </a:r>
          </a:p>
          <a:p>
            <a:pPr>
              <a:buClr>
                <a:schemeClr val="tx1">
                  <a:lumMod val="95000"/>
                  <a:lumOff val="5000"/>
                </a:schemeClr>
              </a:buClr>
            </a:pPr>
            <a:r>
              <a:rPr lang="en-US" dirty="0">
                <a:latin typeface="cas    Century Gothic"/>
              </a:rPr>
              <a:t>Caspases are the major executioners in apoptosis.</a:t>
            </a:r>
          </a:p>
        </p:txBody>
      </p:sp>
    </p:spTree>
    <p:extLst>
      <p:ext uri="{BB962C8B-B14F-4D97-AF65-F5344CB8AC3E}">
        <p14:creationId xmlns:p14="http://schemas.microsoft.com/office/powerpoint/2010/main" val="19412825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782" t="21652" r="1697" b="45869"/>
          <a:stretch/>
        </p:blipFill>
        <p:spPr>
          <a:xfrm>
            <a:off x="2540000" y="1095022"/>
            <a:ext cx="7157156" cy="4628445"/>
          </a:xfrm>
          <a:prstGeom prst="rect">
            <a:avLst/>
          </a:prstGeom>
        </p:spPr>
      </p:pic>
    </p:spTree>
    <p:extLst>
      <p:ext uri="{BB962C8B-B14F-4D97-AF65-F5344CB8AC3E}">
        <p14:creationId xmlns:p14="http://schemas.microsoft.com/office/powerpoint/2010/main" val="17511135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34" t="21549" r="2739" b="46128"/>
          <a:stretch/>
        </p:blipFill>
        <p:spPr>
          <a:xfrm>
            <a:off x="1930400" y="1185333"/>
            <a:ext cx="8342489" cy="4459111"/>
          </a:xfrm>
          <a:prstGeom prst="rect">
            <a:avLst/>
          </a:prstGeom>
        </p:spPr>
      </p:pic>
    </p:spTree>
    <p:extLst>
      <p:ext uri="{BB962C8B-B14F-4D97-AF65-F5344CB8AC3E}">
        <p14:creationId xmlns:p14="http://schemas.microsoft.com/office/powerpoint/2010/main" val="4250727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Caspase Role in Apoptosis:</a:t>
            </a:r>
          </a:p>
        </p:txBody>
      </p:sp>
      <p:sp>
        <p:nvSpPr>
          <p:cNvPr id="3" name="Content Placeholder 2"/>
          <p:cNvSpPr>
            <a:spLocks noGrp="1"/>
          </p:cNvSpPr>
          <p:nvPr>
            <p:ph idx="1"/>
          </p:nvPr>
        </p:nvSpPr>
        <p:spPr/>
        <p:txBody>
          <a:bodyPr>
            <a:normAutofit fontScale="92500" lnSpcReduction="10000"/>
          </a:bodyPr>
          <a:lstStyle/>
          <a:p>
            <a:pPr>
              <a:buClr>
                <a:schemeClr val="tx1">
                  <a:lumMod val="95000"/>
                  <a:lumOff val="5000"/>
                </a:schemeClr>
              </a:buClr>
            </a:pPr>
            <a:r>
              <a:rPr lang="en-US" dirty="0">
                <a:latin typeface="cut    Century Gothic"/>
              </a:rPr>
              <a:t>Cut of contact with surrounding cells.</a:t>
            </a:r>
          </a:p>
          <a:p>
            <a:pPr>
              <a:buClr>
                <a:schemeClr val="tx1">
                  <a:lumMod val="95000"/>
                  <a:lumOff val="5000"/>
                </a:schemeClr>
              </a:buClr>
            </a:pPr>
            <a:r>
              <a:rPr lang="en-US" dirty="0">
                <a:latin typeface="cut    Century Gothic"/>
              </a:rPr>
              <a:t>Reorganize cytoskeleton.</a:t>
            </a:r>
          </a:p>
          <a:p>
            <a:pPr>
              <a:buClr>
                <a:schemeClr val="tx1">
                  <a:lumMod val="95000"/>
                  <a:lumOff val="5000"/>
                </a:schemeClr>
              </a:buClr>
            </a:pPr>
            <a:r>
              <a:rPr lang="en-US" dirty="0">
                <a:latin typeface="cut    Century Gothic"/>
              </a:rPr>
              <a:t>Shut don DNA replication and repair.</a:t>
            </a:r>
          </a:p>
          <a:p>
            <a:pPr>
              <a:buClr>
                <a:schemeClr val="tx1">
                  <a:lumMod val="95000"/>
                  <a:lumOff val="5000"/>
                </a:schemeClr>
              </a:buClr>
            </a:pPr>
            <a:r>
              <a:rPr lang="en-US" dirty="0">
                <a:latin typeface="cut    Century Gothic"/>
              </a:rPr>
              <a:t>Interrupt splicing.</a:t>
            </a:r>
          </a:p>
          <a:p>
            <a:pPr>
              <a:buClr>
                <a:schemeClr val="tx1">
                  <a:lumMod val="95000"/>
                  <a:lumOff val="5000"/>
                </a:schemeClr>
              </a:buClr>
            </a:pPr>
            <a:r>
              <a:rPr lang="en-US" dirty="0">
                <a:latin typeface="cut    Century Gothic"/>
              </a:rPr>
              <a:t>Destroy nuclear structure.</a:t>
            </a:r>
          </a:p>
          <a:p>
            <a:pPr>
              <a:buClr>
                <a:schemeClr val="tx1">
                  <a:lumMod val="95000"/>
                  <a:lumOff val="5000"/>
                </a:schemeClr>
              </a:buClr>
            </a:pPr>
            <a:r>
              <a:rPr lang="en-US" dirty="0">
                <a:latin typeface="cut    Century Gothic"/>
              </a:rPr>
              <a:t>Induce cell to display signals making it for phagocytosis.</a:t>
            </a:r>
          </a:p>
          <a:p>
            <a:pPr>
              <a:buClr>
                <a:schemeClr val="tx1">
                  <a:lumMod val="95000"/>
                  <a:lumOff val="5000"/>
                </a:schemeClr>
              </a:buClr>
            </a:pPr>
            <a:r>
              <a:rPr lang="en-US" dirty="0">
                <a:latin typeface="cut    Century Gothic"/>
              </a:rPr>
              <a:t>Disintegrate cells into apoptotic bodies.</a:t>
            </a:r>
          </a:p>
          <a:p>
            <a:pPr>
              <a:buClr>
                <a:schemeClr val="tx1">
                  <a:lumMod val="95000"/>
                  <a:lumOff val="5000"/>
                </a:schemeClr>
              </a:buClr>
            </a:pPr>
            <a:endParaRPr lang="en-US" dirty="0">
              <a:latin typeface="cut    Century Gothic"/>
            </a:endParaRPr>
          </a:p>
        </p:txBody>
      </p:sp>
    </p:spTree>
    <p:extLst>
      <p:ext uri="{BB962C8B-B14F-4D97-AF65-F5344CB8AC3E}">
        <p14:creationId xmlns:p14="http://schemas.microsoft.com/office/powerpoint/2010/main" val="228266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16000" y="1752606"/>
            <a:ext cx="9866489" cy="1822514"/>
          </a:xfrm>
        </p:spPr>
        <p:txBody>
          <a:bodyPr/>
          <a:lstStyle/>
          <a:p>
            <a:r>
              <a:rPr lang="en-US" dirty="0"/>
              <a:t>Life cannot exist without cellular death:</a:t>
            </a:r>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814144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2" y="745067"/>
            <a:ext cx="9601196" cy="1072444"/>
          </a:xfrm>
        </p:spPr>
        <p:txBody>
          <a:bodyPr/>
          <a:lstStyle/>
          <a:p>
            <a:r>
              <a:rPr lang="en-US" b="1" u="sng" dirty="0"/>
              <a:t>Types:</a:t>
            </a:r>
          </a:p>
        </p:txBody>
      </p:sp>
      <p:pic>
        <p:nvPicPr>
          <p:cNvPr id="6" name="Content Placeholder 5"/>
          <p:cNvPicPr>
            <a:picLocks noGrp="1" noChangeAspect="1"/>
          </p:cNvPicPr>
          <p:nvPr>
            <p:ph idx="1"/>
          </p:nvPr>
        </p:nvPicPr>
        <p:blipFill>
          <a:blip r:embed="rId2"/>
          <a:stretch>
            <a:fillRect/>
          </a:stretch>
        </p:blipFill>
        <p:spPr>
          <a:xfrm>
            <a:off x="1648178" y="2043289"/>
            <a:ext cx="9110133" cy="4030133"/>
          </a:xfrm>
          <a:prstGeom prst="rect">
            <a:avLst/>
          </a:prstGeom>
        </p:spPr>
      </p:pic>
    </p:spTree>
    <p:extLst>
      <p:ext uri="{BB962C8B-B14F-4D97-AF65-F5344CB8AC3E}">
        <p14:creationId xmlns:p14="http://schemas.microsoft.com/office/powerpoint/2010/main" val="2313709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4129" t="22716" r="3781" b="46008"/>
          <a:stretch/>
        </p:blipFill>
        <p:spPr>
          <a:xfrm>
            <a:off x="2302933" y="1049867"/>
            <a:ext cx="7450667" cy="4854222"/>
          </a:xfrm>
          <a:prstGeom prst="rect">
            <a:avLst/>
          </a:prstGeom>
        </p:spPr>
      </p:pic>
    </p:spTree>
    <p:extLst>
      <p:ext uri="{BB962C8B-B14F-4D97-AF65-F5344CB8AC3E}">
        <p14:creationId xmlns:p14="http://schemas.microsoft.com/office/powerpoint/2010/main" val="15920755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35" t="22222" r="2391" b="45514"/>
          <a:stretch/>
        </p:blipFill>
        <p:spPr>
          <a:xfrm>
            <a:off x="1761067" y="914400"/>
            <a:ext cx="8748889" cy="4865511"/>
          </a:xfrm>
          <a:prstGeom prst="rect">
            <a:avLst/>
          </a:prstGeom>
        </p:spPr>
      </p:pic>
    </p:spTree>
    <p:extLst>
      <p:ext uri="{BB962C8B-B14F-4D97-AF65-F5344CB8AC3E}">
        <p14:creationId xmlns:p14="http://schemas.microsoft.com/office/powerpoint/2010/main" val="4093493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695" t="22268" r="754" b="46009"/>
          <a:stretch/>
        </p:blipFill>
        <p:spPr>
          <a:xfrm>
            <a:off x="1988457" y="914402"/>
            <a:ext cx="8215084" cy="4731656"/>
          </a:xfrm>
          <a:prstGeom prst="rect">
            <a:avLst/>
          </a:prstGeom>
        </p:spPr>
      </p:pic>
    </p:spTree>
    <p:extLst>
      <p:ext uri="{BB962C8B-B14F-4D97-AF65-F5344CB8AC3E}">
        <p14:creationId xmlns:p14="http://schemas.microsoft.com/office/powerpoint/2010/main" val="836440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3475" t="22222" r="2391" b="44198"/>
          <a:stretch/>
        </p:blipFill>
        <p:spPr>
          <a:xfrm>
            <a:off x="2325511" y="959556"/>
            <a:ext cx="7574845" cy="4752622"/>
          </a:xfrm>
          <a:prstGeom prst="rect">
            <a:avLst/>
          </a:prstGeom>
        </p:spPr>
      </p:pic>
    </p:spTree>
    <p:extLst>
      <p:ext uri="{BB962C8B-B14F-4D97-AF65-F5344CB8AC3E}">
        <p14:creationId xmlns:p14="http://schemas.microsoft.com/office/powerpoint/2010/main" val="401825390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047" r="2315" b="44857"/>
          <a:stretch/>
        </p:blipFill>
        <p:spPr>
          <a:xfrm>
            <a:off x="1975557" y="1027289"/>
            <a:ext cx="8252176" cy="4910667"/>
          </a:xfrm>
          <a:prstGeom prst="rect">
            <a:avLst/>
          </a:prstGeom>
        </p:spPr>
      </p:pic>
    </p:spTree>
    <p:extLst>
      <p:ext uri="{BB962C8B-B14F-4D97-AF65-F5344CB8AC3E}">
        <p14:creationId xmlns:p14="http://schemas.microsoft.com/office/powerpoint/2010/main" val="2542589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Intrinsic Pathway:</a:t>
            </a:r>
          </a:p>
        </p:txBody>
      </p:sp>
      <p:sp>
        <p:nvSpPr>
          <p:cNvPr id="3" name="Content Placeholder 2"/>
          <p:cNvSpPr>
            <a:spLocks noGrp="1"/>
          </p:cNvSpPr>
          <p:nvPr>
            <p:ph idx="1"/>
          </p:nvPr>
        </p:nvSpPr>
        <p:spPr/>
        <p:txBody>
          <a:bodyPr>
            <a:normAutofit fontScale="92500" lnSpcReduction="10000"/>
          </a:bodyPr>
          <a:lstStyle/>
          <a:p>
            <a:pPr>
              <a:buClr>
                <a:schemeClr val="tx1">
                  <a:lumMod val="95000"/>
                  <a:lumOff val="5000"/>
                </a:schemeClr>
              </a:buClr>
            </a:pPr>
            <a:r>
              <a:rPr lang="en-US" dirty="0">
                <a:latin typeface="    Century Gothic"/>
              </a:rPr>
              <a:t>Initiated from within the cell.</a:t>
            </a:r>
          </a:p>
          <a:p>
            <a:pPr>
              <a:buClr>
                <a:schemeClr val="tx1">
                  <a:lumMod val="95000"/>
                  <a:lumOff val="5000"/>
                </a:schemeClr>
              </a:buClr>
            </a:pPr>
            <a:r>
              <a:rPr lang="en-US" dirty="0">
                <a:latin typeface="    Century Gothic"/>
              </a:rPr>
              <a:t>Activated in response to signals such as DNA damage, loss of cell survival factors, cell stress.  </a:t>
            </a:r>
          </a:p>
          <a:p>
            <a:pPr>
              <a:buClr>
                <a:schemeClr val="tx1">
                  <a:lumMod val="95000"/>
                  <a:lumOff val="5000"/>
                </a:schemeClr>
              </a:buClr>
            </a:pPr>
            <a:r>
              <a:rPr lang="en-US" dirty="0">
                <a:latin typeface="    Century Gothic"/>
              </a:rPr>
              <a:t>Hinges on balance between pro and anti apoptotic signals of Bcl-2 family.</a:t>
            </a:r>
          </a:p>
          <a:p>
            <a:pPr>
              <a:buClr>
                <a:schemeClr val="tx1">
                  <a:lumMod val="95000"/>
                  <a:lumOff val="5000"/>
                </a:schemeClr>
              </a:buClr>
            </a:pPr>
            <a:r>
              <a:rPr lang="en-US" dirty="0">
                <a:latin typeface="    Century Gothic"/>
              </a:rPr>
              <a:t>Apaf-1, cytochrome-c, ATP(apoptosome) activate procaspase-9 complex.</a:t>
            </a:r>
          </a:p>
          <a:p>
            <a:pPr>
              <a:buClr>
                <a:schemeClr val="tx1">
                  <a:lumMod val="95000"/>
                  <a:lumOff val="5000"/>
                </a:schemeClr>
              </a:buClr>
            </a:pPr>
            <a:r>
              <a:rPr lang="en-US" dirty="0">
                <a:latin typeface="    Century Gothic"/>
              </a:rPr>
              <a:t>Pro apoptotic proteins released which activate caspase proteases.</a:t>
            </a:r>
          </a:p>
        </p:txBody>
      </p:sp>
    </p:spTree>
    <p:extLst>
      <p:ext uri="{BB962C8B-B14F-4D97-AF65-F5344CB8AC3E}">
        <p14:creationId xmlns:p14="http://schemas.microsoft.com/office/powerpoint/2010/main" val="5686415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u="sng" dirty="0"/>
              <a:t>Extrinsic Pathway</a:t>
            </a:r>
          </a:p>
        </p:txBody>
      </p:sp>
      <p:sp>
        <p:nvSpPr>
          <p:cNvPr id="3" name="Content Placeholder 2"/>
          <p:cNvSpPr>
            <a:spLocks noGrp="1"/>
          </p:cNvSpPr>
          <p:nvPr>
            <p:ph idx="1"/>
          </p:nvPr>
        </p:nvSpPr>
        <p:spPr/>
        <p:txBody>
          <a:bodyPr/>
          <a:lstStyle/>
          <a:p>
            <a:pPr>
              <a:buClr>
                <a:schemeClr val="tx1">
                  <a:lumMod val="95000"/>
                  <a:lumOff val="5000"/>
                </a:schemeClr>
              </a:buClr>
            </a:pPr>
            <a:r>
              <a:rPr lang="en-US" dirty="0">
                <a:latin typeface="    Century Gothic"/>
              </a:rPr>
              <a:t>Begins out side the cell.</a:t>
            </a:r>
          </a:p>
          <a:p>
            <a:pPr>
              <a:buClr>
                <a:schemeClr val="tx1">
                  <a:lumMod val="95000"/>
                  <a:lumOff val="5000"/>
                </a:schemeClr>
              </a:buClr>
            </a:pPr>
            <a:r>
              <a:rPr lang="en-US" dirty="0">
                <a:latin typeface="    Century Gothic"/>
              </a:rPr>
              <a:t>Activation of death receptors (Fas-R, TNF-R, DR-3, DRY/DR5) by death ligands (Fas-L, TNF-alpha, Apo3L, Apo2L) play major role.</a:t>
            </a:r>
          </a:p>
          <a:p>
            <a:pPr>
              <a:buClr>
                <a:schemeClr val="tx1">
                  <a:lumMod val="95000"/>
                  <a:lumOff val="5000"/>
                </a:schemeClr>
              </a:buClr>
            </a:pPr>
            <a:r>
              <a:rPr lang="en-US" dirty="0">
                <a:latin typeface="    Century Gothic"/>
              </a:rPr>
              <a:t>Death induced signaling complex (DISC) activated.</a:t>
            </a:r>
          </a:p>
          <a:p>
            <a:pPr>
              <a:buClr>
                <a:schemeClr val="tx1">
                  <a:lumMod val="95000"/>
                  <a:lumOff val="5000"/>
                </a:schemeClr>
              </a:buClr>
            </a:pPr>
            <a:r>
              <a:rPr lang="en-US" dirty="0">
                <a:latin typeface="    Century Gothic"/>
              </a:rPr>
              <a:t>On DISC activation same effector pathway on intrinsic pathway is adopted.</a:t>
            </a:r>
          </a:p>
        </p:txBody>
      </p:sp>
    </p:spTree>
    <p:extLst>
      <p:ext uri="{BB962C8B-B14F-4D97-AF65-F5344CB8AC3E}">
        <p14:creationId xmlns:p14="http://schemas.microsoft.com/office/powerpoint/2010/main" val="11205910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3046" r="654" b="43704"/>
          <a:stretch/>
        </p:blipFill>
        <p:spPr>
          <a:xfrm>
            <a:off x="2449690" y="925689"/>
            <a:ext cx="7857066" cy="4933244"/>
          </a:xfrm>
          <a:prstGeom prst="rect">
            <a:avLst/>
          </a:prstGeom>
        </p:spPr>
      </p:pic>
    </p:spTree>
    <p:extLst>
      <p:ext uri="{BB962C8B-B14F-4D97-AF65-F5344CB8AC3E}">
        <p14:creationId xmlns:p14="http://schemas.microsoft.com/office/powerpoint/2010/main" val="18657543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2739" t="22387" r="2392" b="44363"/>
          <a:stretch/>
        </p:blipFill>
        <p:spPr>
          <a:xfrm>
            <a:off x="2291644" y="1174044"/>
            <a:ext cx="7845778" cy="4222044"/>
          </a:xfrm>
          <a:prstGeom prst="rect">
            <a:avLst/>
          </a:prstGeom>
        </p:spPr>
      </p:pic>
    </p:spTree>
    <p:extLst>
      <p:ext uri="{BB962C8B-B14F-4D97-AF65-F5344CB8AC3E}">
        <p14:creationId xmlns:p14="http://schemas.microsoft.com/office/powerpoint/2010/main" val="6436515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u="sng" dirty="0"/>
              <a:t>Introduction:</a:t>
            </a:r>
          </a:p>
        </p:txBody>
      </p:sp>
      <p:sp>
        <p:nvSpPr>
          <p:cNvPr id="3" name="Content Placeholder 2"/>
          <p:cNvSpPr>
            <a:spLocks noGrp="1"/>
          </p:cNvSpPr>
          <p:nvPr>
            <p:ph idx="1"/>
          </p:nvPr>
        </p:nvSpPr>
        <p:spPr/>
        <p:txBody>
          <a:bodyPr>
            <a:normAutofit lnSpcReduction="10000"/>
          </a:bodyPr>
          <a:lstStyle/>
          <a:p>
            <a:pPr>
              <a:buFont typeface="Arial" panose="020B0604020202020204" pitchFamily="34" charset="0"/>
              <a:buChar char="•"/>
            </a:pPr>
            <a:r>
              <a:rPr lang="en-US" dirty="0">
                <a:latin typeface="Century Gothic" panose="020B0502020202020204" pitchFamily="34" charset="0"/>
              </a:rPr>
              <a:t>Apoptosis, or programmed cell death, is a highly regulated process that allows a cell to self-degrade in order for the body to eliminate unwanted or dysfunctional cells. During apoptosis, the genome of cell with disintegrate into smaller apoptotic bodies.</a:t>
            </a:r>
          </a:p>
          <a:p>
            <a:pPr>
              <a:buFont typeface="Arial" panose="020B0604020202020204" pitchFamily="34" charset="0"/>
              <a:buChar char="•"/>
            </a:pPr>
            <a:r>
              <a:rPr lang="en-US" dirty="0">
                <a:latin typeface="Century Gothic" panose="020B0502020202020204" pitchFamily="34" charset="0"/>
              </a:rPr>
              <a:t>Between 50 and 70 billion cells die each day due to apoptosis in the average human adult. For an average child between the ages of 8 and 14, approximately 20 billion to 30 billion die each day</a:t>
            </a:r>
            <a:endParaRPr lang="en-US" dirty="0"/>
          </a:p>
        </p:txBody>
      </p:sp>
    </p:spTree>
    <p:extLst>
      <p:ext uri="{BB962C8B-B14F-4D97-AF65-F5344CB8AC3E}">
        <p14:creationId xmlns:p14="http://schemas.microsoft.com/office/powerpoint/2010/main" val="16996812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1" y="880532"/>
            <a:ext cx="9601196" cy="1303867"/>
          </a:xfrm>
        </p:spPr>
        <p:txBody>
          <a:bodyPr>
            <a:normAutofit/>
          </a:bodyPr>
          <a:lstStyle/>
          <a:p>
            <a:r>
              <a:rPr lang="en-US" sz="3600" b="1" dirty="0"/>
              <a:t>Disorders where apoptosis is inhibited (decreased apoptosis, increase in cell survival)</a:t>
            </a:r>
          </a:p>
        </p:txBody>
      </p:sp>
      <p:sp>
        <p:nvSpPr>
          <p:cNvPr id="3" name="Content Placeholder 2"/>
          <p:cNvSpPr>
            <a:spLocks noGrp="1"/>
          </p:cNvSpPr>
          <p:nvPr>
            <p:ph idx="1"/>
          </p:nvPr>
        </p:nvSpPr>
        <p:spPr/>
        <p:txBody>
          <a:bodyPr>
            <a:normAutofit fontScale="62500" lnSpcReduction="20000"/>
          </a:bodyPr>
          <a:lstStyle/>
          <a:p>
            <a:pPr marL="457200" indent="-457200">
              <a:buClr>
                <a:schemeClr val="tx1">
                  <a:lumMod val="95000"/>
                  <a:lumOff val="5000"/>
                </a:schemeClr>
              </a:buClr>
              <a:buFont typeface="+mj-lt"/>
              <a:buAutoNum type="arabicPeriod"/>
            </a:pPr>
            <a:r>
              <a:rPr lang="en-US" b="1" dirty="0">
                <a:latin typeface="    Century Gothic"/>
              </a:rPr>
              <a:t>Cancer </a:t>
            </a:r>
          </a:p>
          <a:p>
            <a:pPr marL="0" indent="0">
              <a:buClr>
                <a:schemeClr val="tx1">
                  <a:lumMod val="95000"/>
                  <a:lumOff val="5000"/>
                </a:schemeClr>
              </a:buClr>
              <a:buNone/>
            </a:pPr>
            <a:r>
              <a:rPr lang="en-US" dirty="0">
                <a:latin typeface="    Century Gothic"/>
              </a:rPr>
              <a:t> Colorectal cancer</a:t>
            </a:r>
          </a:p>
          <a:p>
            <a:pPr marL="0" indent="0">
              <a:buClr>
                <a:schemeClr val="tx1">
                  <a:lumMod val="95000"/>
                  <a:lumOff val="5000"/>
                </a:schemeClr>
              </a:buClr>
              <a:buNone/>
            </a:pPr>
            <a:r>
              <a:rPr lang="en-US" dirty="0">
                <a:latin typeface="    Century Gothic"/>
              </a:rPr>
              <a:t> Glioma</a:t>
            </a:r>
          </a:p>
          <a:p>
            <a:pPr marL="0" indent="0">
              <a:buClr>
                <a:schemeClr val="tx1">
                  <a:lumMod val="95000"/>
                  <a:lumOff val="5000"/>
                </a:schemeClr>
              </a:buClr>
              <a:buNone/>
            </a:pPr>
            <a:r>
              <a:rPr lang="en-US" dirty="0">
                <a:latin typeface="    Century Gothic"/>
              </a:rPr>
              <a:t> Lymphoid malignancies</a:t>
            </a:r>
          </a:p>
          <a:p>
            <a:pPr marL="0" indent="0">
              <a:buClr>
                <a:schemeClr val="tx1">
                  <a:lumMod val="95000"/>
                  <a:lumOff val="5000"/>
                </a:schemeClr>
              </a:buClr>
              <a:buNone/>
            </a:pPr>
            <a:r>
              <a:rPr lang="en-US" dirty="0">
                <a:latin typeface="    Century Gothic"/>
              </a:rPr>
              <a:t> Liver</a:t>
            </a:r>
          </a:p>
          <a:p>
            <a:pPr marL="0" indent="0">
              <a:buClr>
                <a:schemeClr val="tx1">
                  <a:lumMod val="95000"/>
                  <a:lumOff val="5000"/>
                </a:schemeClr>
              </a:buClr>
              <a:buNone/>
            </a:pPr>
            <a:r>
              <a:rPr lang="en-US" dirty="0">
                <a:latin typeface="    Century Gothic"/>
              </a:rPr>
              <a:t> Neuroblastoma</a:t>
            </a:r>
          </a:p>
          <a:p>
            <a:pPr marL="0" indent="0">
              <a:buClr>
                <a:schemeClr val="tx1">
                  <a:lumMod val="95000"/>
                  <a:lumOff val="5000"/>
                </a:schemeClr>
              </a:buClr>
              <a:buNone/>
            </a:pPr>
            <a:r>
              <a:rPr lang="en-US" dirty="0">
                <a:latin typeface="    Century Gothic"/>
              </a:rPr>
              <a:t> Prostate cancer</a:t>
            </a:r>
          </a:p>
          <a:p>
            <a:pPr marL="457200" indent="-457200">
              <a:buClr>
                <a:schemeClr val="tx1">
                  <a:lumMod val="95000"/>
                  <a:lumOff val="5000"/>
                </a:schemeClr>
              </a:buClr>
              <a:buAutoNum type="arabicPeriod" startAt="2"/>
            </a:pPr>
            <a:r>
              <a:rPr lang="en-US" b="1" dirty="0">
                <a:latin typeface="    Century Gothic"/>
              </a:rPr>
              <a:t>Autoimmune disorders</a:t>
            </a:r>
          </a:p>
          <a:p>
            <a:pPr marL="0" indent="0">
              <a:buClr>
                <a:schemeClr val="tx1">
                  <a:lumMod val="95000"/>
                  <a:lumOff val="5000"/>
                </a:schemeClr>
              </a:buClr>
              <a:buNone/>
            </a:pPr>
            <a:r>
              <a:rPr lang="en-US" dirty="0">
                <a:latin typeface="    Century Gothic"/>
              </a:rPr>
              <a:t>  Mysthenia gravis</a:t>
            </a:r>
          </a:p>
          <a:p>
            <a:pPr marL="0" indent="0">
              <a:buClr>
                <a:schemeClr val="tx1">
                  <a:lumMod val="95000"/>
                  <a:lumOff val="5000"/>
                </a:schemeClr>
              </a:buClr>
              <a:buNone/>
            </a:pPr>
            <a:r>
              <a:rPr lang="en-US" dirty="0">
                <a:latin typeface="    Century Gothic"/>
              </a:rPr>
              <a:t>  systemic lupus eryrhematous</a:t>
            </a:r>
          </a:p>
          <a:p>
            <a:pPr marL="457200" indent="-457200">
              <a:buClr>
                <a:schemeClr val="tx1">
                  <a:lumMod val="95000"/>
                  <a:lumOff val="5000"/>
                </a:schemeClr>
              </a:buClr>
              <a:buFont typeface="+mj-lt"/>
              <a:buAutoNum type="arabicPeriod"/>
            </a:pPr>
            <a:endParaRPr lang="en-US" dirty="0">
              <a:latin typeface="    Century Gothic"/>
            </a:endParaRPr>
          </a:p>
        </p:txBody>
      </p:sp>
    </p:spTree>
    <p:extLst>
      <p:ext uri="{BB962C8B-B14F-4D97-AF65-F5344CB8AC3E}">
        <p14:creationId xmlns:p14="http://schemas.microsoft.com/office/powerpoint/2010/main" val="23559237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62500" lnSpcReduction="20000"/>
          </a:bodyPr>
          <a:lstStyle/>
          <a:p>
            <a:pPr marL="0" indent="0">
              <a:buNone/>
            </a:pPr>
            <a:r>
              <a:rPr lang="en-US" b="1" dirty="0">
                <a:latin typeface="    Century Gothic"/>
              </a:rPr>
              <a:t>3. Inflammatory disease:</a:t>
            </a:r>
          </a:p>
          <a:p>
            <a:pPr marL="0" indent="0">
              <a:buNone/>
            </a:pPr>
            <a:r>
              <a:rPr lang="en-US" b="1" dirty="0">
                <a:latin typeface="    Century Gothic"/>
              </a:rPr>
              <a:t> </a:t>
            </a:r>
            <a:r>
              <a:rPr lang="en-US" dirty="0">
                <a:latin typeface="    Century Gothic"/>
              </a:rPr>
              <a:t>Bronchial asthma</a:t>
            </a:r>
          </a:p>
          <a:p>
            <a:pPr marL="0" indent="0">
              <a:buNone/>
            </a:pPr>
            <a:r>
              <a:rPr lang="en-US" dirty="0">
                <a:latin typeface="    Century Gothic"/>
              </a:rPr>
              <a:t> Inflammatory bowel disease</a:t>
            </a:r>
          </a:p>
          <a:p>
            <a:pPr marL="0" indent="0">
              <a:buNone/>
            </a:pPr>
            <a:r>
              <a:rPr lang="en-US" dirty="0">
                <a:latin typeface="    Century Gothic"/>
              </a:rPr>
              <a:t> Pulmonary inflammation</a:t>
            </a:r>
          </a:p>
          <a:p>
            <a:pPr marL="0" indent="0">
              <a:buNone/>
            </a:pPr>
            <a:r>
              <a:rPr lang="en-US" b="1" dirty="0">
                <a:latin typeface="    Century Gothic"/>
              </a:rPr>
              <a:t>4. Viral infections</a:t>
            </a:r>
          </a:p>
          <a:p>
            <a:pPr marL="0" indent="0">
              <a:buNone/>
            </a:pPr>
            <a:r>
              <a:rPr lang="en-US" dirty="0">
                <a:latin typeface="    Century Gothic"/>
              </a:rPr>
              <a:t> Herpesviruses</a:t>
            </a:r>
          </a:p>
          <a:p>
            <a:pPr marL="0" indent="0">
              <a:buNone/>
            </a:pPr>
            <a:r>
              <a:rPr lang="en-US" dirty="0">
                <a:latin typeface="    Century Gothic"/>
              </a:rPr>
              <a:t> Poxviruses</a:t>
            </a:r>
          </a:p>
          <a:p>
            <a:pPr marL="0" indent="0">
              <a:buNone/>
            </a:pPr>
            <a:r>
              <a:rPr lang="en-US" dirty="0">
                <a:latin typeface="    Century Gothic"/>
              </a:rPr>
              <a:t> Adenoviruses</a:t>
            </a:r>
          </a:p>
          <a:p>
            <a:pPr marL="0" indent="0">
              <a:buNone/>
            </a:pPr>
            <a:r>
              <a:rPr lang="en-US" dirty="0">
                <a:latin typeface="    Century Gothic"/>
              </a:rPr>
              <a:t> Baculovirus</a:t>
            </a:r>
          </a:p>
          <a:p>
            <a:pPr marL="0" indent="0">
              <a:buNone/>
            </a:pPr>
            <a:r>
              <a:rPr lang="en-US" dirty="0">
                <a:latin typeface="    Century Gothic"/>
              </a:rPr>
              <a:t> Cowpox</a:t>
            </a:r>
          </a:p>
          <a:p>
            <a:pPr marL="0" indent="0">
              <a:buNone/>
            </a:pPr>
            <a:endParaRPr lang="en-US" dirty="0">
              <a:latin typeface="    Century Gothic"/>
            </a:endParaRPr>
          </a:p>
        </p:txBody>
      </p:sp>
    </p:spTree>
    <p:extLst>
      <p:ext uri="{BB962C8B-B14F-4D97-AF65-F5344CB8AC3E}">
        <p14:creationId xmlns:p14="http://schemas.microsoft.com/office/powerpoint/2010/main" val="3404842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Disorders where apoptosis is excessive increased in cell death (Means hyperactive apoptosis)</a:t>
            </a:r>
          </a:p>
        </p:txBody>
      </p:sp>
      <p:sp>
        <p:nvSpPr>
          <p:cNvPr id="3" name="Content Placeholder 2"/>
          <p:cNvSpPr>
            <a:spLocks noGrp="1"/>
          </p:cNvSpPr>
          <p:nvPr>
            <p:ph idx="1"/>
          </p:nvPr>
        </p:nvSpPr>
        <p:spPr/>
        <p:txBody>
          <a:bodyPr>
            <a:normAutofit fontScale="70000" lnSpcReduction="20000"/>
          </a:bodyPr>
          <a:lstStyle/>
          <a:p>
            <a:pPr marL="457200" indent="-457200">
              <a:buClr>
                <a:schemeClr val="tx1">
                  <a:lumMod val="95000"/>
                  <a:lumOff val="5000"/>
                </a:schemeClr>
              </a:buClr>
              <a:buAutoNum type="arabicPeriod"/>
            </a:pPr>
            <a:r>
              <a:rPr lang="en-US" b="1" dirty="0">
                <a:latin typeface="1.    Century Gothic"/>
              </a:rPr>
              <a:t>AIDS</a:t>
            </a:r>
          </a:p>
          <a:p>
            <a:pPr marL="0" indent="0">
              <a:buClr>
                <a:schemeClr val="tx1">
                  <a:lumMod val="95000"/>
                  <a:lumOff val="5000"/>
                </a:schemeClr>
              </a:buClr>
              <a:buNone/>
            </a:pPr>
            <a:r>
              <a:rPr lang="en-US" b="1" dirty="0">
                <a:latin typeface="1.    Century Gothic"/>
              </a:rPr>
              <a:t> </a:t>
            </a:r>
            <a:r>
              <a:rPr lang="en-US" dirty="0">
                <a:latin typeface="1.    Century Gothic"/>
              </a:rPr>
              <a:t>CD4+ cells</a:t>
            </a:r>
          </a:p>
          <a:p>
            <a:pPr marL="0" indent="0">
              <a:buClr>
                <a:schemeClr val="tx1">
                  <a:lumMod val="95000"/>
                  <a:lumOff val="5000"/>
                </a:schemeClr>
              </a:buClr>
              <a:buNone/>
            </a:pPr>
            <a:r>
              <a:rPr lang="en-US" dirty="0">
                <a:latin typeface="1.    Century Gothic"/>
              </a:rPr>
              <a:t>  T-lymphocytes</a:t>
            </a:r>
          </a:p>
          <a:p>
            <a:pPr marL="0" indent="0">
              <a:buClr>
                <a:schemeClr val="tx1">
                  <a:lumMod val="95000"/>
                  <a:lumOff val="5000"/>
                </a:schemeClr>
              </a:buClr>
              <a:buNone/>
            </a:pPr>
            <a:r>
              <a:rPr lang="en-US" b="1" dirty="0">
                <a:latin typeface="1.    Century Gothic"/>
              </a:rPr>
              <a:t>2. Neurodegenerative disorders</a:t>
            </a:r>
          </a:p>
          <a:p>
            <a:pPr marL="0" indent="0">
              <a:buClr>
                <a:schemeClr val="tx1">
                  <a:lumMod val="95000"/>
                  <a:lumOff val="5000"/>
                </a:schemeClr>
              </a:buClr>
              <a:buNone/>
            </a:pPr>
            <a:r>
              <a:rPr lang="en-US" b="1" dirty="0">
                <a:latin typeface="1.    Century Gothic"/>
              </a:rPr>
              <a:t> </a:t>
            </a:r>
            <a:r>
              <a:rPr lang="en-US" dirty="0">
                <a:latin typeface="1.    Century Gothic"/>
              </a:rPr>
              <a:t>Alzheimer’s disease </a:t>
            </a:r>
          </a:p>
          <a:p>
            <a:pPr marL="0" indent="0">
              <a:buClr>
                <a:schemeClr val="tx1">
                  <a:lumMod val="95000"/>
                  <a:lumOff val="5000"/>
                </a:schemeClr>
              </a:buClr>
              <a:buNone/>
            </a:pPr>
            <a:r>
              <a:rPr lang="en-US" b="1" dirty="0">
                <a:latin typeface="1.    Century Gothic"/>
              </a:rPr>
              <a:t> </a:t>
            </a:r>
            <a:r>
              <a:rPr lang="en-US" dirty="0">
                <a:latin typeface="1.    Century Gothic"/>
              </a:rPr>
              <a:t>Epilepsy</a:t>
            </a:r>
          </a:p>
          <a:p>
            <a:pPr marL="0" indent="0">
              <a:buClr>
                <a:schemeClr val="tx1">
                  <a:lumMod val="95000"/>
                  <a:lumOff val="5000"/>
                </a:schemeClr>
              </a:buClr>
              <a:buNone/>
            </a:pPr>
            <a:r>
              <a:rPr lang="en-US" b="1" dirty="0">
                <a:latin typeface="1.    Century Gothic"/>
              </a:rPr>
              <a:t> </a:t>
            </a:r>
            <a:r>
              <a:rPr lang="en-US" dirty="0">
                <a:latin typeface="1.    Century Gothic"/>
              </a:rPr>
              <a:t>Parkinson’s disease</a:t>
            </a:r>
          </a:p>
          <a:p>
            <a:pPr marL="0" indent="0">
              <a:buClr>
                <a:schemeClr val="tx1">
                  <a:lumMod val="95000"/>
                  <a:lumOff val="5000"/>
                </a:schemeClr>
              </a:buClr>
              <a:buNone/>
            </a:pPr>
            <a:r>
              <a:rPr lang="en-US" b="1" dirty="0">
                <a:latin typeface="1.    Century Gothic"/>
              </a:rPr>
              <a:t> </a:t>
            </a:r>
            <a:r>
              <a:rPr lang="en-US" dirty="0">
                <a:latin typeface="1.    Century Gothic"/>
              </a:rPr>
              <a:t>Amyotrophic lateral sclerosis</a:t>
            </a:r>
          </a:p>
          <a:p>
            <a:pPr marL="0" indent="0">
              <a:buClr>
                <a:schemeClr val="tx1">
                  <a:lumMod val="95000"/>
                  <a:lumOff val="5000"/>
                </a:schemeClr>
              </a:buClr>
              <a:buNone/>
            </a:pPr>
            <a:r>
              <a:rPr lang="en-US" dirty="0">
                <a:latin typeface="1.    Century Gothic"/>
              </a:rPr>
              <a:t> Cerebellar degenration</a:t>
            </a:r>
          </a:p>
          <a:p>
            <a:pPr marL="0" indent="0">
              <a:buNone/>
            </a:pPr>
            <a:endParaRPr lang="en-US" b="1" dirty="0">
              <a:latin typeface="1.    Century Gothic"/>
            </a:endParaRPr>
          </a:p>
          <a:p>
            <a:pPr marL="0" indent="0">
              <a:buNone/>
            </a:pPr>
            <a:endParaRPr lang="en-US" b="1" dirty="0">
              <a:latin typeface="1.    Century Gothic"/>
            </a:endParaRPr>
          </a:p>
        </p:txBody>
      </p:sp>
    </p:spTree>
    <p:extLst>
      <p:ext uri="{BB962C8B-B14F-4D97-AF65-F5344CB8AC3E}">
        <p14:creationId xmlns:p14="http://schemas.microsoft.com/office/powerpoint/2010/main" val="31921041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22881" r="1348" b="44527"/>
          <a:stretch/>
        </p:blipFill>
        <p:spPr>
          <a:xfrm>
            <a:off x="2517423" y="891822"/>
            <a:ext cx="6841066" cy="5102577"/>
          </a:xfrm>
          <a:prstGeom prst="rect">
            <a:avLst/>
          </a:prstGeom>
        </p:spPr>
      </p:pic>
    </p:spTree>
    <p:extLst>
      <p:ext uri="{BB962C8B-B14F-4D97-AF65-F5344CB8AC3E}">
        <p14:creationId xmlns:p14="http://schemas.microsoft.com/office/powerpoint/2010/main" val="15740146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5519" t="22387" r="2043" b="45021"/>
          <a:stretch/>
        </p:blipFill>
        <p:spPr>
          <a:xfrm>
            <a:off x="2246489" y="1072444"/>
            <a:ext cx="7292622" cy="4820356"/>
          </a:xfrm>
          <a:prstGeom prst="rect">
            <a:avLst/>
          </a:prstGeom>
        </p:spPr>
      </p:pic>
    </p:spTree>
    <p:extLst>
      <p:ext uri="{BB962C8B-B14F-4D97-AF65-F5344CB8AC3E}">
        <p14:creationId xmlns:p14="http://schemas.microsoft.com/office/powerpoint/2010/main" val="200688110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Apoptosis: Role in Disease Cancer.</a:t>
            </a:r>
          </a:p>
        </p:txBody>
      </p:sp>
      <p:sp>
        <p:nvSpPr>
          <p:cNvPr id="4" name="Content Placeholder 3"/>
          <p:cNvSpPr>
            <a:spLocks noGrp="1"/>
          </p:cNvSpPr>
          <p:nvPr>
            <p:ph idx="1"/>
          </p:nvPr>
        </p:nvSpPr>
        <p:spPr/>
        <p:txBody>
          <a:bodyPr>
            <a:normAutofit fontScale="92500"/>
          </a:bodyPr>
          <a:lstStyle/>
          <a:p>
            <a:pPr>
              <a:buClr>
                <a:schemeClr val="tx1">
                  <a:lumMod val="95000"/>
                  <a:lumOff val="5000"/>
                </a:schemeClr>
              </a:buClr>
            </a:pPr>
            <a:r>
              <a:rPr lang="en-US" dirty="0">
                <a:latin typeface="1.    Century Gothic"/>
              </a:rPr>
              <a:t>Apoptosis eliminates damaged cells (damage =&gt; mutations =&gt;) cancer.</a:t>
            </a:r>
          </a:p>
          <a:p>
            <a:pPr>
              <a:buClr>
                <a:schemeClr val="tx1">
                  <a:lumMod val="95000"/>
                  <a:lumOff val="5000"/>
                </a:schemeClr>
              </a:buClr>
            </a:pPr>
            <a:r>
              <a:rPr lang="en-US" dirty="0">
                <a:latin typeface="1.    Century Gothic"/>
              </a:rPr>
              <a:t>Tumor suppressor p53 controls senescence and apoptosis responses to damage.</a:t>
            </a:r>
          </a:p>
          <a:p>
            <a:pPr>
              <a:buClr>
                <a:schemeClr val="tx1">
                  <a:lumMod val="95000"/>
                  <a:lumOff val="5000"/>
                </a:schemeClr>
              </a:buClr>
            </a:pPr>
            <a:r>
              <a:rPr lang="en-US" dirty="0">
                <a:latin typeface="1.    Century Gothic"/>
              </a:rPr>
              <a:t>Most cancer cells are defective in apoptotic response (damaged, mutant cells survive)</a:t>
            </a:r>
          </a:p>
          <a:p>
            <a:pPr>
              <a:buClr>
                <a:schemeClr val="tx1">
                  <a:lumMod val="95000"/>
                  <a:lumOff val="5000"/>
                </a:schemeClr>
              </a:buClr>
            </a:pPr>
            <a:r>
              <a:rPr lang="en-US" dirty="0">
                <a:latin typeface="1.    Century Gothic"/>
              </a:rPr>
              <a:t>High levels of anti apoptotic proteins</a:t>
            </a:r>
          </a:p>
          <a:p>
            <a:pPr marL="0" indent="0">
              <a:buClr>
                <a:schemeClr val="tx1">
                  <a:lumMod val="95000"/>
                  <a:lumOff val="5000"/>
                </a:schemeClr>
              </a:buClr>
              <a:buNone/>
            </a:pPr>
            <a:r>
              <a:rPr lang="en-US" dirty="0">
                <a:latin typeface="1.    Century Gothic"/>
              </a:rPr>
              <a:t>                    OR</a:t>
            </a:r>
          </a:p>
          <a:p>
            <a:pPr>
              <a:buClr>
                <a:schemeClr val="tx1">
                  <a:lumMod val="95000"/>
                  <a:lumOff val="5000"/>
                </a:schemeClr>
              </a:buClr>
              <a:buFont typeface="Arial" panose="020B0604020202020204" pitchFamily="34" charset="0"/>
              <a:buChar char="•"/>
            </a:pPr>
            <a:r>
              <a:rPr lang="en-US" dirty="0">
                <a:latin typeface="1.    Century Gothic"/>
              </a:rPr>
              <a:t>Low levels of pro-apoptotic protein </a:t>
            </a:r>
            <a:r>
              <a:rPr lang="en-US" dirty="0">
                <a:latin typeface="1.    Century Gothic"/>
                <a:sym typeface="Wingdings" panose="05000000000000000000" pitchFamily="2" charset="2"/>
              </a:rPr>
              <a:t> Cancer</a:t>
            </a:r>
            <a:endParaRPr lang="en-US" dirty="0">
              <a:latin typeface="1.    Century Gothic"/>
            </a:endParaRPr>
          </a:p>
          <a:p>
            <a:pPr>
              <a:buClr>
                <a:schemeClr val="tx1">
                  <a:lumMod val="95000"/>
                  <a:lumOff val="5000"/>
                </a:schemeClr>
              </a:buClr>
            </a:pPr>
            <a:endParaRPr lang="en-US" dirty="0">
              <a:latin typeface="1.    Century Gothic"/>
            </a:endParaRPr>
          </a:p>
        </p:txBody>
      </p:sp>
    </p:spTree>
    <p:extLst>
      <p:ext uri="{BB962C8B-B14F-4D97-AF65-F5344CB8AC3E}">
        <p14:creationId xmlns:p14="http://schemas.microsoft.com/office/powerpoint/2010/main" val="19906990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2920" y="1192302"/>
            <a:ext cx="3369903" cy="728932"/>
          </a:xfrm>
        </p:spPr>
        <p:txBody>
          <a:bodyPr/>
          <a:lstStyle/>
          <a:p>
            <a:r>
              <a:rPr lang="en-US"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038872" y="1403447"/>
            <a:ext cx="4269693" cy="4570007"/>
          </a:xfrm>
        </p:spPr>
      </p:pic>
      <p:sp>
        <p:nvSpPr>
          <p:cNvPr id="4" name="Text Placeholder 3"/>
          <p:cNvSpPr>
            <a:spLocks noGrp="1"/>
          </p:cNvSpPr>
          <p:nvPr>
            <p:ph type="body" sz="half" idx="2"/>
          </p:nvPr>
        </p:nvSpPr>
        <p:spPr>
          <a:xfrm>
            <a:off x="764202" y="2661249"/>
            <a:ext cx="3932237" cy="3811588"/>
          </a:xfrm>
        </p:spPr>
        <p:txBody>
          <a:bodyPr>
            <a:normAutofit/>
          </a:bodyPr>
          <a:lstStyle/>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Also called “ communicating” junctions.</a:t>
            </a:r>
          </a:p>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2 opposing connexons join across intercellular space.</a:t>
            </a:r>
          </a:p>
          <a:p>
            <a:pPr marL="342900" indent="-342900">
              <a:buFont typeface="Wingdings" panose="05000000000000000000" pitchFamily="2" charset="2"/>
              <a:buChar char="q"/>
            </a:pPr>
            <a:r>
              <a:rPr lang="en-US" sz="2000" dirty="0">
                <a:latin typeface="Times New Roman" panose="02020603050405020304" pitchFamily="18" charset="0"/>
                <a:cs typeface="Times New Roman" panose="02020603050405020304" pitchFamily="18" charset="0"/>
              </a:rPr>
              <a:t>Connexons: assembly of six proteins that creat gap between two plasama members. </a:t>
            </a:r>
          </a:p>
          <a:p>
            <a:pPr marL="342900" indent="-342900">
              <a:buFont typeface="Wingdings" panose="05000000000000000000" pitchFamily="2" charset="2"/>
              <a:buChar char="q"/>
            </a:pPr>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5625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227" y="163903"/>
            <a:ext cx="9166165" cy="1034271"/>
          </a:xfrm>
        </p:spPr>
        <p:txBody>
          <a:bodyPr>
            <a:normAutofit/>
          </a:bodyPr>
          <a:lstStyle/>
          <a:p>
            <a:r>
              <a:rPr lang="en-US" sz="4800"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function of Gap Junctions </a:t>
            </a:r>
          </a:p>
        </p:txBody>
      </p:sp>
      <p:sp>
        <p:nvSpPr>
          <p:cNvPr id="3" name="Text Placeholder 2"/>
          <p:cNvSpPr>
            <a:spLocks noGrp="1"/>
          </p:cNvSpPr>
          <p:nvPr>
            <p:ph type="body" idx="1"/>
          </p:nvPr>
        </p:nvSpPr>
        <p:spPr>
          <a:xfrm>
            <a:off x="621102" y="2216989"/>
            <a:ext cx="10726348" cy="3872661"/>
          </a:xfrm>
        </p:spPr>
        <p:txBody>
          <a:bodyPr/>
          <a:lstStyle/>
          <a:p>
            <a:pPr marL="342900" indent="-3429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The created gap…</a:t>
            </a:r>
          </a:p>
          <a:p>
            <a:pPr marL="342900" indent="-3429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Provides cytoplasm channels from one cell to an adjacent cell.</a:t>
            </a:r>
          </a:p>
          <a:p>
            <a:pPr marL="342900" indent="-3429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Allows for communication through exchange of materials and transmission of electrical impulses.</a:t>
            </a:r>
          </a:p>
          <a:p>
            <a:endParaRPr lang="en-US" dirty="0"/>
          </a:p>
        </p:txBody>
      </p:sp>
    </p:spTree>
    <p:extLst>
      <p:ext uri="{BB962C8B-B14F-4D97-AF65-F5344CB8AC3E}">
        <p14:creationId xmlns:p14="http://schemas.microsoft.com/office/powerpoint/2010/main" val="14557684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44061" y="0"/>
            <a:ext cx="4594165" cy="1336196"/>
          </a:xfrm>
        </p:spPr>
        <p:txBody>
          <a:bodyPr>
            <a:normAutofit/>
          </a:bodyPr>
          <a:lstStyle/>
          <a:p>
            <a:r>
              <a:rPr lang="en-US" sz="4800" b="1" u="sng"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Junctions </a:t>
            </a:r>
          </a:p>
        </p:txBody>
      </p:sp>
      <p:sp>
        <p:nvSpPr>
          <p:cNvPr id="3" name="Text Placeholder 2"/>
          <p:cNvSpPr>
            <a:spLocks noGrp="1"/>
          </p:cNvSpPr>
          <p:nvPr>
            <p:ph type="body" idx="1"/>
          </p:nvPr>
        </p:nvSpPr>
        <p:spPr>
          <a:xfrm>
            <a:off x="715992" y="2104845"/>
            <a:ext cx="10631458" cy="3984805"/>
          </a:xfrm>
        </p:spPr>
        <p:txBody>
          <a:bodyPr>
            <a:normAutofit/>
          </a:bodyPr>
          <a:lstStyle/>
          <a:p>
            <a:pPr marL="457200" indent="-4572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Allow direct diffusion of ions and small molecules between adjacent cells.</a:t>
            </a:r>
          </a:p>
          <a:p>
            <a:pPr marL="457200" indent="-4572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Hollow cylinders of proteins (connexons) function like tunnels to send messages.</a:t>
            </a:r>
          </a:p>
          <a:p>
            <a:pPr marL="457200" indent="-4572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Molecules can travel directly from one cell to the next through these channels.</a:t>
            </a:r>
          </a:p>
        </p:txBody>
      </p:sp>
    </p:spTree>
    <p:extLst>
      <p:ext uri="{BB962C8B-B14F-4D97-AF65-F5344CB8AC3E}">
        <p14:creationId xmlns:p14="http://schemas.microsoft.com/office/powerpoint/2010/main" val="12122551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1752" y="69011"/>
            <a:ext cx="6103788" cy="1741637"/>
          </a:xfrm>
        </p:spPr>
        <p:txBody>
          <a:bodyPr>
            <a:norm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a:t>
            </a:r>
          </a:p>
        </p:txBody>
      </p:sp>
      <p:sp>
        <p:nvSpPr>
          <p:cNvPr id="3" name="Text Placeholder 2"/>
          <p:cNvSpPr>
            <a:spLocks noGrp="1"/>
          </p:cNvSpPr>
          <p:nvPr>
            <p:ph type="body" idx="1"/>
          </p:nvPr>
        </p:nvSpPr>
        <p:spPr>
          <a:xfrm>
            <a:off x="612475" y="2458529"/>
            <a:ext cx="10734975" cy="3631122"/>
          </a:xfrm>
        </p:spPr>
        <p:txBody>
          <a:bodyPr/>
          <a:lstStyle/>
          <a:p>
            <a:pPr marL="342900" indent="-3429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Membrane proteins form a tunnel between cells (called connexons)</a:t>
            </a:r>
          </a:p>
          <a:p>
            <a:endParaRPr lang="en-US" sz="2800" dirty="0">
              <a:solidFill>
                <a:schemeClr val="tx1"/>
              </a:solidFill>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q"/>
            </a:pPr>
            <a:r>
              <a:rPr lang="en-US" sz="2800" dirty="0">
                <a:solidFill>
                  <a:schemeClr val="tx1"/>
                </a:solidFill>
                <a:latin typeface="Times New Roman" panose="02020603050405020304" pitchFamily="18" charset="0"/>
                <a:cs typeface="Times New Roman" panose="02020603050405020304" pitchFamily="18" charset="0"/>
              </a:rPr>
              <a:t>Allows cell to communicate with each other, share nutrients, and transfer chemical/electrical signals. </a:t>
            </a:r>
          </a:p>
          <a:p>
            <a:endParaRPr lang="en-US" dirty="0"/>
          </a:p>
        </p:txBody>
      </p:sp>
    </p:spTree>
    <p:extLst>
      <p:ext uri="{BB962C8B-B14F-4D97-AF65-F5344CB8AC3E}">
        <p14:creationId xmlns:p14="http://schemas.microsoft.com/office/powerpoint/2010/main" val="3667539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2392" t="19672" r="1349" b="45628"/>
          <a:stretch/>
        </p:blipFill>
        <p:spPr>
          <a:xfrm>
            <a:off x="1930400" y="1309511"/>
            <a:ext cx="8568267" cy="4391377"/>
          </a:xfrm>
          <a:prstGeom prst="rect">
            <a:avLst/>
          </a:prstGeom>
        </p:spPr>
      </p:pic>
    </p:spTree>
    <p:extLst>
      <p:ext uri="{BB962C8B-B14F-4D97-AF65-F5344CB8AC3E}">
        <p14:creationId xmlns:p14="http://schemas.microsoft.com/office/powerpoint/2010/main" val="115135531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2163" y="848129"/>
            <a:ext cx="7347674" cy="5161741"/>
          </a:xfrm>
          <a:prstGeom prst="rect">
            <a:avLst/>
          </a:prstGeom>
        </p:spPr>
      </p:pic>
    </p:spTree>
    <p:extLst>
      <p:ext uri="{BB962C8B-B14F-4D97-AF65-F5344CB8AC3E}">
        <p14:creationId xmlns:p14="http://schemas.microsoft.com/office/powerpoint/2010/main" val="20376696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Junctions </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94502" y="2364115"/>
            <a:ext cx="5633494" cy="2932504"/>
          </a:xfrm>
        </p:spPr>
      </p:pic>
      <p:sp>
        <p:nvSpPr>
          <p:cNvPr id="4" name="Text Placeholder 3"/>
          <p:cNvSpPr>
            <a:spLocks noGrp="1"/>
          </p:cNvSpPr>
          <p:nvPr>
            <p:ph type="body" sz="half" idx="2"/>
          </p:nvPr>
        </p:nvSpPr>
        <p:spPr>
          <a:xfrm>
            <a:off x="572369" y="2885536"/>
            <a:ext cx="3932237" cy="4136366"/>
          </a:xfrm>
        </p:spPr>
        <p:txBody>
          <a:bodyPr>
            <a:normAutofit/>
          </a:bodyPr>
          <a:lstStyle/>
          <a:p>
            <a:pPr marL="457200" indent="-4572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Permit small molecules to shuttle from one cell to another and thus directly link the interior of adjacent cells.</a:t>
            </a:r>
          </a:p>
        </p:txBody>
      </p:sp>
    </p:spTree>
    <p:extLst>
      <p:ext uri="{BB962C8B-B14F-4D97-AF65-F5344CB8AC3E}">
        <p14:creationId xmlns:p14="http://schemas.microsoft.com/office/powerpoint/2010/main" val="27291225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793" t="36694" r="2560" b="23701"/>
          <a:stretch/>
        </p:blipFill>
        <p:spPr>
          <a:xfrm>
            <a:off x="1617785" y="2286001"/>
            <a:ext cx="8777045" cy="3750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TextBox 2"/>
          <p:cNvSpPr txBox="1"/>
          <p:nvPr/>
        </p:nvSpPr>
        <p:spPr>
          <a:xfrm>
            <a:off x="1397479" y="1121434"/>
            <a:ext cx="8436634" cy="769441"/>
          </a:xfrm>
          <a:prstGeom prst="rect">
            <a:avLst/>
          </a:prstGeom>
          <a:noFill/>
        </p:spPr>
        <p:txBody>
          <a:bodyPr wrap="square" rtlCol="0">
            <a:spAutoFit/>
          </a:bodyPr>
          <a:lstStyle/>
          <a:p>
            <a:r>
              <a:rPr lang="en-US" sz="4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Junctions and plasmodesmata </a:t>
            </a:r>
          </a:p>
        </p:txBody>
      </p:sp>
    </p:spTree>
    <p:extLst>
      <p:ext uri="{BB962C8B-B14F-4D97-AF65-F5344CB8AC3E}">
        <p14:creationId xmlns:p14="http://schemas.microsoft.com/office/powerpoint/2010/main" val="87388091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 </a:t>
            </a:r>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l="-214" t="8060" b="18662"/>
          <a:stretch/>
        </p:blipFill>
        <p:spPr>
          <a:xfrm>
            <a:off x="4772025" y="1802919"/>
            <a:ext cx="6400215" cy="3811589"/>
          </a:xfrm>
        </p:spPr>
      </p:pic>
      <p:sp>
        <p:nvSpPr>
          <p:cNvPr id="4" name="Text Placeholder 3"/>
          <p:cNvSpPr>
            <a:spLocks noGrp="1"/>
          </p:cNvSpPr>
          <p:nvPr>
            <p:ph type="body" sz="half" idx="2"/>
          </p:nvPr>
        </p:nvSpPr>
        <p:spPr>
          <a:xfrm>
            <a:off x="675886" y="2764766"/>
            <a:ext cx="3932237" cy="3811588"/>
          </a:xfrm>
        </p:spPr>
        <p:txBody>
          <a:bodyPr/>
          <a:lstStyle/>
          <a:p>
            <a:pPr marL="342900" indent="-342900">
              <a:buFont typeface="Wingdings" panose="05000000000000000000" pitchFamily="2" charset="2"/>
              <a:buChar char="Ø"/>
            </a:pPr>
            <a:r>
              <a:rPr lang="en-US" sz="2400" dirty="0">
                <a:latin typeface="Times New Roman" panose="02020603050405020304" pitchFamily="18" charset="0"/>
                <a:cs typeface="Times New Roman" panose="02020603050405020304" pitchFamily="18" charset="0"/>
              </a:rPr>
              <a:t>Communicating junctions allow ions and small molecules to pass from one cell to the next for intercellular communication</a:t>
            </a:r>
            <a:r>
              <a:rPr lang="en-US" dirty="0"/>
              <a:t>. </a:t>
            </a:r>
          </a:p>
        </p:txBody>
      </p:sp>
    </p:spTree>
    <p:extLst>
      <p:ext uri="{BB962C8B-B14F-4D97-AF65-F5344CB8AC3E}">
        <p14:creationId xmlns:p14="http://schemas.microsoft.com/office/powerpoint/2010/main" val="369886331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93895" y="0"/>
            <a:ext cx="4559659" cy="1310317"/>
          </a:xfrm>
        </p:spPr>
        <p:txBody>
          <a:bodyPr>
            <a:norm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Junctions </a:t>
            </a:r>
          </a:p>
        </p:txBody>
      </p:sp>
      <p:sp>
        <p:nvSpPr>
          <p:cNvPr id="3" name="Text Placeholder 2"/>
          <p:cNvSpPr>
            <a:spLocks noGrp="1"/>
          </p:cNvSpPr>
          <p:nvPr>
            <p:ph type="body" idx="1"/>
          </p:nvPr>
        </p:nvSpPr>
        <p:spPr>
          <a:xfrm>
            <a:off x="646981" y="1785669"/>
            <a:ext cx="10700469" cy="4303982"/>
          </a:xfrm>
        </p:spPr>
        <p:txBody>
          <a:bodyPr>
            <a:normAutofit lnSpcReduction="10000"/>
          </a:bodyPr>
          <a:lstStyle/>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cs typeface="Times New Roman" panose="02020603050405020304" pitchFamily="18" charset="0"/>
              </a:rPr>
              <a:t>Gap junctions are communicating junctions. It is a gap which exists between adjacent cells, which are linked by small, connecting tunnels formed by connexons. </a:t>
            </a:r>
          </a:p>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cs typeface="Times New Roman" panose="02020603050405020304" pitchFamily="18" charset="0"/>
              </a:rPr>
              <a:t>Abundant in cardiac muscle and smooth muscle where they transmit electrical activity. </a:t>
            </a:r>
          </a:p>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cs typeface="Times New Roman" panose="02020603050405020304" pitchFamily="18" charset="0"/>
              </a:rPr>
              <a:t>In non-muscle tissues they permit small nutrient molecules e.g. glucose, aa,.</a:t>
            </a:r>
          </a:p>
          <a:p>
            <a:pPr marL="457200" indent="-457200">
              <a:buFont typeface="Wingdings" panose="05000000000000000000" pitchFamily="2" charset="2"/>
              <a:buChar char="v"/>
            </a:pPr>
            <a:r>
              <a:rPr lang="en-US" sz="2800" dirty="0">
                <a:solidFill>
                  <a:schemeClr val="tx1"/>
                </a:solidFill>
                <a:latin typeface="Times New Roman" panose="02020603050405020304" pitchFamily="18" charset="0"/>
                <a:cs typeface="Times New Roman" panose="02020603050405020304" pitchFamily="18" charset="0"/>
              </a:rPr>
              <a:t>Serve as roads for transfer of small signaling molecules from one cell to next. </a:t>
            </a:r>
          </a:p>
        </p:txBody>
      </p:sp>
    </p:spTree>
    <p:extLst>
      <p:ext uri="{BB962C8B-B14F-4D97-AF65-F5344CB8AC3E}">
        <p14:creationId xmlns:p14="http://schemas.microsoft.com/office/powerpoint/2010/main" val="90103532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5502" y="733246"/>
            <a:ext cx="9041637" cy="5439250"/>
          </a:xfrm>
          <a:prstGeom prst="rect">
            <a:avLst/>
          </a:prstGeom>
        </p:spPr>
      </p:pic>
    </p:spTree>
    <p:extLst>
      <p:ext uri="{BB962C8B-B14F-4D97-AF65-F5344CB8AC3E}">
        <p14:creationId xmlns:p14="http://schemas.microsoft.com/office/powerpoint/2010/main" val="20523462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4544" y="508958"/>
            <a:ext cx="8769350" cy="1042898"/>
          </a:xfrm>
        </p:spPr>
        <p:txBody>
          <a:bodyPr>
            <a:normAutofit/>
          </a:bodyPr>
          <a:lstStyle/>
          <a:p>
            <a:r>
              <a:rPr lang="en-US" sz="4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Composition of Gap Junction </a:t>
            </a:r>
          </a:p>
        </p:txBody>
      </p:sp>
      <p:sp>
        <p:nvSpPr>
          <p:cNvPr id="3" name="Text Placeholder 2"/>
          <p:cNvSpPr>
            <a:spLocks noGrp="1"/>
          </p:cNvSpPr>
          <p:nvPr>
            <p:ph type="body" idx="1"/>
          </p:nvPr>
        </p:nvSpPr>
        <p:spPr>
          <a:xfrm>
            <a:off x="491706" y="2484409"/>
            <a:ext cx="10855744" cy="3605242"/>
          </a:xfrm>
        </p:spPr>
        <p:txBody>
          <a:bodyPr>
            <a:normAutofit/>
          </a:bodyPr>
          <a:lstStyle/>
          <a:p>
            <a:pPr marL="457200" indent="-457200">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Composed of two connexons (hemichannels) which connect across intercellular space.</a:t>
            </a:r>
          </a:p>
          <a:p>
            <a:pPr marL="457200" indent="-457200">
              <a:buFont typeface="Wingdings" panose="05000000000000000000" pitchFamily="2" charset="2"/>
              <a:buChar char="Ø"/>
            </a:pPr>
            <a:r>
              <a:rPr lang="en-US" sz="2800" dirty="0">
                <a:solidFill>
                  <a:schemeClr val="tx1"/>
                </a:solidFill>
                <a:latin typeface="Times New Roman" panose="02020603050405020304" pitchFamily="18" charset="0"/>
                <a:cs typeface="Times New Roman" panose="02020603050405020304" pitchFamily="18" charset="0"/>
              </a:rPr>
              <a:t>Each connexon is composed of six copies of connexins (transmembrane proteins).</a:t>
            </a:r>
          </a:p>
        </p:txBody>
      </p:sp>
    </p:spTree>
    <p:extLst>
      <p:ext uri="{BB962C8B-B14F-4D97-AF65-F5344CB8AC3E}">
        <p14:creationId xmlns:p14="http://schemas.microsoft.com/office/powerpoint/2010/main" val="38328094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938" y="1069675"/>
            <a:ext cx="4499589" cy="4980463"/>
          </a:xfrm>
          <a:prstGeom prst="rect">
            <a:avLst/>
          </a:prstGeom>
        </p:spPr>
      </p:pic>
    </p:spTree>
    <p:extLst>
      <p:ext uri="{BB962C8B-B14F-4D97-AF65-F5344CB8AC3E}">
        <p14:creationId xmlns:p14="http://schemas.microsoft.com/office/powerpoint/2010/main" val="23865416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0800" y="800100"/>
            <a:ext cx="7010400" cy="5257800"/>
          </a:xfrm>
          <a:prstGeom prst="rect">
            <a:avLst/>
          </a:prstGeom>
        </p:spPr>
      </p:pic>
    </p:spTree>
    <p:extLst>
      <p:ext uri="{BB962C8B-B14F-4D97-AF65-F5344CB8AC3E}">
        <p14:creationId xmlns:p14="http://schemas.microsoft.com/office/powerpoint/2010/main" val="13649062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86332" y="388189"/>
            <a:ext cx="552090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sz="28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Gap Junctions in the immune system </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6332" y="1465738"/>
            <a:ext cx="6509462" cy="4604687"/>
          </a:xfrm>
          <a:prstGeom prst="rect">
            <a:avLst/>
          </a:prstGeom>
        </p:spPr>
      </p:pic>
    </p:spTree>
    <p:extLst>
      <p:ext uri="{BB962C8B-B14F-4D97-AF65-F5344CB8AC3E}">
        <p14:creationId xmlns:p14="http://schemas.microsoft.com/office/powerpoint/2010/main" val="30203111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800" b="1" i="1" u="sng" dirty="0"/>
              <a:t>History:</a:t>
            </a:r>
          </a:p>
        </p:txBody>
      </p:sp>
      <p:sp>
        <p:nvSpPr>
          <p:cNvPr id="3" name="Content Placeholder 2"/>
          <p:cNvSpPr>
            <a:spLocks noGrp="1"/>
          </p:cNvSpPr>
          <p:nvPr>
            <p:ph idx="1"/>
          </p:nvPr>
        </p:nvSpPr>
        <p:spPr/>
        <p:txBody>
          <a:bodyPr/>
          <a:lstStyle/>
          <a:p>
            <a:r>
              <a:rPr lang="en-US" i="1" dirty="0">
                <a:latin typeface="Century Gothic" panose="020B0502020202020204" pitchFamily="34" charset="0"/>
              </a:rPr>
              <a:t>German scientist </a:t>
            </a:r>
            <a:r>
              <a:rPr lang="en-US" b="1" i="1" u="sng" dirty="0">
                <a:latin typeface="Century Gothic" panose="020B0502020202020204" pitchFamily="34" charset="0"/>
              </a:rPr>
              <a:t>Carl Vogt </a:t>
            </a:r>
            <a:r>
              <a:rPr lang="en-US" i="1" dirty="0">
                <a:latin typeface="Century Gothic" panose="020B0502020202020204" pitchFamily="34" charset="0"/>
              </a:rPr>
              <a:t>was first to described the principle of apoptosis in </a:t>
            </a:r>
            <a:r>
              <a:rPr lang="en-US" b="1" i="1" dirty="0">
                <a:latin typeface="Century Gothic" panose="020B0502020202020204" pitchFamily="34" charset="0"/>
              </a:rPr>
              <a:t>1842. In 1845, </a:t>
            </a:r>
            <a:r>
              <a:rPr lang="en-US" i="1" dirty="0">
                <a:latin typeface="Century Gothic" panose="020B0502020202020204" pitchFamily="34" charset="0"/>
              </a:rPr>
              <a:t>anatomist </a:t>
            </a:r>
            <a:r>
              <a:rPr lang="en-US" b="1" i="1" dirty="0">
                <a:latin typeface="Century Gothic" panose="020B0502020202020204" pitchFamily="34" charset="0"/>
              </a:rPr>
              <a:t>Walther Flemming </a:t>
            </a:r>
            <a:r>
              <a:rPr lang="en-US" i="1" dirty="0">
                <a:latin typeface="Century Gothic" panose="020B0502020202020204" pitchFamily="34" charset="0"/>
              </a:rPr>
              <a:t>delivered a more precise description of the process of programmed cell death.</a:t>
            </a:r>
          </a:p>
          <a:p>
            <a:r>
              <a:rPr lang="en-US" b="1" i="1" dirty="0">
                <a:latin typeface="Century Gothic" panose="020B0502020202020204" pitchFamily="34" charset="0"/>
              </a:rPr>
              <a:t>Kerr </a:t>
            </a:r>
            <a:r>
              <a:rPr lang="en-US" i="1" dirty="0">
                <a:latin typeface="Century Gothic" panose="020B0502020202020204" pitchFamily="34" charset="0"/>
              </a:rPr>
              <a:t>received the </a:t>
            </a:r>
            <a:r>
              <a:rPr lang="en-US" b="1" i="1" dirty="0">
                <a:latin typeface="Century Gothic" panose="020B0502020202020204" pitchFamily="34" charset="0"/>
              </a:rPr>
              <a:t>Paul Ehrlich </a:t>
            </a:r>
            <a:r>
              <a:rPr lang="en-US" i="1" dirty="0">
                <a:latin typeface="Century Gothic" panose="020B0502020202020204" pitchFamily="34" charset="0"/>
              </a:rPr>
              <a:t>and </a:t>
            </a:r>
            <a:r>
              <a:rPr lang="en-US" b="1" i="1" dirty="0">
                <a:latin typeface="Century Gothic" panose="020B0502020202020204" pitchFamily="34" charset="0"/>
              </a:rPr>
              <a:t>Lud wig Darmstaedter </a:t>
            </a:r>
            <a:r>
              <a:rPr lang="en-US" i="1" dirty="0">
                <a:latin typeface="Century Gothic" panose="020B0502020202020204" pitchFamily="34" charset="0"/>
              </a:rPr>
              <a:t>prize on March 14, 2000, for this description of apoptosis. He shared the prize with </a:t>
            </a:r>
            <a:r>
              <a:rPr lang="en-US" b="1" i="1" dirty="0">
                <a:latin typeface="Century Gothic" panose="020B0502020202020204" pitchFamily="34" charset="0"/>
              </a:rPr>
              <a:t>Boston biologist Robert Horvitz.</a:t>
            </a:r>
          </a:p>
        </p:txBody>
      </p:sp>
    </p:spTree>
    <p:extLst>
      <p:ext uri="{BB962C8B-B14F-4D97-AF65-F5344CB8AC3E}">
        <p14:creationId xmlns:p14="http://schemas.microsoft.com/office/powerpoint/2010/main" val="4229269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63705" y="2086318"/>
            <a:ext cx="5992439" cy="3775613"/>
          </a:xfrm>
          <a:prstGeom prst="rect">
            <a:avLst/>
          </a:prstGeom>
        </p:spPr>
      </p:pic>
      <p:sp>
        <p:nvSpPr>
          <p:cNvPr id="3" name="TextBox 2"/>
          <p:cNvSpPr txBox="1"/>
          <p:nvPr/>
        </p:nvSpPr>
        <p:spPr>
          <a:xfrm>
            <a:off x="1794293" y="992038"/>
            <a:ext cx="7893170" cy="461665"/>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2400"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Gap Junction proteome and its relationship to disease </a:t>
            </a:r>
          </a:p>
        </p:txBody>
      </p:sp>
    </p:spTree>
    <p:extLst>
      <p:ext uri="{BB962C8B-B14F-4D97-AF65-F5344CB8AC3E}">
        <p14:creationId xmlns:p14="http://schemas.microsoft.com/office/powerpoint/2010/main" val="33314095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 t="31641" r="-736" b="32538"/>
          <a:stretch/>
        </p:blipFill>
        <p:spPr>
          <a:xfrm>
            <a:off x="3228623" y="1354667"/>
            <a:ext cx="5565422" cy="4075289"/>
          </a:xfrm>
          <a:prstGeom prst="rect">
            <a:avLst/>
          </a:prstGeom>
        </p:spPr>
      </p:pic>
    </p:spTree>
    <p:extLst>
      <p:ext uri="{BB962C8B-B14F-4D97-AF65-F5344CB8AC3E}">
        <p14:creationId xmlns:p14="http://schemas.microsoft.com/office/powerpoint/2010/main" val="14254718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History:</a:t>
            </a:r>
          </a:p>
        </p:txBody>
      </p:sp>
      <p:sp>
        <p:nvSpPr>
          <p:cNvPr id="3" name="Content Placeholder 2"/>
          <p:cNvSpPr>
            <a:spLocks noGrp="1"/>
          </p:cNvSpPr>
          <p:nvPr>
            <p:ph idx="1"/>
          </p:nvPr>
        </p:nvSpPr>
        <p:spPr/>
        <p:txBody>
          <a:bodyPr>
            <a:normAutofit/>
          </a:bodyPr>
          <a:lstStyle/>
          <a:p>
            <a:pPr>
              <a:buFont typeface="Wingdings" panose="05000000000000000000" pitchFamily="2" charset="2"/>
              <a:buChar char="§"/>
            </a:pPr>
            <a:r>
              <a:rPr lang="en-US" dirty="0">
                <a:latin typeface="Gothic"/>
              </a:rPr>
              <a:t>Apoptosis has since been recognized and accepted as a distinctive and important mode of “programmed” cell death, which involves the genetically determined elimination of cells.</a:t>
            </a:r>
          </a:p>
          <a:p>
            <a:pPr>
              <a:buFont typeface="Wingdings" panose="05000000000000000000" pitchFamily="2" charset="2"/>
              <a:buChar char="§"/>
            </a:pPr>
            <a:r>
              <a:rPr lang="en-US" dirty="0">
                <a:latin typeface="Gothic"/>
              </a:rPr>
              <a:t>Apoptosis is essential to embryonic development and the maintenance of homeostasis in multicellular organisms. In humans, for example, the rate of cell  growth and cell death is balanced to maintain the weight of the body. During fetal development, cell death helps sculpt body shape and making the right neuronal connections.</a:t>
            </a:r>
          </a:p>
          <a:p>
            <a:pPr marL="0" indent="0">
              <a:buNone/>
            </a:pPr>
            <a:endParaRPr lang="en-US" dirty="0">
              <a:latin typeface="Gothic"/>
            </a:endParaRPr>
          </a:p>
        </p:txBody>
      </p:sp>
    </p:spTree>
    <p:extLst>
      <p:ext uri="{BB962C8B-B14F-4D97-AF65-F5344CB8AC3E}">
        <p14:creationId xmlns:p14="http://schemas.microsoft.com/office/powerpoint/2010/main" val="1588409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normAutofit fontScale="92500" lnSpcReduction="10000"/>
          </a:bodyPr>
          <a:lstStyle/>
          <a:p>
            <a:r>
              <a:rPr lang="en-US" dirty="0">
                <a:latin typeface="tiCentury Gothic"/>
              </a:rPr>
              <a:t>Tissue homeostasis mainly depends on the balance between cell proliferation and cell death. Programmed cell death or apoptosis is an intrinsic death program that occurs in various physiological and pathological situations.</a:t>
            </a:r>
          </a:p>
          <a:p>
            <a:r>
              <a:rPr lang="en-US" dirty="0">
                <a:latin typeface="tiCentury Gothic"/>
              </a:rPr>
              <a:t>Apoptosis or self destruction is necessary for normal development and homeostasis of multicellular organisms.</a:t>
            </a:r>
          </a:p>
          <a:p>
            <a:r>
              <a:rPr lang="en-US" dirty="0">
                <a:latin typeface="tiCentury Gothic"/>
              </a:rPr>
              <a:t>Apoptosis play a major role in many diseases like cancer,</a:t>
            </a:r>
          </a:p>
          <a:p>
            <a:r>
              <a:rPr lang="en-US" dirty="0">
                <a:latin typeface="tiCentury Gothic"/>
              </a:rPr>
              <a:t>AIDS and </a:t>
            </a:r>
          </a:p>
          <a:p>
            <a:r>
              <a:rPr lang="en-US" dirty="0">
                <a:latin typeface="tiCentury Gothic"/>
              </a:rPr>
              <a:t>Neurodegenerative disorders.</a:t>
            </a:r>
          </a:p>
        </p:txBody>
      </p:sp>
    </p:spTree>
    <p:extLst>
      <p:ext uri="{BB962C8B-B14F-4D97-AF65-F5344CB8AC3E}">
        <p14:creationId xmlns:p14="http://schemas.microsoft.com/office/powerpoint/2010/main" val="4124166493"/>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docProps/app.xml><?xml version="1.0" encoding="utf-8"?>
<Properties xmlns="http://schemas.openxmlformats.org/officeDocument/2006/extended-properties" xmlns:vt="http://schemas.openxmlformats.org/officeDocument/2006/docPropsVTypes">
  <Template>Organic</Template>
  <TotalTime>0</TotalTime>
  <Words>1235</Words>
  <Application>Microsoft Office PowerPoint</Application>
  <PresentationFormat>Widescreen</PresentationFormat>
  <Paragraphs>160</Paragraphs>
  <Slides>60</Slides>
  <Notes>0</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60</vt:i4>
      </vt:variant>
    </vt:vector>
  </HeadingPairs>
  <TitlesOfParts>
    <vt:vector size="74" baseType="lpstr">
      <vt:lpstr>    Century Gothic</vt:lpstr>
      <vt:lpstr>1.    Century Gothic</vt:lpstr>
      <vt:lpstr>Arial</vt:lpstr>
      <vt:lpstr>cas    Century Gothic</vt:lpstr>
      <vt:lpstr>celCentury Gothic</vt:lpstr>
      <vt:lpstr>Century Gothic</vt:lpstr>
      <vt:lpstr>cut    Century Gothic</vt:lpstr>
      <vt:lpstr>Garamond</vt:lpstr>
      <vt:lpstr>Gothic</vt:lpstr>
      <vt:lpstr>tiCentury Gothic</vt:lpstr>
      <vt:lpstr>Times New Roman</vt:lpstr>
      <vt:lpstr>TNFCentury Gothic</vt:lpstr>
      <vt:lpstr>Wingdings</vt:lpstr>
      <vt:lpstr>Organic</vt:lpstr>
      <vt:lpstr>APOPTOSIS AND GAP JUNCTION</vt:lpstr>
      <vt:lpstr>Apoptosis:</vt:lpstr>
      <vt:lpstr>Life cannot exist without cellular death:</vt:lpstr>
      <vt:lpstr>Introduction:</vt:lpstr>
      <vt:lpstr>PowerPoint Presentation</vt:lpstr>
      <vt:lpstr>History:</vt:lpstr>
      <vt:lpstr>PowerPoint Presentation</vt:lpstr>
      <vt:lpstr>History:</vt:lpstr>
      <vt:lpstr>PowerPoint Presentation</vt:lpstr>
      <vt:lpstr>PowerPoint Presentation</vt:lpstr>
      <vt:lpstr>PowerPoint Presentation</vt:lpstr>
      <vt:lpstr>Cell death:</vt:lpstr>
      <vt:lpstr>PowerPoint Presentation</vt:lpstr>
      <vt:lpstr>PowerPoint Presentation</vt:lpstr>
      <vt:lpstr>Need of apoptosis:</vt:lpstr>
      <vt:lpstr>PowerPoint Presentation</vt:lpstr>
      <vt:lpstr>PowerPoint Presentation</vt:lpstr>
      <vt:lpstr>PowerPoint Presentation</vt:lpstr>
      <vt:lpstr>Reasons of apoptosis:</vt:lpstr>
      <vt:lpstr>PowerPoint Presentation</vt:lpstr>
      <vt:lpstr>PowerPoint Presentation</vt:lpstr>
      <vt:lpstr>PowerPoint Presentation</vt:lpstr>
      <vt:lpstr>Inducers of Apoptosis:</vt:lpstr>
      <vt:lpstr>PowerPoint Presentation</vt:lpstr>
      <vt:lpstr>PowerPoint Presentation</vt:lpstr>
      <vt:lpstr>Caspases:</vt:lpstr>
      <vt:lpstr>PowerPoint Presentation</vt:lpstr>
      <vt:lpstr>PowerPoint Presentation</vt:lpstr>
      <vt:lpstr>Caspase Role in Apoptosis:</vt:lpstr>
      <vt:lpstr>Types:</vt:lpstr>
      <vt:lpstr>PowerPoint Presentation</vt:lpstr>
      <vt:lpstr>PowerPoint Presentation</vt:lpstr>
      <vt:lpstr>PowerPoint Presentation</vt:lpstr>
      <vt:lpstr>PowerPoint Presentation</vt:lpstr>
      <vt:lpstr>PowerPoint Presentation</vt:lpstr>
      <vt:lpstr>Intrinsic Pathway:</vt:lpstr>
      <vt:lpstr>Extrinsic Pathway</vt:lpstr>
      <vt:lpstr>PowerPoint Presentation</vt:lpstr>
      <vt:lpstr>PowerPoint Presentation</vt:lpstr>
      <vt:lpstr>Disorders where apoptosis is inhibited (decreased apoptosis, increase in cell survival)</vt:lpstr>
      <vt:lpstr>PowerPoint Presentation</vt:lpstr>
      <vt:lpstr>Disorders where apoptosis is excessive increased in cell death (Means hyperactive apoptosis)</vt:lpstr>
      <vt:lpstr>PowerPoint Presentation</vt:lpstr>
      <vt:lpstr>PowerPoint Presentation</vt:lpstr>
      <vt:lpstr>Apoptosis: Role in Disease Cancer.</vt:lpstr>
      <vt:lpstr>Gap Junction </vt:lpstr>
      <vt:lpstr>The function of Gap Junctions </vt:lpstr>
      <vt:lpstr>Gap Junctions </vt:lpstr>
      <vt:lpstr>Gap Junction</vt:lpstr>
      <vt:lpstr>PowerPoint Presentation</vt:lpstr>
      <vt:lpstr>Gap Junctions </vt:lpstr>
      <vt:lpstr>PowerPoint Presentation</vt:lpstr>
      <vt:lpstr>Gap Junction </vt:lpstr>
      <vt:lpstr>Gap Junctions </vt:lpstr>
      <vt:lpstr>PowerPoint Presentation</vt:lpstr>
      <vt:lpstr>Composition of Gap Junction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Apoptosis:</dc:title>
  <dc:creator>saba jamshaid</dc:creator>
  <cp:lastModifiedBy>Farkhanda Fiaz</cp:lastModifiedBy>
  <cp:revision>34</cp:revision>
  <dcterms:created xsi:type="dcterms:W3CDTF">2020-04-13T06:36:27Z</dcterms:created>
  <dcterms:modified xsi:type="dcterms:W3CDTF">2020-04-26T14:50:17Z</dcterms:modified>
</cp:coreProperties>
</file>