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F301-63E7-43EF-A6C2-AE96DF20787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D0F6-BBAF-40B1-B09A-AA5B0F40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3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F301-63E7-43EF-A6C2-AE96DF20787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D0F6-BBAF-40B1-B09A-AA5B0F40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5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F301-63E7-43EF-A6C2-AE96DF20787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D0F6-BBAF-40B1-B09A-AA5B0F40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05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628DD-1711-4804-AD5A-FE06235CBC2F}" type="datetime1">
              <a:rPr lang="en-US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A7645-5354-4331-9338-2257A3FAF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4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F301-63E7-43EF-A6C2-AE96DF20787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D0F6-BBAF-40B1-B09A-AA5B0F40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5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F301-63E7-43EF-A6C2-AE96DF20787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D0F6-BBAF-40B1-B09A-AA5B0F40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2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F301-63E7-43EF-A6C2-AE96DF20787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D0F6-BBAF-40B1-B09A-AA5B0F40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9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F301-63E7-43EF-A6C2-AE96DF20787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D0F6-BBAF-40B1-B09A-AA5B0F40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6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F301-63E7-43EF-A6C2-AE96DF20787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D0F6-BBAF-40B1-B09A-AA5B0F40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1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F301-63E7-43EF-A6C2-AE96DF20787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D0F6-BBAF-40B1-B09A-AA5B0F40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0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F301-63E7-43EF-A6C2-AE96DF20787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D0F6-BBAF-40B1-B09A-AA5B0F40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3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F301-63E7-43EF-A6C2-AE96DF20787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D0F6-BBAF-40B1-B09A-AA5B0F40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0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8F301-63E7-43EF-A6C2-AE96DF20787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9D0F6-BBAF-40B1-B09A-AA5B0F40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5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Image:Rice_p1160004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n.wikipedia.org/wiki/Image:Corncobs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B0A5404-2846-4C3E-A7CE-03DB0D790E29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pPr algn="just" eaLnBrk="1" hangingPunct="1"/>
            <a:r>
              <a:rPr lang="en-US" altLang="en-US" b="1" smtClean="0">
                <a:solidFill>
                  <a:srgbClr val="552EFA"/>
                </a:solidFill>
                <a:latin typeface="Times New Roman" panose="02020603050405020304" pitchFamily="18" charset="0"/>
              </a:rPr>
              <a:t>Wheat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609600"/>
            <a:ext cx="8686800" cy="50292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</a:pPr>
            <a:endParaRPr lang="en-US" altLang="en-US" sz="200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Wheat is prominent among the cereals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Unique dough-forming properties </a:t>
            </a:r>
          </a:p>
          <a:p>
            <a:pPr algn="just" eaLnBrk="1" hangingPunct="1">
              <a:lnSpc>
                <a:spcPct val="80000"/>
              </a:lnSpc>
              <a:buClr>
                <a:srgbClr val="552EFA"/>
              </a:buClr>
            </a:pPr>
            <a:endParaRPr lang="en-US" altLang="en-US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The gluten protein-viscoelastic properties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>
                <a:latin typeface="Times New Roman" panose="02020603050405020304" pitchFamily="18" charset="0"/>
              </a:rPr>
              <a:t>Major types:</a:t>
            </a:r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lvl="1" algn="just" eaLnBrk="1" hangingPunct="1">
              <a:lnSpc>
                <a:spcPct val="80000"/>
              </a:lnSpc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Common wheat (</a:t>
            </a:r>
            <a:r>
              <a:rPr lang="en-US" altLang="en-US" i="1" smtClean="0">
                <a:latin typeface="Times New Roman" panose="02020603050405020304" pitchFamily="18" charset="0"/>
              </a:rPr>
              <a:t>Triticum aestivum</a:t>
            </a:r>
            <a:r>
              <a:rPr lang="en-US" altLang="en-US" smtClean="0">
                <a:latin typeface="Times New Roman" panose="02020603050405020304" pitchFamily="18" charset="0"/>
              </a:rPr>
              <a:t>)	 Breads (leavened and unleavened), noodles, breakfast cereals, (processed porridge), cakes, cookies, chapatis, snack foods, bulgur, animal feed, industrial uses</a:t>
            </a:r>
          </a:p>
          <a:p>
            <a:pPr lvl="1" algn="just" eaLnBrk="1" hangingPunct="1">
              <a:lnSpc>
                <a:spcPct val="80000"/>
              </a:lnSpc>
              <a:buClr>
                <a:srgbClr val="0000FF"/>
              </a:buClr>
              <a:buFontTx/>
              <a:buChar char="o"/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lvl="1" algn="just" eaLnBrk="1" hangingPunct="1">
              <a:lnSpc>
                <a:spcPct val="80000"/>
              </a:lnSpc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Durum wheat (</a:t>
            </a:r>
            <a:r>
              <a:rPr lang="en-US" altLang="en-US" i="1" smtClean="0">
                <a:latin typeface="Times New Roman" panose="02020603050405020304" pitchFamily="18" charset="0"/>
              </a:rPr>
              <a:t>Triticum turgidum subsp. Durum</a:t>
            </a:r>
            <a:r>
              <a:rPr lang="en-US" altLang="en-US" smtClean="0">
                <a:latin typeface="Times New Roman" panose="02020603050405020304" pitchFamily="18" charset="0"/>
              </a:rPr>
              <a:t>) Pasta (e.g., spaghetti, macaroni)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259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2895601"/>
            <a:ext cx="5334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4E9D16C-70A4-485C-B394-157448D6B424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3557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9190D79-21B6-4D5D-B2B1-AE791D6FE479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0292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altLang="en-US">
                <a:latin typeface="Times New Roman" panose="02020603050405020304" pitchFamily="18" charset="0"/>
              </a:rPr>
              <a:t>It is a staple food for half of the world’s population and provides dietary energy and protein up to 75% to 2.5 billion people of the world</a:t>
            </a:r>
          </a:p>
          <a:p>
            <a:pPr algn="just">
              <a:lnSpc>
                <a:spcPct val="80000"/>
              </a:lnSpc>
            </a:pPr>
            <a:endParaRPr lang="en-US" altLang="en-US"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altLang="en-US">
                <a:latin typeface="Times New Roman" panose="02020603050405020304" pitchFamily="18" charset="0"/>
              </a:rPr>
              <a:t>The rice provides 23% of the global human per capita energy and 16% of the per capita protein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altLang="en-US">
                <a:latin typeface="Times New Roman" panose="02020603050405020304" pitchFamily="18" charset="0"/>
              </a:rPr>
              <a:t>Rice is free of gluten and cholesterol and contains traces of fat and sodium contents. It contains complex carbohydrates and it is easily digestible </a:t>
            </a:r>
          </a:p>
        </p:txBody>
      </p:sp>
    </p:spTree>
    <p:extLst>
      <p:ext uri="{BB962C8B-B14F-4D97-AF65-F5344CB8AC3E}">
        <p14:creationId xmlns:p14="http://schemas.microsoft.com/office/powerpoint/2010/main" val="30473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56EA55-3359-418B-AA5B-D1D61E9FB95C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28600"/>
            <a:ext cx="8229600" cy="6248400"/>
          </a:xfrm>
        </p:spPr>
        <p:txBody>
          <a:bodyPr>
            <a:normAutofit lnSpcReduction="10000"/>
          </a:bodyPr>
          <a:lstStyle/>
          <a:p>
            <a:pPr lvl="1" algn="just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                                                                                       Cont..</a:t>
            </a:r>
          </a:p>
          <a:p>
            <a:pPr algn="just" eaLnBrk="1" hangingPunct="1">
              <a:lnSpc>
                <a:spcPct val="90000"/>
              </a:lnSpc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Basmati scented rice from Pakistan and north-west India get 4 times the domestic price of ‘‘ordinary’’ rice.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Quality grades based on </a:t>
            </a:r>
          </a:p>
          <a:p>
            <a:pPr algn="just" eaLnBrk="1" hangingPunct="1">
              <a:lnSpc>
                <a:spcPct val="90000"/>
              </a:lnSpc>
              <a:buClr>
                <a:srgbClr val="0000FF"/>
              </a:buClr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	dimensions;  long, medium, short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Quality attributes relate to the milled grain: shape, color, translucency, and uniformity, and also the absence of broken grains.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Paddy is de-hulled and milled to remove the bran layers, leaving white grain.</a:t>
            </a:r>
          </a:p>
        </p:txBody>
      </p:sp>
      <p:sp>
        <p:nvSpPr>
          <p:cNvPr id="34820" name="Picture 4" descr="180px-Rice_p1160004">
            <a:hlinkClick r:id="rId2" tooltip="Uncooked pre-steamed long rice"/>
          </p:cNvPr>
          <p:cNvSpPr>
            <a:spLocks noChangeAspect="1" noChangeArrowheads="1"/>
          </p:cNvSpPr>
          <p:nvPr/>
        </p:nvSpPr>
        <p:spPr bwMode="auto">
          <a:xfrm>
            <a:off x="8305800" y="1600200"/>
            <a:ext cx="2362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8A48809-A732-44C1-BB3E-78B1691A33E1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8035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982AB1E-DAD1-40F0-8D5F-0698D807B89E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28600"/>
            <a:ext cx="9144000" cy="66294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lang="en-US" altLang="en-US">
              <a:latin typeface="Times New Roman" panose="02020603050405020304" pitchFamily="18" charset="0"/>
            </a:endParaRPr>
          </a:p>
          <a:p>
            <a:pPr lvl="1" algn="just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                                                                                               Cont..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Brown rice, less popular for eating, retains the bran layers, together with added nutrients. 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Indica types –  	long, drier, flaky quality </a:t>
            </a:r>
          </a:p>
          <a:p>
            <a:pPr algn="just" eaLnBrk="1" hangingPunct="1">
              <a:lnSpc>
                <a:spcPct val="80000"/>
              </a:lnSpc>
              <a:buClr>
                <a:srgbClr val="0000FF"/>
              </a:buClr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Japonica types-	Short, become sticky on cooking,</a:t>
            </a:r>
          </a:p>
          <a:p>
            <a:pPr algn="just" eaLnBrk="1" hangingPunct="1">
              <a:lnSpc>
                <a:spcPct val="80000"/>
              </a:lnSpc>
              <a:buClr>
                <a:srgbClr val="0000FF"/>
              </a:buClr>
              <a:buFontTx/>
              <a:buChar char="o"/>
            </a:pPr>
            <a:endParaRPr lang="en-US" altLang="en-US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Products made from rice; parboiled, rice crackers and noodles, rice cakes and snack foods, rice flour, and fermented drinks (sake / rice wine)</a:t>
            </a:r>
          </a:p>
        </p:txBody>
      </p:sp>
      <p:sp>
        <p:nvSpPr>
          <p:cNvPr id="35844" name="Slide Number Placeholder 2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19DB5C1-2B5D-46B3-9F73-AA6D713A4DF5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72250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C446E0-A06A-4F2A-ABF6-D4516D309AD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895601"/>
            <a:ext cx="8229600" cy="715963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en-US" altLang="en-US" sz="3200" b="1">
                <a:solidFill>
                  <a:srgbClr val="552EFA"/>
                </a:solidFill>
                <a:latin typeface="Times New Roman" panose="02020603050405020304" pitchFamily="18" charset="0"/>
              </a:rPr>
              <a:t>Indica (left) vs Japonica rice (right)</a:t>
            </a:r>
            <a:r>
              <a:rPr lang="en-US" altLang="en-US" sz="4000">
                <a:latin typeface="Times New Roman" panose="02020603050405020304" pitchFamily="18" charset="0"/>
              </a:rPr>
              <a:t/>
            </a:r>
            <a:br>
              <a:rPr lang="en-US" altLang="en-US" sz="4000">
                <a:latin typeface="Times New Roman" panose="02020603050405020304" pitchFamily="18" charset="0"/>
              </a:rPr>
            </a:br>
            <a:endParaRPr lang="en-US" altLang="en-US" sz="4000">
              <a:latin typeface="Times New Roman" panose="02020603050405020304" pitchFamily="18" charset="0"/>
            </a:endParaRPr>
          </a:p>
        </p:txBody>
      </p:sp>
      <p:pic>
        <p:nvPicPr>
          <p:cNvPr id="36868" name="Picture 4" descr="08091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914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AAC40D0-F795-4175-935E-CDA419624942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828800" y="762001"/>
            <a:ext cx="8229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 Pakistani Super Kernal Basmati is famous for its fragrance and delicate flavor</a:t>
            </a:r>
          </a:p>
        </p:txBody>
      </p:sp>
    </p:spTree>
    <p:extLst>
      <p:ext uri="{BB962C8B-B14F-4D97-AF65-F5344CB8AC3E}">
        <p14:creationId xmlns:p14="http://schemas.microsoft.com/office/powerpoint/2010/main" val="1911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6087FBA-D8EA-40AC-BF15-7EE949F35353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n-US" altLang="en-US" b="1" smtClean="0">
                <a:solidFill>
                  <a:srgbClr val="552EFA"/>
                </a:solidFill>
                <a:latin typeface="Times New Roman" panose="02020603050405020304" pitchFamily="18" charset="0"/>
              </a:rPr>
              <a:t>Maize (Corn)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8686800" cy="49530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Cheap form of starch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Major energy source of animal feed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4 major categories: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lvl="1" algn="just" eaLnBrk="1" hangingPunct="1">
              <a:lnSpc>
                <a:spcPct val="90000"/>
              </a:lnSpc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Dent maize		dent in the kernel crown</a:t>
            </a:r>
          </a:p>
          <a:p>
            <a:pPr lvl="1" algn="just" eaLnBrk="1" hangingPunct="1">
              <a:lnSpc>
                <a:spcPct val="90000"/>
              </a:lnSpc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Flint maize		hard, round kernels</a:t>
            </a:r>
          </a:p>
          <a:p>
            <a:pPr lvl="1" algn="just" eaLnBrk="1" hangingPunct="1">
              <a:lnSpc>
                <a:spcPct val="90000"/>
              </a:lnSpc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Sweet corn		a dent type maize</a:t>
            </a:r>
          </a:p>
          <a:p>
            <a:pPr lvl="1" algn="just" eaLnBrk="1" hangingPunct="1">
              <a:lnSpc>
                <a:spcPct val="90000"/>
              </a:lnSpc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Pop corn		flint type-expands </a:t>
            </a:r>
          </a:p>
          <a:p>
            <a:pPr lvl="1" algn="just" eaLnBrk="1" hangingPunct="1">
              <a:lnSpc>
                <a:spcPct val="90000"/>
              </a:lnSpc>
              <a:buClr>
                <a:srgbClr val="0000FF"/>
              </a:buClr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                                    on heating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4572000"/>
            <a:ext cx="1600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715000"/>
            <a:ext cx="160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1828800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3200400"/>
            <a:ext cx="16002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Slide Number Placeholder 7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10C8ADD-482C-4533-A01B-B1C0D5F5E804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1937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0AEB4D7-EAF9-4BA7-A7FB-6687A11C6677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0"/>
            <a:ext cx="8229600" cy="63246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                                                                                      Cont..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552EFA"/>
                </a:solidFill>
                <a:latin typeface="Times New Roman" panose="02020603050405020304" pitchFamily="18" charset="0"/>
              </a:rPr>
              <a:t>Uses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>
              <a:solidFill>
                <a:srgbClr val="552EFA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Breakfast cereals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Tortilla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Cornbread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Porridge, snack foods,</a:t>
            </a:r>
          </a:p>
          <a:p>
            <a:pPr algn="just" eaLnBrk="1" hangingPunct="1">
              <a:lnSpc>
                <a:spcPct val="90000"/>
              </a:lnSpc>
              <a:buClr>
                <a:srgbClr val="0000FF"/>
              </a:buClr>
              <a:buFontTx/>
              <a:buChar char="o"/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A wide range of industrial uses (e.g., corn syrup, food ingredients)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38916" name="Picture 4" descr="Variegated maize ears">
            <a:hlinkClick r:id="rId2" tooltip="Variegated maize ear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4" y="1219200"/>
            <a:ext cx="36845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2C6AE71-D936-4D40-8A39-AB0ABB59699F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8410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671A8F-435D-40B2-8A0E-5D1107C26FD4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pPr algn="just" eaLnBrk="1" hangingPunct="1"/>
            <a:r>
              <a:rPr lang="en-US" altLang="en-US" b="1" smtClean="0">
                <a:solidFill>
                  <a:srgbClr val="552EFA"/>
                </a:solidFill>
                <a:latin typeface="Times New Roman" panose="02020603050405020304" pitchFamily="18" charset="0"/>
              </a:rPr>
              <a:t>Barley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Prophet Muhammad (SAW) food</a:t>
            </a:r>
          </a:p>
          <a:p>
            <a:pPr algn="just" eaLnBrk="1" hangingPunct="1"/>
            <a:endParaRPr lang="en-US" altLang="en-US" smtClean="0">
              <a:latin typeface="Times New Roman" panose="02020603050405020304" pitchFamily="18" charset="0"/>
            </a:endParaRPr>
          </a:p>
          <a:p>
            <a:pPr algn="just" eaLnBrk="1" hangingPunct="1"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Appeared on Greek coins several centuries BC</a:t>
            </a:r>
          </a:p>
          <a:p>
            <a:pPr algn="just" eaLnBrk="1" hangingPunct="1"/>
            <a:endParaRPr lang="en-US" altLang="en-US" smtClean="0">
              <a:latin typeface="Times New Roman" panose="02020603050405020304" pitchFamily="18" charset="0"/>
            </a:endParaRPr>
          </a:p>
          <a:p>
            <a:pPr algn="just" eaLnBrk="1" hangingPunct="1"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Staple diet of Roman gladiators, who were known as hordearii (reflecting the origins of the genus name, Hordeum).</a:t>
            </a:r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0"/>
            <a:ext cx="1295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Slide Number Placeholder 4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A8E8881-E3E4-4BB4-99FD-BE129158FEC9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10777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41C9560-D7FF-4B2C-B6C0-3B5B5921AE95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800600"/>
          </a:xfrm>
        </p:spPr>
        <p:txBody>
          <a:bodyPr/>
          <a:lstStyle/>
          <a:p>
            <a:pPr algn="just"/>
            <a:r>
              <a:rPr lang="en-US" altLang="en-US">
                <a:latin typeface="Times New Roman" panose="02020603050405020304" pitchFamily="18" charset="0"/>
              </a:rPr>
              <a:t>Barley is a wonderfully versatile cereal grain with a rich nutlike flavor and an appealing chewy, pasta-like consistency</a:t>
            </a:r>
          </a:p>
          <a:p>
            <a:pPr algn="just"/>
            <a:endParaRPr lang="en-US" altLang="en-US">
              <a:latin typeface="Times New Roman" panose="02020603050405020304" pitchFamily="18" charset="0"/>
            </a:endParaRPr>
          </a:p>
          <a:p>
            <a:pPr algn="just"/>
            <a:r>
              <a:rPr lang="en-US" altLang="en-US">
                <a:latin typeface="Times New Roman" panose="02020603050405020304" pitchFamily="18" charset="0"/>
              </a:rPr>
              <a:t> Its appearance resembles wheat berries, although it is slightly lighter in color</a:t>
            </a:r>
          </a:p>
          <a:p>
            <a:pPr algn="just"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  <a:p>
            <a:pPr algn="just"/>
            <a:r>
              <a:rPr lang="en-US" altLang="en-US">
                <a:latin typeface="Times New Roman" panose="02020603050405020304" pitchFamily="18" charset="0"/>
              </a:rPr>
              <a:t> Sprouted barley is naturally high in maltose, a sugar that serves as the basis for both malt syrup sweetener. When fermented</a:t>
            </a:r>
          </a:p>
        </p:txBody>
      </p:sp>
    </p:spTree>
    <p:extLst>
      <p:ext uri="{BB962C8B-B14F-4D97-AF65-F5344CB8AC3E}">
        <p14:creationId xmlns:p14="http://schemas.microsoft.com/office/powerpoint/2010/main" val="227664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90EE588-039F-4510-AE22-452D545BC117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381000"/>
            <a:ext cx="8458200" cy="6019800"/>
          </a:xfrm>
        </p:spPr>
        <p:txBody>
          <a:bodyPr/>
          <a:lstStyle/>
          <a:p>
            <a:pPr algn="just"/>
            <a:r>
              <a:rPr lang="en-US" altLang="en-US" smtClean="0">
                <a:latin typeface="Times New Roman" panose="02020603050405020304" pitchFamily="18" charset="0"/>
              </a:rPr>
              <a:t>A member of the grass family that serves as a major animal fodder, as a base malt for beer and certain distilled beverages, and as a component of various health foods</a:t>
            </a:r>
          </a:p>
          <a:p>
            <a:pPr algn="just">
              <a:buFontTx/>
              <a:buNone/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algn="just"/>
            <a:r>
              <a:rPr lang="en-US" altLang="en-US" smtClean="0">
                <a:latin typeface="Times New Roman" panose="02020603050405020304" pitchFamily="18" charset="0"/>
              </a:rPr>
              <a:t>It is used in soups and stews, and in barley bread of various cultures</a:t>
            </a:r>
          </a:p>
          <a:p>
            <a:pPr algn="just">
              <a:buFontTx/>
              <a:buNone/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algn="just"/>
            <a:r>
              <a:rPr lang="en-US" altLang="en-US" smtClean="0">
                <a:latin typeface="Times New Roman" panose="02020603050405020304" pitchFamily="18" charset="0"/>
              </a:rPr>
              <a:t>Like wheat and rye, barley contains gluten which makes it an unsuitable grain for consumption by those with celiac disease</a:t>
            </a:r>
          </a:p>
        </p:txBody>
      </p:sp>
    </p:spTree>
    <p:extLst>
      <p:ext uri="{BB962C8B-B14F-4D97-AF65-F5344CB8AC3E}">
        <p14:creationId xmlns:p14="http://schemas.microsoft.com/office/powerpoint/2010/main" val="3028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3623E71-191E-4720-AECF-4FA017F46F29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pPr algn="just" eaLnBrk="1" hangingPunct="1"/>
            <a:r>
              <a:rPr lang="en-US" altLang="en-US" b="1" smtClean="0">
                <a:solidFill>
                  <a:srgbClr val="552EFA"/>
                </a:solidFill>
                <a:latin typeface="Times New Roman" panose="02020603050405020304" pitchFamily="18" charset="0"/>
              </a:rPr>
              <a:t>Barley classification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00201"/>
            <a:ext cx="8839200" cy="4525963"/>
          </a:xfrm>
        </p:spPr>
        <p:txBody>
          <a:bodyPr/>
          <a:lstStyle/>
          <a:p>
            <a:pPr marL="609600" indent="-609600" algn="just">
              <a:buFontTx/>
              <a:buAutoNum type="alphaLcParenBoth"/>
            </a:pPr>
            <a:r>
              <a:rPr lang="en-US" altLang="en-US" smtClean="0">
                <a:latin typeface="Times New Roman" panose="02020603050405020304" pitchFamily="18" charset="0"/>
              </a:rPr>
              <a:t>hulled, six-row</a:t>
            </a:r>
          </a:p>
          <a:p>
            <a:pPr marL="609600" indent="-609600" algn="just">
              <a:buFontTx/>
              <a:buAutoNum type="alphaLcParenBoth"/>
            </a:pPr>
            <a:r>
              <a:rPr lang="en-US" altLang="en-US" smtClean="0">
                <a:latin typeface="Times New Roman" panose="02020603050405020304" pitchFamily="18" charset="0"/>
              </a:rPr>
              <a:t>hulled, two-row</a:t>
            </a:r>
          </a:p>
          <a:p>
            <a:pPr marL="609600" indent="-609600" algn="just">
              <a:buFontTx/>
              <a:buAutoNum type="alphaLcParenBoth"/>
            </a:pPr>
            <a:r>
              <a:rPr lang="en-US" altLang="en-US" smtClean="0">
                <a:latin typeface="Times New Roman" panose="02020603050405020304" pitchFamily="18" charset="0"/>
              </a:rPr>
              <a:t>hull-less</a:t>
            </a:r>
          </a:p>
          <a:p>
            <a:pPr marL="609600" indent="-609600" algn="just">
              <a:buFontTx/>
              <a:buAutoNum type="alphaLcParenBoth"/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en-US" altLang="en-US" smtClean="0">
                <a:latin typeface="Times New Roman" panose="02020603050405020304" pitchFamily="18" charset="0"/>
              </a:rPr>
              <a:t>Hull-less barley have a higher digestibility </a:t>
            </a:r>
            <a:r>
              <a:rPr lang="en-US" altLang="en-US" b="1" smtClean="0">
                <a:latin typeface="Times New Roman" panose="02020603050405020304" pitchFamily="18" charset="0"/>
              </a:rPr>
              <a:t>(94%)</a:t>
            </a:r>
            <a:r>
              <a:rPr lang="en-US" altLang="en-US" smtClean="0">
                <a:latin typeface="Times New Roman" panose="02020603050405020304" pitchFamily="18" charset="0"/>
              </a:rPr>
              <a:t> than the hulled types </a:t>
            </a:r>
            <a:r>
              <a:rPr lang="en-US" altLang="en-US" b="1" smtClean="0">
                <a:latin typeface="Times New Roman" panose="02020603050405020304" pitchFamily="18" charset="0"/>
              </a:rPr>
              <a:t>(83%).</a:t>
            </a:r>
          </a:p>
        </p:txBody>
      </p:sp>
      <p:sp>
        <p:nvSpPr>
          <p:cNvPr id="43013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2C450B9-18ED-4290-8E36-7D179D8E2303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8278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18896AD-78D7-4CEE-8338-FF8C9AA54100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4000" b="1">
                <a:latin typeface="Times New Roman" panose="02020603050405020304" pitchFamily="18" charset="0"/>
              </a:rPr>
              <a:t>Major cultivated species of wheat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9530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altLang="en-US" b="1">
                <a:latin typeface="Times New Roman" panose="02020603050405020304" pitchFamily="18" charset="0"/>
              </a:rPr>
              <a:t>Common wheat or Bread wheat</a:t>
            </a:r>
            <a:r>
              <a:rPr lang="en-US" altLang="en-US">
                <a:latin typeface="Times New Roman" panose="02020603050405020304" pitchFamily="18" charset="0"/>
              </a:rPr>
              <a:t> (T. aestivum) – A hexaploid species that is the most widely cultivated in the world.</a:t>
            </a:r>
          </a:p>
          <a:p>
            <a:pPr algn="just">
              <a:lnSpc>
                <a:spcPct val="80000"/>
              </a:lnSpc>
            </a:pPr>
            <a:endParaRPr lang="en-US" altLang="en-US"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altLang="en-US" b="1">
                <a:latin typeface="Times New Roman" panose="02020603050405020304" pitchFamily="18" charset="0"/>
              </a:rPr>
              <a:t>Durum (T. durum)</a:t>
            </a:r>
            <a:r>
              <a:rPr lang="en-US" altLang="en-US">
                <a:latin typeface="Times New Roman" panose="02020603050405020304" pitchFamily="18" charset="0"/>
              </a:rPr>
              <a:t> – The only tetraploid form of wheat widely used today, and the second most widely cultivated wheat.</a:t>
            </a:r>
          </a:p>
          <a:p>
            <a:pPr algn="just">
              <a:lnSpc>
                <a:spcPct val="80000"/>
              </a:lnSpc>
            </a:pPr>
            <a:endParaRPr lang="en-US" altLang="en-US"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altLang="en-US" b="1">
                <a:latin typeface="Times New Roman" panose="02020603050405020304" pitchFamily="18" charset="0"/>
              </a:rPr>
              <a:t>Einkorn </a:t>
            </a:r>
            <a:r>
              <a:rPr lang="en-US" altLang="en-US">
                <a:latin typeface="Times New Roman" panose="02020603050405020304" pitchFamily="18" charset="0"/>
              </a:rPr>
              <a:t>(T. monococcum) – A diploid species with wild and cultivated variants. Domesticated at the same time as emmer wheat, but never reached the same importance.</a:t>
            </a:r>
          </a:p>
        </p:txBody>
      </p:sp>
    </p:spTree>
    <p:extLst>
      <p:ext uri="{BB962C8B-B14F-4D97-AF65-F5344CB8AC3E}">
        <p14:creationId xmlns:p14="http://schemas.microsoft.com/office/powerpoint/2010/main" val="359727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23C75B6-DA7D-4233-BCC7-51176E029DEA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553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>
                <a:solidFill>
                  <a:srgbClr val="552EFA"/>
                </a:solidFill>
                <a:latin typeface="Times New Roman" panose="02020603050405020304" pitchFamily="18" charset="0"/>
              </a:rPr>
              <a:t>Waxy barley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b="1" smtClean="0">
              <a:solidFill>
                <a:srgbClr val="552EFA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000FF"/>
              </a:buClr>
            </a:pPr>
            <a:r>
              <a:rPr lang="en-US" altLang="en-US" smtClean="0">
                <a:latin typeface="Times New Roman" panose="02020603050405020304" pitchFamily="18" charset="0"/>
              </a:rPr>
              <a:t>All the starch is in the form of amylopectin </a:t>
            </a:r>
          </a:p>
          <a:p>
            <a:pPr algn="just" eaLnBrk="1" hangingPunct="1">
              <a:lnSpc>
                <a:spcPct val="90000"/>
              </a:lnSpc>
              <a:buClr>
                <a:srgbClr val="0000FF"/>
              </a:buClr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000FF"/>
              </a:buClr>
            </a:pPr>
            <a:r>
              <a:rPr lang="en-US" altLang="en-US" smtClean="0">
                <a:latin typeface="Times New Roman" panose="02020603050405020304" pitchFamily="18" charset="0"/>
              </a:rPr>
              <a:t>It is of interest as a possible replacement of tapioca starch.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>
                <a:solidFill>
                  <a:srgbClr val="552EFA"/>
                </a:solidFill>
                <a:latin typeface="Times New Roman" panose="02020603050405020304" pitchFamily="18" charset="0"/>
              </a:rPr>
              <a:t>High amylose barley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b="1" smtClean="0">
              <a:solidFill>
                <a:srgbClr val="552EFA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000FF"/>
              </a:buClr>
            </a:pPr>
            <a:r>
              <a:rPr lang="en-US" altLang="en-US" smtClean="0">
                <a:latin typeface="Times New Roman" panose="02020603050405020304" pitchFamily="18" charset="0"/>
              </a:rPr>
              <a:t>A high amylose barley, in which about 40% of the starch is in the form of amylose </a:t>
            </a:r>
          </a:p>
          <a:p>
            <a:pPr algn="just" eaLnBrk="1" hangingPunct="1">
              <a:lnSpc>
                <a:spcPct val="90000"/>
              </a:lnSpc>
              <a:buClr>
                <a:srgbClr val="0000FF"/>
              </a:buClr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000FF"/>
              </a:buClr>
            </a:pPr>
            <a:r>
              <a:rPr lang="en-US" altLang="en-US" smtClean="0">
                <a:latin typeface="Times New Roman" panose="02020603050405020304" pitchFamily="18" charset="0"/>
              </a:rPr>
              <a:t>Useful in the manufacture of malt whisky.</a:t>
            </a:r>
          </a:p>
        </p:txBody>
      </p:sp>
      <p:sp>
        <p:nvSpPr>
          <p:cNvPr id="44036" name="Slide Number Placeholder 2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18DD848-F8D1-4F15-B550-9A0C7D733A24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02989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553AA82-1660-4DC1-82FC-6CDDC1F43FA1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5000" y="228600"/>
            <a:ext cx="8229600" cy="63246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700">
                <a:latin typeface="Times New Roman" panose="02020603050405020304" pitchFamily="18" charset="0"/>
              </a:rPr>
              <a:t>                                                                                           Cont..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b="1" smtClean="0">
                <a:solidFill>
                  <a:srgbClr val="552EFA"/>
                </a:solidFill>
                <a:latin typeface="Times New Roman" panose="02020603050405020304" pitchFamily="18" charset="0"/>
              </a:rPr>
              <a:t>Uses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 smtClean="0">
              <a:solidFill>
                <a:srgbClr val="552EFA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Functional food (Beta-glucan)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Malting and brewing (Scotch, Whiskey)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Pearled barley in soups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Bread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Porridge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Animal feed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 sz="900">
              <a:latin typeface="Times New Roman" panose="02020603050405020304" pitchFamily="18" charset="0"/>
            </a:endParaRPr>
          </a:p>
        </p:txBody>
      </p:sp>
      <p:sp>
        <p:nvSpPr>
          <p:cNvPr id="45060" name="Slide Number Placeholder 2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8382327-D2BF-4E1A-ADFB-6A734F081AA2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17938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171EE2-BFF9-44A8-9162-919596D2CFF4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n-US" altLang="en-US" b="1" smtClean="0">
                <a:solidFill>
                  <a:srgbClr val="552EFA"/>
                </a:solidFill>
                <a:latin typeface="Times New Roman" panose="02020603050405020304" pitchFamily="18" charset="0"/>
              </a:rPr>
              <a:t>Oat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Compared to the other cereal grains, the oat grain tends to have: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Higher contents of protein</a:t>
            </a:r>
          </a:p>
          <a:p>
            <a:pPr algn="just" eaLnBrk="1" hangingPunct="1">
              <a:lnSpc>
                <a:spcPct val="90000"/>
              </a:lnSpc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Lipids</a:t>
            </a:r>
          </a:p>
          <a:p>
            <a:pPr algn="just" eaLnBrk="1" hangingPunct="1">
              <a:lnSpc>
                <a:spcPct val="90000"/>
              </a:lnSpc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Soluble fiber (Beta-glucan)</a:t>
            </a:r>
          </a:p>
          <a:p>
            <a:pPr algn="just" eaLnBrk="1" hangingPunct="1">
              <a:lnSpc>
                <a:spcPct val="90000"/>
              </a:lnSpc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Beneficial hypocholesterolemic properties</a:t>
            </a:r>
          </a:p>
          <a:p>
            <a:pPr algn="just" eaLnBrk="1" hangingPunct="1">
              <a:lnSpc>
                <a:spcPct val="90000"/>
              </a:lnSpc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Manages insulin response in diabetics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  <p:pic>
        <p:nvPicPr>
          <p:cNvPr id="46085" name="Picture 4" descr="haver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209800"/>
            <a:ext cx="182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Slide Number Placeholder 4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180AB21-2D42-4DE1-B1F9-E0F4EF7BD10E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98087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F770D74-2CF0-4457-9E24-9BA6F3FA24E7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28601"/>
            <a:ext cx="8229600" cy="5364163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>
                <a:solidFill>
                  <a:srgbClr val="552EFA"/>
                </a:solidFill>
                <a:latin typeface="Times New Roman" panose="02020603050405020304" pitchFamily="18" charset="0"/>
              </a:rPr>
              <a:t>Uses</a:t>
            </a:r>
          </a:p>
          <a:p>
            <a:pPr algn="just" eaLnBrk="1" hangingPunct="1">
              <a:lnSpc>
                <a:spcPct val="90000"/>
              </a:lnSpc>
              <a:buClr>
                <a:srgbClr val="0000FF"/>
              </a:buClr>
              <a:buFontTx/>
              <a:buChar char="o"/>
            </a:pPr>
            <a:r>
              <a:rPr lang="en-US" altLang="en-US" b="1" smtClean="0">
                <a:latin typeface="Times New Roman" panose="02020603050405020304" pitchFamily="18" charset="0"/>
              </a:rPr>
              <a:t>Ready to eat breakfast cereal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b="1" smtClean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000FF"/>
              </a:buClr>
              <a:buFontTx/>
              <a:buChar char="o"/>
            </a:pPr>
            <a:r>
              <a:rPr lang="en-US" altLang="en-US" b="1" smtClean="0">
                <a:latin typeface="Times New Roman" panose="02020603050405020304" pitchFamily="18" charset="0"/>
              </a:rPr>
              <a:t>Oat meal cookies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b="1" smtClean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000FF"/>
              </a:buClr>
              <a:buFontTx/>
              <a:buChar char="o"/>
            </a:pPr>
            <a:r>
              <a:rPr lang="en-US" altLang="en-US" b="1" smtClean="0">
                <a:latin typeface="Times New Roman" panose="02020603050405020304" pitchFamily="18" charset="0"/>
              </a:rPr>
              <a:t>Porridge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b="1" smtClean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000FF"/>
              </a:buClr>
              <a:buFontTx/>
              <a:buChar char="o"/>
            </a:pPr>
            <a:r>
              <a:rPr lang="en-US" altLang="en-US" b="1" smtClean="0">
                <a:latin typeface="Times New Roman" panose="02020603050405020304" pitchFamily="18" charset="0"/>
              </a:rPr>
              <a:t>Oat cakes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b="1" smtClean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000FF"/>
              </a:buClr>
              <a:buFontTx/>
              <a:buChar char="o"/>
            </a:pPr>
            <a:r>
              <a:rPr lang="en-US" altLang="en-US" b="1" smtClean="0">
                <a:latin typeface="Times New Roman" panose="02020603050405020304" pitchFamily="18" charset="0"/>
              </a:rPr>
              <a:t>Cosmetics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b="1" smtClean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000FF"/>
              </a:buClr>
              <a:buFontTx/>
              <a:buChar char="o"/>
            </a:pPr>
            <a:r>
              <a:rPr lang="en-US" altLang="en-US" b="1" smtClean="0">
                <a:latin typeface="Times New Roman" panose="02020603050405020304" pitchFamily="18" charset="0"/>
              </a:rPr>
              <a:t>Adhesives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1524000"/>
            <a:ext cx="20764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7" descr="stout_and_oat_br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38481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Slide Number Placeholder 4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F1AC738-5B75-4C4A-95F1-A4716A197710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75178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C4561EB-3F51-4926-8C08-81DFE99AE050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</a:rPr>
              <a:t>Different types of processing are used to produce the various types of oat products, which are generally used to make breakfast cereals, baked goods and stuffings;</a:t>
            </a:r>
          </a:p>
          <a:p>
            <a:pPr algn="just">
              <a:lnSpc>
                <a:spcPct val="90000"/>
              </a:lnSpc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en-US" b="1" smtClean="0">
                <a:latin typeface="Times New Roman" panose="02020603050405020304" pitchFamily="18" charset="0"/>
              </a:rPr>
              <a:t>Oat groats:</a:t>
            </a:r>
            <a:r>
              <a:rPr lang="en-US" altLang="en-US" smtClean="0">
                <a:latin typeface="Times New Roman" panose="02020603050405020304" pitchFamily="18" charset="0"/>
              </a:rPr>
              <a:t> unflattened kernels that are good for using as a breakfast cereal or for stuffing</a:t>
            </a:r>
          </a:p>
        </p:txBody>
      </p:sp>
    </p:spTree>
    <p:extLst>
      <p:ext uri="{BB962C8B-B14F-4D97-AF65-F5344CB8AC3E}">
        <p14:creationId xmlns:p14="http://schemas.microsoft.com/office/powerpoint/2010/main" val="352924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23B5C4-3F1E-455B-B52B-3E448DE946D6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b="1">
                <a:latin typeface="Times New Roman" panose="02020603050405020304" pitchFamily="18" charset="0"/>
              </a:rPr>
              <a:t>Steel-cut oats:</a:t>
            </a:r>
            <a:r>
              <a:rPr lang="en-US" altLang="en-US">
                <a:latin typeface="Times New Roman" panose="02020603050405020304" pitchFamily="18" charset="0"/>
              </a:rPr>
              <a:t> featuring a dense and chewy texture, they are produced by running the grain through steel blades that thinly slices them</a:t>
            </a:r>
          </a:p>
          <a:p>
            <a:pPr algn="just">
              <a:lnSpc>
                <a:spcPct val="90000"/>
              </a:lnSpc>
            </a:pPr>
            <a:endParaRPr lang="en-US" altLang="en-US">
              <a:latin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en-US" b="1">
                <a:latin typeface="Times New Roman" panose="02020603050405020304" pitchFamily="18" charset="0"/>
              </a:rPr>
              <a:t>Old-fashioned oats:</a:t>
            </a:r>
            <a:r>
              <a:rPr lang="en-US" altLang="en-US">
                <a:latin typeface="Times New Roman" panose="02020603050405020304" pitchFamily="18" charset="0"/>
              </a:rPr>
              <a:t> have a flatter shape that is the result of their being steamed and then rolled</a:t>
            </a:r>
          </a:p>
          <a:p>
            <a:pPr algn="just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</a:rPr>
              <a:t> </a:t>
            </a:r>
          </a:p>
          <a:p>
            <a:pPr algn="just">
              <a:lnSpc>
                <a:spcPct val="90000"/>
              </a:lnSpc>
            </a:pPr>
            <a:r>
              <a:rPr lang="en-US" altLang="en-US" b="1">
                <a:latin typeface="Times New Roman" panose="02020603050405020304" pitchFamily="18" charset="0"/>
              </a:rPr>
              <a:t>Quick-cooking oats:</a:t>
            </a:r>
            <a:r>
              <a:rPr lang="en-US" altLang="en-US">
                <a:latin typeface="Times New Roman" panose="02020603050405020304" pitchFamily="18" charset="0"/>
              </a:rPr>
              <a:t> processed like old-fashioned oats, except they are cut finely before rolling</a:t>
            </a:r>
          </a:p>
        </p:txBody>
      </p:sp>
    </p:spTree>
    <p:extLst>
      <p:ext uri="{BB962C8B-B14F-4D97-AF65-F5344CB8AC3E}">
        <p14:creationId xmlns:p14="http://schemas.microsoft.com/office/powerpoint/2010/main" val="90677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A7E5DB-0657-4FF4-93C0-CD8C13B28CD9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57201"/>
            <a:ext cx="8229600" cy="5592763"/>
          </a:xfrm>
        </p:spPr>
        <p:txBody>
          <a:bodyPr/>
          <a:lstStyle/>
          <a:p>
            <a:pPr algn="just"/>
            <a:r>
              <a:rPr lang="en-US" altLang="en-US" b="1" smtClean="0">
                <a:latin typeface="Times New Roman" panose="02020603050405020304" pitchFamily="18" charset="0"/>
              </a:rPr>
              <a:t>Instant oatmeal:</a:t>
            </a:r>
            <a:r>
              <a:rPr lang="en-US" altLang="en-US" smtClean="0">
                <a:latin typeface="Times New Roman" panose="02020603050405020304" pitchFamily="18" charset="0"/>
              </a:rPr>
              <a:t> produced by partially cooking the grains and then rolling them very thin</a:t>
            </a:r>
          </a:p>
          <a:p>
            <a:pPr algn="just">
              <a:buFontTx/>
              <a:buNone/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algn="just"/>
            <a:r>
              <a:rPr lang="en-US" altLang="en-US" b="1" smtClean="0">
                <a:latin typeface="Times New Roman" panose="02020603050405020304" pitchFamily="18" charset="0"/>
              </a:rPr>
              <a:t>Oat bran:</a:t>
            </a:r>
            <a:r>
              <a:rPr lang="en-US" altLang="en-US" smtClean="0">
                <a:latin typeface="Times New Roman" panose="02020603050405020304" pitchFamily="18" charset="0"/>
              </a:rPr>
              <a:t> the outer layer of the grain that resides under the hull. While oat bran is found in rolled oats and steel-cut oats</a:t>
            </a:r>
          </a:p>
          <a:p>
            <a:pPr algn="just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b="1" smtClean="0">
                <a:latin typeface="Times New Roman" panose="02020603050405020304" pitchFamily="18" charset="0"/>
              </a:rPr>
              <a:t>Oat flour:</a:t>
            </a:r>
            <a:r>
              <a:rPr lang="en-US" altLang="en-US" smtClean="0">
                <a:latin typeface="Times New Roman" panose="02020603050405020304" pitchFamily="18" charset="0"/>
              </a:rPr>
              <a:t> used in baking, it is oftentimes combined with wheat or other gluten-containing flours when making leavened bread</a:t>
            </a:r>
          </a:p>
        </p:txBody>
      </p:sp>
    </p:spTree>
    <p:extLst>
      <p:ext uri="{BB962C8B-B14F-4D97-AF65-F5344CB8AC3E}">
        <p14:creationId xmlns:p14="http://schemas.microsoft.com/office/powerpoint/2010/main" val="11557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407C83-1DC0-421F-BDAF-7DC8C45916BB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04800"/>
            <a:ext cx="8229600" cy="60960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b="1">
                <a:solidFill>
                  <a:srgbClr val="552EFA"/>
                </a:solidFill>
                <a:latin typeface="Times New Roman" panose="02020603050405020304" pitchFamily="18" charset="0"/>
              </a:rPr>
              <a:t>Problem with oat processing</a:t>
            </a:r>
          </a:p>
          <a:p>
            <a:pPr algn="just" eaLnBrk="1" hangingPunct="1">
              <a:buFontTx/>
              <a:buNone/>
            </a:pPr>
            <a:endParaRPr lang="en-US" altLang="en-US" b="1">
              <a:solidFill>
                <a:srgbClr val="552EFA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Higher content of lipid (fats) </a:t>
            </a:r>
          </a:p>
          <a:p>
            <a:pPr algn="just" eaLnBrk="1" hangingPunct="1"/>
            <a:endParaRPr lang="en-US" altLang="en-US">
              <a:latin typeface="Times New Roman" panose="02020603050405020304" pitchFamily="18" charset="0"/>
            </a:endParaRPr>
          </a:p>
          <a:p>
            <a:pPr algn="just" eaLnBrk="1" hangingPunct="1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Significant lipase activity (fat-splitting enzyme)</a:t>
            </a:r>
          </a:p>
          <a:p>
            <a:pPr algn="just" eaLnBrk="1" hangingPunct="1"/>
            <a:endParaRPr lang="en-US" altLang="en-US">
              <a:latin typeface="Times New Roman" panose="02020603050405020304" pitchFamily="18" charset="0"/>
            </a:endParaRPr>
          </a:p>
          <a:p>
            <a:pPr algn="just" eaLnBrk="1" hangingPunct="1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After milling, fat rancidity, bitterness, and a soapy Taste</a:t>
            </a:r>
          </a:p>
          <a:p>
            <a:pPr algn="just" eaLnBrk="1" hangingPunct="1"/>
            <a:endParaRPr lang="en-US" altLang="en-US">
              <a:latin typeface="Times New Roman" panose="02020603050405020304" pitchFamily="18" charset="0"/>
            </a:endParaRPr>
          </a:p>
          <a:p>
            <a:pPr algn="just" eaLnBrk="1" hangingPunct="1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To prevent this, it is usual for milled oats to undergo some form of heat treatment to inactivate the lipase activity. This is often done by steam treatment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51204" name="Slide Number Placeholder 2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FF3C8D3-923A-4211-A5A0-D419987989B8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221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0C87E5-84AD-46F5-B5A7-ED162E675C3A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n-US" altLang="en-US" sz="4000" b="1">
                <a:solidFill>
                  <a:srgbClr val="552EFA"/>
                </a:solidFill>
                <a:latin typeface="Times New Roman" panose="02020603050405020304" pitchFamily="18" charset="0"/>
              </a:rPr>
              <a:t>Sorghum and the Millets</a:t>
            </a:r>
            <a:r>
              <a:rPr lang="en-US" altLang="en-US" sz="4000" b="1">
                <a:latin typeface="Times New Roman" panose="02020603050405020304" pitchFamily="18" charset="0"/>
              </a:rPr>
              <a:t/>
            </a:r>
            <a:br>
              <a:rPr lang="en-US" altLang="en-US" sz="4000" b="1">
                <a:latin typeface="Times New Roman" panose="02020603050405020304" pitchFamily="18" charset="0"/>
              </a:rPr>
            </a:br>
            <a:endParaRPr lang="en-US" altLang="en-US" sz="4000" b="1">
              <a:latin typeface="Times New Roman" panose="02020603050405020304" pitchFamily="18" charset="0"/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1"/>
            <a:ext cx="8229600" cy="4906963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Major sources of protein and energy for many people in Africa and Asia</a:t>
            </a:r>
          </a:p>
          <a:p>
            <a:pPr algn="just" eaLnBrk="1" hangingPunct="1">
              <a:lnSpc>
                <a:spcPct val="90000"/>
              </a:lnSpc>
              <a:buClr>
                <a:srgbClr val="0000FF"/>
              </a:buClr>
              <a:buFontTx/>
              <a:buChar char="o"/>
            </a:pPr>
            <a:endParaRPr lang="en-US" altLang="en-US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</a:rPr>
              <a:t>Principal sources of energy, protein, vitamins and minerals for millions of the poorest people in these regions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Grains are used as porridge, boiled in water after grinding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Used as animal feed</a:t>
            </a:r>
          </a:p>
        </p:txBody>
      </p:sp>
      <p:sp>
        <p:nvSpPr>
          <p:cNvPr id="52229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4DC298D-65F7-4803-A464-66633BFD429B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94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4D4C1E-4E53-4CF9-A62E-42C9771A2417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en-US" altLang="en-US" sz="4000" b="1">
                <a:solidFill>
                  <a:srgbClr val="552EFA"/>
                </a:solidFill>
                <a:latin typeface="Times New Roman" panose="02020603050405020304" pitchFamily="18" charset="0"/>
              </a:rPr>
              <a:t>Rye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762001"/>
            <a:ext cx="8229600" cy="5364163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endParaRPr lang="en-US" altLang="en-US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Only cereal grain that approaches wheat with respect to bread-making properties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Popular human diet in Europe. 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Rye breads, flaked rye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Offers high level of pentosans - soluble fiber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Helps in slimming diets as well as reducing the rate of rise in the blood sugar level Susceptible to contamination with fungi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53253" name="Picture 4" descr="rogge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6" y="1981200"/>
            <a:ext cx="15779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Slide Number Placeholder 4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4C4258B-5C9A-4A87-8D01-45B426A9DEB0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3656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6C70AF1-A991-4F90-8803-0FAD135B2445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mtClean="0">
                <a:latin typeface="Times New Roman" panose="02020603050405020304" pitchFamily="18" charset="0"/>
              </a:rPr>
              <a:t>						Conti…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en-US" b="1" smtClean="0">
                <a:latin typeface="Times New Roman" panose="02020603050405020304" pitchFamily="18" charset="0"/>
              </a:rPr>
              <a:t>Emmer</a:t>
            </a:r>
            <a:r>
              <a:rPr lang="en-US" altLang="en-US" smtClean="0">
                <a:latin typeface="Times New Roman" panose="02020603050405020304" pitchFamily="18" charset="0"/>
              </a:rPr>
              <a:t> (T. dicoccum) – A tetraploid species, cultivated in ancient times but no longer in widespread use.</a:t>
            </a:r>
          </a:p>
          <a:p>
            <a:pPr algn="just"/>
            <a:endParaRPr lang="en-US" altLang="en-US" smtClean="0">
              <a:latin typeface="Times New Roman" panose="02020603050405020304" pitchFamily="18" charset="0"/>
            </a:endParaRPr>
          </a:p>
          <a:p>
            <a:pPr algn="just"/>
            <a:r>
              <a:rPr lang="en-US" altLang="en-US" b="1" smtClean="0">
                <a:latin typeface="Times New Roman" panose="02020603050405020304" pitchFamily="18" charset="0"/>
              </a:rPr>
              <a:t>Spelt </a:t>
            </a:r>
            <a:r>
              <a:rPr lang="en-US" altLang="en-US" smtClean="0">
                <a:latin typeface="Times New Roman" panose="02020603050405020304" pitchFamily="18" charset="0"/>
              </a:rPr>
              <a:t>(T. spelta) – Another hexaploid species cultivated in limited quantities</a:t>
            </a:r>
          </a:p>
          <a:p>
            <a:pPr algn="just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13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874211-EBA9-46D3-BBF4-4BE990A71BC5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858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</a:rPr>
              <a:t>Rye bread, including pumpernickel, is a widely eaten food in Northern and Eastern Europe</a:t>
            </a:r>
          </a:p>
          <a:p>
            <a:pPr algn="just">
              <a:lnSpc>
                <a:spcPct val="90000"/>
              </a:lnSpc>
            </a:pPr>
            <a:endParaRPr lang="en-US" altLang="en-US">
              <a:latin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</a:rPr>
              <a:t>Rye is also used to make the familiar crisp bread</a:t>
            </a:r>
          </a:p>
          <a:p>
            <a:pPr algn="just">
              <a:lnSpc>
                <a:spcPct val="90000"/>
              </a:lnSpc>
            </a:pPr>
            <a:endParaRPr lang="en-US" altLang="en-US">
              <a:latin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</a:rPr>
              <a:t>Rye flour has enough gliadin, but not enough glutenin, and therefore it has a lower gluten content than wheat flour, and contains a higher proportion of soluble fiber</a:t>
            </a:r>
          </a:p>
          <a:p>
            <a:pPr algn="just">
              <a:lnSpc>
                <a:spcPct val="90000"/>
              </a:lnSpc>
            </a:pPr>
            <a:endParaRPr lang="en-US" altLang="en-US">
              <a:latin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</a:rPr>
              <a:t>Other uses of rye include rye whiskey and an alternative medicine known as rye extract. Rye straw is used to make corn dollies</a:t>
            </a:r>
          </a:p>
        </p:txBody>
      </p:sp>
    </p:spTree>
    <p:extLst>
      <p:ext uri="{BB962C8B-B14F-4D97-AF65-F5344CB8AC3E}">
        <p14:creationId xmlns:p14="http://schemas.microsoft.com/office/powerpoint/2010/main" val="34752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DA2509-43F8-4DBC-B884-EBF8E90D3496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n-US" altLang="en-US" b="1" smtClean="0">
                <a:solidFill>
                  <a:srgbClr val="552EFA"/>
                </a:solidFill>
                <a:latin typeface="Times New Roman" panose="02020603050405020304" pitchFamily="18" charset="0"/>
              </a:rPr>
              <a:t>Triticale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Clr>
                <a:srgbClr val="552EFA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Only man made cereal</a:t>
            </a:r>
          </a:p>
          <a:p>
            <a:pPr algn="just" eaLnBrk="1" hangingPunct="1"/>
            <a:endParaRPr lang="en-US" altLang="en-US" smtClean="0">
              <a:latin typeface="Times New Roman" panose="02020603050405020304" pitchFamily="18" charset="0"/>
            </a:endParaRPr>
          </a:p>
          <a:p>
            <a:pPr algn="just" eaLnBrk="1" hangingPunct="1">
              <a:buClr>
                <a:srgbClr val="552EFA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Formed by crossing wheat and rye</a:t>
            </a:r>
          </a:p>
          <a:p>
            <a:pPr algn="just" eaLnBrk="1" hangingPunct="1"/>
            <a:endParaRPr lang="en-US" altLang="en-US" smtClean="0">
              <a:latin typeface="Times New Roman" panose="02020603050405020304" pitchFamily="18" charset="0"/>
            </a:endParaRPr>
          </a:p>
          <a:p>
            <a:pPr algn="just" eaLnBrk="1" hangingPunct="1">
              <a:buClr>
                <a:srgbClr val="552EFA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Possesses winter hardiness of rye and baking properties of wheat</a:t>
            </a:r>
          </a:p>
        </p:txBody>
      </p:sp>
      <p:pic>
        <p:nvPicPr>
          <p:cNvPr id="5530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3124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Slide Number Placeholder 4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77A5939-267A-4F4A-993B-98926462572F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5371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E4050EA-4641-487C-A73E-28BA6CF57F9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</a:rPr>
              <a:t>Triticale has potential in the production of bread and other food products, such as cookies, pasta, pizza dough and breakfast cereals</a:t>
            </a:r>
          </a:p>
          <a:p>
            <a:pPr algn="just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</a:rPr>
              <a:t>The protein content is higher than that of wheat, although the glutenin fraction is less</a:t>
            </a:r>
          </a:p>
          <a:p>
            <a:pPr algn="just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</a:rPr>
              <a:t>The grain has also been stated to have higher levels of lysine than wheat</a:t>
            </a:r>
          </a:p>
        </p:txBody>
      </p:sp>
    </p:spTree>
    <p:extLst>
      <p:ext uri="{BB962C8B-B14F-4D97-AF65-F5344CB8AC3E}">
        <p14:creationId xmlns:p14="http://schemas.microsoft.com/office/powerpoint/2010/main" val="88649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44AA816-6E28-4554-B59A-7C746F9F9C57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1036638"/>
            <a:ext cx="8534400" cy="5211762"/>
          </a:xfrm>
        </p:spPr>
        <p:txBody>
          <a:bodyPr/>
          <a:lstStyle/>
          <a:p>
            <a:pPr marL="584200" indent="-457200" algn="just"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marL="584200" indent="-457200" algn="just">
              <a:buClr>
                <a:srgbClr val="552EFA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Cereal grains are deficient in lysine (first   limiting amino acid in cereal grains)</a:t>
            </a:r>
          </a:p>
          <a:p>
            <a:pPr marL="584200" indent="-457200" algn="just"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marL="584200" indent="-457200" algn="just">
              <a:buClr>
                <a:srgbClr val="552EFA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Scientist consider that rye contains  relatively higher lysine than all other grains</a:t>
            </a:r>
          </a:p>
          <a:p>
            <a:pPr marL="584200" indent="-457200" algn="just"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7348" name="Rectangle 3"/>
          <p:cNvSpPr>
            <a:spLocks noChangeArrowheads="1"/>
          </p:cNvSpPr>
          <p:nvPr/>
        </p:nvSpPr>
        <p:spPr bwMode="auto">
          <a:xfrm>
            <a:off x="2286000" y="5334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4400" b="1">
                <a:solidFill>
                  <a:srgbClr val="552EFA"/>
                </a:solidFill>
                <a:latin typeface="Comic Sans MS" panose="030F0702030302020204" pitchFamily="66" charset="0"/>
              </a:rPr>
              <a:t>Why Triticale is Formed?</a:t>
            </a:r>
          </a:p>
        </p:txBody>
      </p:sp>
      <p:sp>
        <p:nvSpPr>
          <p:cNvPr id="57349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4420B83-0D96-4E19-8377-3BE4A2D58FDF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4317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35BEF2-D554-4FD0-923C-7ECF383F56AA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457200"/>
            <a:ext cx="8229600" cy="5791200"/>
          </a:xfrm>
        </p:spPr>
        <p:txBody>
          <a:bodyPr/>
          <a:lstStyle/>
          <a:p>
            <a:pPr marL="508000" indent="-508000" algn="just">
              <a:buClr>
                <a:srgbClr val="552EFA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Wheat is considered as No.1 food grain crop according to the production and consumption</a:t>
            </a:r>
          </a:p>
          <a:p>
            <a:pPr marL="508000" indent="-508000" algn="just"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marL="508000" indent="-508000" algn="just">
              <a:buClr>
                <a:srgbClr val="552EFA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It possesses the unique properties of forming viscoelastic dough</a:t>
            </a:r>
          </a:p>
          <a:p>
            <a:pPr marL="508000" indent="-508000" algn="just">
              <a:buClr>
                <a:srgbClr val="552EFA"/>
              </a:buClr>
              <a:buFontTx/>
              <a:buChar char="o"/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marL="508000" indent="-508000" algn="just">
              <a:buClr>
                <a:srgbClr val="552EFA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So Triticale is made to get the following objectives</a:t>
            </a:r>
          </a:p>
          <a:p>
            <a:pPr marL="508000" indent="-508000" algn="just">
              <a:buClr>
                <a:srgbClr val="FF3300"/>
              </a:buClr>
              <a:buNone/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marL="508000" indent="-508000" algn="just">
              <a:buClr>
                <a:srgbClr val="552EFA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 Higher lysine level</a:t>
            </a:r>
          </a:p>
          <a:p>
            <a:pPr marL="508000" indent="-508000" algn="just">
              <a:buClr>
                <a:srgbClr val="552EFA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Similar baking quality to that of wheat</a:t>
            </a:r>
          </a:p>
        </p:txBody>
      </p:sp>
      <p:sp>
        <p:nvSpPr>
          <p:cNvPr id="58372" name="Slide Number Placeholder 2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78C8849-2AB9-4D3A-8E0B-5DDF24C97511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0359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FAD8FC-3089-4FB8-B67C-C8A374C5E881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n-US" altLang="en-US" sz="3600" b="1">
                <a:solidFill>
                  <a:srgbClr val="552EFA"/>
                </a:solidFill>
                <a:latin typeface="Times New Roman" panose="02020603050405020304" pitchFamily="18" charset="0"/>
              </a:rPr>
              <a:t>Nutritional Quality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Clr>
                <a:srgbClr val="552EFA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Essential components provided by cereals</a:t>
            </a:r>
          </a:p>
          <a:p>
            <a:pPr lvl="1" algn="just" eaLnBrk="1" hangingPunct="1">
              <a:buClr>
                <a:srgbClr val="552EFA"/>
              </a:buClr>
              <a:buFontTx/>
              <a:buChar char="o"/>
            </a:pPr>
            <a:r>
              <a:rPr lang="en-US" altLang="en-US" sz="3200">
                <a:latin typeface="Times New Roman" panose="02020603050405020304" pitchFamily="18" charset="0"/>
              </a:rPr>
              <a:t>carbohydrates</a:t>
            </a:r>
          </a:p>
          <a:p>
            <a:pPr lvl="1" algn="just" eaLnBrk="1" hangingPunct="1">
              <a:buClr>
                <a:srgbClr val="552EFA"/>
              </a:buClr>
              <a:buFontTx/>
              <a:buChar char="o"/>
            </a:pPr>
            <a:r>
              <a:rPr lang="en-US" altLang="en-US" sz="3200">
                <a:latin typeface="Times New Roman" panose="02020603050405020304" pitchFamily="18" charset="0"/>
              </a:rPr>
              <a:t>protein</a:t>
            </a:r>
          </a:p>
          <a:p>
            <a:pPr lvl="1" algn="just" eaLnBrk="1" hangingPunct="1">
              <a:buClr>
                <a:srgbClr val="552EFA"/>
              </a:buClr>
              <a:buFontTx/>
              <a:buChar char="o"/>
            </a:pPr>
            <a:r>
              <a:rPr lang="en-US" altLang="en-US" sz="3200">
                <a:latin typeface="Times New Roman" panose="02020603050405020304" pitchFamily="18" charset="0"/>
              </a:rPr>
              <a:t>fats</a:t>
            </a:r>
          </a:p>
          <a:p>
            <a:pPr lvl="1" algn="just" eaLnBrk="1" hangingPunct="1">
              <a:buClr>
                <a:srgbClr val="552EFA"/>
              </a:buClr>
              <a:buFontTx/>
              <a:buChar char="o"/>
            </a:pPr>
            <a:r>
              <a:rPr lang="en-US" altLang="en-US" sz="3200">
                <a:latin typeface="Times New Roman" panose="02020603050405020304" pitchFamily="18" charset="0"/>
              </a:rPr>
              <a:t>vitamins and minerals</a:t>
            </a:r>
          </a:p>
          <a:p>
            <a:pPr lvl="1" algn="just" eaLnBrk="1" hangingPunct="1">
              <a:buClr>
                <a:srgbClr val="552EFA"/>
              </a:buClr>
              <a:buFontTx/>
              <a:buChar char="o"/>
            </a:pPr>
            <a:r>
              <a:rPr lang="en-US" altLang="en-US" sz="3200">
                <a:latin typeface="Times New Roman" panose="02020603050405020304" pitchFamily="18" charset="0"/>
              </a:rPr>
              <a:t>fiber</a:t>
            </a:r>
          </a:p>
          <a:p>
            <a:pPr algn="just" eaLnBrk="1" hangingPunct="1">
              <a:buFontTx/>
              <a:buNone/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9397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2ACAB23-612F-43BF-B1C1-5640F4A5DA39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99081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518673B-4F04-4370-B257-E9AACE4C5E2C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pPr algn="just" eaLnBrk="1" hangingPunct="1"/>
            <a:r>
              <a:rPr lang="en-US" altLang="en-US" sz="3200" b="1">
                <a:solidFill>
                  <a:srgbClr val="552EFA"/>
                </a:solidFill>
                <a:latin typeface="Times New Roman" panose="02020603050405020304" pitchFamily="18" charset="0"/>
              </a:rPr>
              <a:t>Nutritional Quality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066800"/>
            <a:ext cx="8229600" cy="54864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Clr>
                <a:srgbClr val="552EFA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The starch of a cereal (</a:t>
            </a:r>
            <a:r>
              <a:rPr lang="en-US" altLang="en-US" i="1">
                <a:latin typeface="Times New Roman" panose="02020603050405020304" pitchFamily="18" charset="0"/>
              </a:rPr>
              <a:t>carbohydrate</a:t>
            </a:r>
            <a:r>
              <a:rPr lang="en-US" altLang="en-US">
                <a:latin typeface="Times New Roman" panose="02020603050405020304" pitchFamily="18" charset="0"/>
              </a:rPr>
              <a:t>) provides energy</a:t>
            </a:r>
          </a:p>
          <a:p>
            <a:pPr algn="just" eaLnBrk="1" hangingPunct="1">
              <a:lnSpc>
                <a:spcPct val="80000"/>
              </a:lnSpc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en-US" altLang="en-US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552EFA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World-wide, humans acquire over 1/2 of proteins from cereals</a:t>
            </a:r>
          </a:p>
          <a:p>
            <a:pPr algn="just" eaLnBrk="1" hangingPunct="1">
              <a:lnSpc>
                <a:spcPct val="80000"/>
              </a:lnSpc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en-US" altLang="en-US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552EFA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Poorer areas consume more cereals than developed areas.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Developed areas have less cereals in their diet and more fats, animal protein, etc</a:t>
            </a:r>
          </a:p>
          <a:p>
            <a:pPr algn="just" eaLnBrk="1" hangingPunct="1">
              <a:lnSpc>
                <a:spcPct val="80000"/>
              </a:lnSpc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552EFA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Cereals are not an adequate source of protein on their own as they are deficient in certain essential amino acids</a:t>
            </a:r>
          </a:p>
        </p:txBody>
      </p:sp>
      <p:sp>
        <p:nvSpPr>
          <p:cNvPr id="60421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194D377-C152-4604-8E4E-5B8AB95776AE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8256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BB8AD86-84C1-49F6-A90D-A5FB06E87E6B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8686800" cy="1143000"/>
          </a:xfrm>
        </p:spPr>
        <p:txBody>
          <a:bodyPr/>
          <a:lstStyle/>
          <a:p>
            <a:pPr algn="just" eaLnBrk="1" hangingPunct="1"/>
            <a:r>
              <a:rPr lang="en-US" altLang="en-US" sz="4000" b="1">
                <a:solidFill>
                  <a:srgbClr val="552EFA"/>
                </a:solidFill>
                <a:latin typeface="Times New Roman" panose="02020603050405020304" pitchFamily="18" charset="0"/>
              </a:rPr>
              <a:t>General composition of cereal grains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914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13A1A99-8629-4C48-858D-0EB0EC74868F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2938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A18F47C-00FC-45BF-9695-6F28BBBF692A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7814"/>
            <a:ext cx="9144000" cy="1139825"/>
          </a:xfrm>
        </p:spPr>
        <p:txBody>
          <a:bodyPr/>
          <a:lstStyle/>
          <a:p>
            <a:pPr algn="just" eaLnBrk="1" hangingPunct="1"/>
            <a:r>
              <a:rPr lang="en-US" altLang="en-US" sz="3600" b="1">
                <a:solidFill>
                  <a:srgbClr val="552EFA"/>
                </a:solidFill>
                <a:latin typeface="Times New Roman" panose="02020603050405020304" pitchFamily="18" charset="0"/>
              </a:rPr>
              <a:t>Comparative nutritive value of cereal grains</a:t>
            </a:r>
            <a:r>
              <a:rPr lang="en-US" altLang="en-US" sz="4000"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43548" name="Group 156"/>
          <p:cNvGraphicFramePr>
            <a:graphicFrameLocks noGrp="1"/>
          </p:cNvGraphicFramePr>
          <p:nvPr>
            <p:ph type="tbl" idx="1"/>
          </p:nvPr>
        </p:nvGraphicFramePr>
        <p:xfrm>
          <a:off x="1600200" y="1600201"/>
          <a:ext cx="8897938" cy="5018089"/>
        </p:xfrm>
        <a:graphic>
          <a:graphicData uri="http://schemas.openxmlformats.org/drawingml/2006/table">
            <a:tbl>
              <a:tblPr/>
              <a:tblGrid>
                <a:gridCol w="228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3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0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73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8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Wheat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Maize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Brown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rice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Barley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Sorghum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Oat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Pearl millet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Rye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Available CHO (%)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69.7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63.6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64.3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55.8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62.9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62.9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63.4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71.8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Energy (kJ/100 g)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1570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1660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1610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1630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1610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1640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1650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1570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Digestible energy (%)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86.4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87.2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96.3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81.0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79.9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70.6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87.2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85.0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Vitamins (mg/100 g)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Thiamin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0.45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0.32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0.29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0.10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0.33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0.60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0.63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0.66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Riboflavin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0.10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0.10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0.04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0.04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0.13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0.14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0.33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0.25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Niacin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3.7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1.9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4.0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2.7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3.4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1.3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2.0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1.3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8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Amino acids (g/16 g N)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Lysine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2.3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2.5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3.8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3.2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2.7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3.0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2.7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3.7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Threonine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2.8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3.2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3.6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2.9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3.3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3.6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3.2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3.3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Methionine.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3.6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3.9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3.9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3.9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2.8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4.8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3.6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3.7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Tryptophan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1.0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0.6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1.1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1.7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1.0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0.9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1.3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1.0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2610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BEB420A-C5EA-4899-98CC-67FFC3335268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73754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6A917F-D23D-47A3-B8F6-02B5493478BC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400"/>
          </a:p>
        </p:txBody>
      </p:sp>
      <p:pic>
        <p:nvPicPr>
          <p:cNvPr id="634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Slide Number Placeholder 2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90071DC-75EB-4F84-ABA9-8F94FA06C672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1499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BDBF92-5B25-4921-ADB4-CC3C6FD291A6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4000" b="1">
                <a:latin typeface="Times New Roman" panose="02020603050405020304" pitchFamily="18" charset="0"/>
              </a:rPr>
              <a:t>Classes used in the United States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b="1" dirty="0" smtClean="0">
                <a:latin typeface="Times New Roman" panose="02020603050405020304" pitchFamily="18" charset="0"/>
              </a:rPr>
              <a:t>Durum </a:t>
            </a:r>
            <a:r>
              <a:rPr lang="en-US" altLang="en-US" dirty="0" smtClean="0">
                <a:latin typeface="Times New Roman" panose="02020603050405020304" pitchFamily="18" charset="0"/>
              </a:rPr>
              <a:t>– Very hard, translucent, light-colored grain used to make semolina flour for pasta.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en-US" b="1" dirty="0" smtClean="0">
                <a:latin typeface="Times New Roman" panose="02020603050405020304" pitchFamily="18" charset="0"/>
              </a:rPr>
              <a:t>Hard Red Spring –</a:t>
            </a:r>
            <a:r>
              <a:rPr lang="en-US" altLang="en-US" dirty="0" smtClean="0">
                <a:latin typeface="Times New Roman" panose="02020603050405020304" pitchFamily="18" charset="0"/>
              </a:rPr>
              <a:t> Hard, brownish, high-protein wheat used for bread and hard baked goods. Bread Flour and high-gluten flours are commonly made from hard red spring wheat. </a:t>
            </a:r>
          </a:p>
          <a:p>
            <a:pPr algn="just">
              <a:lnSpc>
                <a:spcPct val="90000"/>
              </a:lnSpc>
            </a:pPr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6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EB0163-ADE3-47B5-B6FB-B68E9C76FB34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9144000" cy="1143000"/>
          </a:xfrm>
        </p:spPr>
        <p:txBody>
          <a:bodyPr/>
          <a:lstStyle/>
          <a:p>
            <a:pPr algn="just" eaLnBrk="1" hangingPunct="1"/>
            <a:r>
              <a:rPr lang="en-US" altLang="en-US" sz="3600">
                <a:latin typeface="Times New Roman" panose="02020603050405020304" pitchFamily="18" charset="0"/>
              </a:rPr>
              <a:t>   </a:t>
            </a:r>
            <a:r>
              <a:rPr lang="en-US" altLang="en-US" sz="3600" b="1">
                <a:solidFill>
                  <a:srgbClr val="552EFA"/>
                </a:solidFill>
                <a:latin typeface="Times New Roman" panose="02020603050405020304" pitchFamily="18" charset="0"/>
              </a:rPr>
              <a:t>Improvement of Protein and Lysine in Food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98638"/>
            <a:ext cx="8229600" cy="4449762"/>
          </a:xfrm>
        </p:spPr>
        <p:txBody>
          <a:bodyPr/>
          <a:lstStyle/>
          <a:p>
            <a:pPr marL="457200" indent="-457200" algn="just">
              <a:buClr>
                <a:srgbClr val="552EFA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In Pakistan more than 60% protein and calories of total requirement are derived from cereals</a:t>
            </a:r>
          </a:p>
          <a:p>
            <a:pPr marL="457200" indent="-457200" algn="just"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marL="457200" indent="-457200" algn="just">
              <a:buClr>
                <a:srgbClr val="552EFA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Soybean is rich in lysine but deficient in methionine. It contains 40% protein</a:t>
            </a:r>
          </a:p>
          <a:p>
            <a:pPr marL="457200" indent="-457200" algn="just"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marL="457200" indent="-457200" algn="just">
              <a:buClr>
                <a:srgbClr val="552EFA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Cereals are rich in methionine but deficient in lysine</a:t>
            </a:r>
          </a:p>
        </p:txBody>
      </p:sp>
      <p:sp>
        <p:nvSpPr>
          <p:cNvPr id="64517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509AEBF-0FCB-4B27-875F-38EF9630EDC9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29958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5E61E48-3C92-4989-A491-545ABA45B5F5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609600"/>
            <a:ext cx="8382000" cy="5715000"/>
          </a:xfrm>
        </p:spPr>
        <p:txBody>
          <a:bodyPr>
            <a:normAutofit lnSpcReduction="10000"/>
          </a:bodyPr>
          <a:lstStyle/>
          <a:p>
            <a:pPr marL="457200" indent="-457200" algn="just">
              <a:lnSpc>
                <a:spcPct val="80000"/>
              </a:lnSpc>
              <a:buClr>
                <a:srgbClr val="552EFA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First approach is the addition of protein and lysine in food artificially</a:t>
            </a:r>
          </a:p>
          <a:p>
            <a:pPr marL="457200" indent="-457200" algn="just">
              <a:lnSpc>
                <a:spcPct val="80000"/>
              </a:lnSpc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en-US" altLang="en-US">
              <a:latin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buClr>
                <a:srgbClr val="552EFA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Second approach is to develop lines that possess high protein and lysine</a:t>
            </a:r>
          </a:p>
          <a:p>
            <a:pPr marL="457200" indent="-457200" algn="just">
              <a:lnSpc>
                <a:spcPct val="80000"/>
              </a:lnSpc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en-US" altLang="en-US">
              <a:latin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buClr>
                <a:srgbClr val="552EFA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Hiproley and RISO M 1508 (lines of barley) contain high lysine and protein</a:t>
            </a:r>
          </a:p>
          <a:p>
            <a:pPr marL="457200" indent="-457200" algn="just">
              <a:lnSpc>
                <a:spcPct val="80000"/>
              </a:lnSpc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en-US" altLang="en-US">
              <a:latin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buClr>
                <a:srgbClr val="552EFA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Now breeders are working and crossing these to obtain the better varieties</a:t>
            </a:r>
          </a:p>
          <a:p>
            <a:pPr marL="457200" indent="-457200" algn="just">
              <a:lnSpc>
                <a:spcPct val="80000"/>
              </a:lnSpc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en-US" altLang="en-US">
              <a:latin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buClr>
                <a:srgbClr val="552EFA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Yield and protein have negative correlation and this is the main hurdle in this work</a:t>
            </a:r>
          </a:p>
        </p:txBody>
      </p:sp>
      <p:sp>
        <p:nvSpPr>
          <p:cNvPr id="65540" name="Slide Number Placeholder 2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2BF3239-C6A7-4716-8FA0-DA054E254F70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31441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B41A11-F0AD-47C7-B992-2185229CBAFA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pPr algn="just" eaLnBrk="1" hangingPunct="1"/>
            <a:r>
              <a:rPr lang="en-US" altLang="en-US" sz="3600" b="1">
                <a:solidFill>
                  <a:srgbClr val="552EFA"/>
                </a:solidFill>
                <a:latin typeface="Times New Roman" panose="02020603050405020304" pitchFamily="18" charset="0"/>
              </a:rPr>
              <a:t>Position of wheat in this respect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295400"/>
            <a:ext cx="8610600" cy="5181600"/>
          </a:xfrm>
        </p:spPr>
        <p:txBody>
          <a:bodyPr/>
          <a:lstStyle/>
          <a:p>
            <a:pPr marL="457200" indent="-457200" algn="just">
              <a:lnSpc>
                <a:spcPct val="80000"/>
              </a:lnSpc>
              <a:buClr>
                <a:srgbClr val="552EFA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World wide there is very less work done to identify the line with more lysine and protein by conventional breeding</a:t>
            </a:r>
          </a:p>
          <a:p>
            <a:pPr marL="457200" indent="-457200" algn="just">
              <a:lnSpc>
                <a:spcPct val="80000"/>
              </a:lnSpc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en-US" altLang="en-US">
              <a:latin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buClr>
                <a:srgbClr val="552EFA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Some lines have been developed containing high protein but not higher lysine (ATLAS 66,NAPHAL)</a:t>
            </a:r>
          </a:p>
          <a:p>
            <a:pPr marL="457200" indent="-457200" algn="just">
              <a:lnSpc>
                <a:spcPct val="80000"/>
              </a:lnSpc>
              <a:buClr>
                <a:srgbClr val="552EFA"/>
              </a:buClr>
              <a:buFontTx/>
              <a:buChar char="o"/>
            </a:pPr>
            <a:endParaRPr lang="en-US" altLang="en-US">
              <a:latin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buClr>
                <a:srgbClr val="552EFA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Negative correlation b/w high protein content and yield</a:t>
            </a:r>
          </a:p>
          <a:p>
            <a:pPr marL="457200" indent="-457200" algn="just">
              <a:lnSpc>
                <a:spcPct val="80000"/>
              </a:lnSpc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en-US" altLang="en-US">
              <a:latin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buClr>
                <a:srgbClr val="552EFA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Genetic engineering is being used to develop new wheat varieties</a:t>
            </a:r>
          </a:p>
          <a:p>
            <a:pPr marL="457200" indent="-457200" algn="just">
              <a:lnSpc>
                <a:spcPct val="80000"/>
              </a:lnSpc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890AB66-A2C3-4F50-8105-9C2BD600CCF7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98689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4CEC3D-0A72-4ABA-B60A-0BC88AD4F3DD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mtClean="0">
                <a:latin typeface="Times New Roman" panose="02020603050405020304" pitchFamily="18" charset="0"/>
              </a:rPr>
              <a:t>						Conti…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b="1">
                <a:latin typeface="Times New Roman" panose="02020603050405020304" pitchFamily="18" charset="0"/>
              </a:rPr>
              <a:t>Hard Red Winter</a:t>
            </a:r>
            <a:r>
              <a:rPr lang="en-US" altLang="en-US">
                <a:latin typeface="Times New Roman" panose="02020603050405020304" pitchFamily="18" charset="0"/>
              </a:rPr>
              <a:t> – Hard, brownish, mellow high-protein wheat used for bread, hard baked goods and as an adjunct in other flours to increase protein in pastry flour for pie crusts. </a:t>
            </a:r>
          </a:p>
          <a:p>
            <a:pPr algn="just">
              <a:lnSpc>
                <a:spcPct val="90000"/>
              </a:lnSpc>
            </a:pPr>
            <a:endParaRPr lang="en-US" altLang="en-US">
              <a:latin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en-US" b="1">
                <a:latin typeface="Times New Roman" panose="02020603050405020304" pitchFamily="18" charset="0"/>
              </a:rPr>
              <a:t>Soft Red Winter –</a:t>
            </a:r>
            <a:r>
              <a:rPr lang="en-US" altLang="en-US">
                <a:latin typeface="Times New Roman" panose="02020603050405020304" pitchFamily="18" charset="0"/>
              </a:rPr>
              <a:t> Soft, low-protein wheat used for cakes, pie crusts, biscuits, and muffins. Cake flour, pastry flour, and some self-rising flours with baking powder and salt added, for example, are made from soft red winter wheat.</a:t>
            </a:r>
          </a:p>
        </p:txBody>
      </p:sp>
    </p:spTree>
    <p:extLst>
      <p:ext uri="{BB962C8B-B14F-4D97-AF65-F5344CB8AC3E}">
        <p14:creationId xmlns:p14="http://schemas.microsoft.com/office/powerpoint/2010/main" val="258863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55E6F6-A8C0-471F-A443-F07FBD56721C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mtClean="0">
                <a:latin typeface="Times New Roman" panose="02020603050405020304" pitchFamily="18" charset="0"/>
              </a:rPr>
              <a:t>						Conti…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b="1" smtClean="0">
                <a:latin typeface="Times New Roman" panose="02020603050405020304" pitchFamily="18" charset="0"/>
              </a:rPr>
              <a:t>Hard White</a:t>
            </a:r>
            <a:r>
              <a:rPr lang="en-US" altLang="en-US" smtClean="0">
                <a:latin typeface="Times New Roman" panose="02020603050405020304" pitchFamily="18" charset="0"/>
              </a:rPr>
              <a:t> – Hard, light-colored, opaque, chalky, medium-protein wheat planted in dry, temperate areas. Used for bread and brewing.</a:t>
            </a:r>
          </a:p>
          <a:p>
            <a:pPr algn="just">
              <a:lnSpc>
                <a:spcPct val="90000"/>
              </a:lnSpc>
            </a:pPr>
            <a:r>
              <a:rPr lang="en-US" altLang="en-US" b="1" smtClean="0">
                <a:latin typeface="Times New Roman" panose="02020603050405020304" pitchFamily="18" charset="0"/>
              </a:rPr>
              <a:t>Soft White</a:t>
            </a:r>
            <a:r>
              <a:rPr lang="en-US" altLang="en-US" smtClean="0">
                <a:latin typeface="Times New Roman" panose="02020603050405020304" pitchFamily="18" charset="0"/>
              </a:rPr>
              <a:t> – Soft, light-colored, very low protein wheat grown in temperate moist areas. Used for pie crusts and pastry. Pastry flour, for example, is sometimes made from soft white winter wheat</a:t>
            </a:r>
          </a:p>
        </p:txBody>
      </p:sp>
    </p:spTree>
    <p:extLst>
      <p:ext uri="{BB962C8B-B14F-4D97-AF65-F5344CB8AC3E}">
        <p14:creationId xmlns:p14="http://schemas.microsoft.com/office/powerpoint/2010/main" val="17943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4A11CC6-0BBA-4D0E-8B33-C61FD51C4591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b="1" smtClean="0">
                <a:latin typeface="Times New Roman" panose="02020603050405020304" pitchFamily="18" charset="0"/>
              </a:rPr>
              <a:t>Nutrition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876800"/>
          </a:xfrm>
        </p:spPr>
        <p:txBody>
          <a:bodyPr/>
          <a:lstStyle/>
          <a:p>
            <a:pPr algn="just"/>
            <a:r>
              <a:rPr lang="en-US" altLang="en-US" b="1" smtClean="0">
                <a:latin typeface="Times New Roman" panose="02020603050405020304" pitchFamily="18" charset="0"/>
              </a:rPr>
              <a:t>100 grams of hard red winter wheat contain about </a:t>
            </a:r>
          </a:p>
          <a:p>
            <a:pPr lvl="1" algn="just"/>
            <a:r>
              <a:rPr lang="en-US" altLang="en-US" smtClean="0">
                <a:latin typeface="Times New Roman" panose="02020603050405020304" pitchFamily="18" charset="0"/>
              </a:rPr>
              <a:t>12.6 grams of protein,</a:t>
            </a:r>
          </a:p>
          <a:p>
            <a:pPr lvl="1" algn="just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 </a:t>
            </a:r>
          </a:p>
          <a:p>
            <a:pPr lvl="1" algn="just"/>
            <a:r>
              <a:rPr lang="en-US" altLang="en-US" smtClean="0">
                <a:latin typeface="Times New Roman" panose="02020603050405020304" pitchFamily="18" charset="0"/>
              </a:rPr>
              <a:t>1.5 grams of total fat, </a:t>
            </a:r>
          </a:p>
          <a:p>
            <a:pPr lvl="1" algn="just"/>
            <a:endParaRPr lang="en-US" altLang="en-US" smtClean="0">
              <a:latin typeface="Times New Roman" panose="02020603050405020304" pitchFamily="18" charset="0"/>
            </a:endParaRPr>
          </a:p>
          <a:p>
            <a:pPr lvl="1" algn="just"/>
            <a:r>
              <a:rPr lang="en-US" altLang="en-US" smtClean="0">
                <a:latin typeface="Times New Roman" panose="02020603050405020304" pitchFamily="18" charset="0"/>
              </a:rPr>
              <a:t>71 grams of carbohydrate, </a:t>
            </a:r>
          </a:p>
          <a:p>
            <a:pPr lvl="1" algn="just"/>
            <a:endParaRPr lang="en-US" altLang="en-US" smtClean="0">
              <a:latin typeface="Times New Roman" panose="02020603050405020304" pitchFamily="18" charset="0"/>
            </a:endParaRPr>
          </a:p>
          <a:p>
            <a:pPr lvl="1" algn="just"/>
            <a:r>
              <a:rPr lang="en-US" altLang="en-US" smtClean="0">
                <a:latin typeface="Times New Roman" panose="02020603050405020304" pitchFamily="18" charset="0"/>
              </a:rPr>
              <a:t>12.2 grams of dietary fiber, </a:t>
            </a:r>
          </a:p>
        </p:txBody>
      </p:sp>
    </p:spTree>
    <p:extLst>
      <p:ext uri="{BB962C8B-B14F-4D97-AF65-F5344CB8AC3E}">
        <p14:creationId xmlns:p14="http://schemas.microsoft.com/office/powerpoint/2010/main" val="123397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A44956C-91AD-45F0-8CF1-CDAEA8BDB903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mtClean="0">
                <a:latin typeface="Times New Roman" panose="02020603050405020304" pitchFamily="18" charset="0"/>
              </a:rPr>
              <a:t>						Conti…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</a:rPr>
              <a:t>100 grams of </a:t>
            </a:r>
            <a:r>
              <a:rPr lang="en-US" altLang="en-US" b="1" smtClean="0">
                <a:latin typeface="Times New Roman" panose="02020603050405020304" pitchFamily="18" charset="0"/>
              </a:rPr>
              <a:t>hard red spring</a:t>
            </a:r>
            <a:r>
              <a:rPr lang="en-US" altLang="en-US" smtClean="0">
                <a:latin typeface="Times New Roman" panose="02020603050405020304" pitchFamily="18" charset="0"/>
              </a:rPr>
              <a:t> wheat contains about </a:t>
            </a:r>
          </a:p>
          <a:p>
            <a:pPr lvl="1" algn="just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</a:rPr>
              <a:t>15.4 grams of protein, 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</a:rPr>
              <a:t>1.9 grams of total fat, 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</a:rPr>
              <a:t>68 grams of carbohydrate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</a:rPr>
              <a:t>12.2 grams of dietary fiber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7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780B9D-E149-4AAE-B752-666BA031AC65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03238"/>
            <a:ext cx="8229600" cy="334962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en-US" altLang="en-US" sz="4000" b="1">
                <a:solidFill>
                  <a:srgbClr val="552EFA"/>
                </a:solidFill>
                <a:latin typeface="Times New Roman" panose="02020603050405020304" pitchFamily="18" charset="0"/>
              </a:rPr>
              <a:t>Rice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838200"/>
            <a:ext cx="9144000" cy="5181600"/>
          </a:xfrm>
        </p:spPr>
        <p:txBody>
          <a:bodyPr/>
          <a:lstStyle/>
          <a:p>
            <a:pPr algn="just" eaLnBrk="1" hangingPunct="1"/>
            <a:endParaRPr lang="en-US" altLang="en-US">
              <a:latin typeface="Times New Roman" panose="02020603050405020304" pitchFamily="18" charset="0"/>
            </a:endParaRPr>
          </a:p>
          <a:p>
            <a:pPr algn="just" eaLnBrk="1" hangingPunct="1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Rice is the seed of the monocot plants </a:t>
            </a:r>
            <a:r>
              <a:rPr lang="en-US" altLang="en-US" i="1">
                <a:latin typeface="Times New Roman" panose="02020603050405020304" pitchFamily="18" charset="0"/>
              </a:rPr>
              <a:t>Oryza sativa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buClr>
                <a:srgbClr val="0000FF"/>
              </a:buClr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en-US" altLang="en-US">
                <a:latin typeface="Times New Roman" panose="02020603050405020304" pitchFamily="18" charset="0"/>
              </a:rPr>
              <a:t>Consumed whole grain, after removal of the bran layers </a:t>
            </a:r>
          </a:p>
          <a:p>
            <a:pPr algn="just" eaLnBrk="1" hangingPunct="1"/>
            <a:endParaRPr lang="en-US" altLang="en-US">
              <a:latin typeface="Times New Roman" panose="02020603050405020304" pitchFamily="18" charset="0"/>
            </a:endParaRPr>
          </a:p>
          <a:p>
            <a:pPr algn="just" eaLnBrk="1" hangingPunct="1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90% of the world’s rice production in Asia- developing countries. </a:t>
            </a:r>
          </a:p>
          <a:p>
            <a:pPr algn="just" eaLnBrk="1" hangingPunct="1"/>
            <a:endParaRPr lang="en-US" altLang="en-US">
              <a:latin typeface="Times New Roman" panose="02020603050405020304" pitchFamily="18" charset="0"/>
            </a:endParaRPr>
          </a:p>
          <a:p>
            <a:pPr algn="just" eaLnBrk="1" hangingPunct="1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Prices vary greatly depending on the type of rice.</a:t>
            </a:r>
          </a:p>
          <a:p>
            <a:pPr algn="just" eaLnBrk="1" hangingPunct="1"/>
            <a:endParaRPr lang="en-US" altLang="en-US">
              <a:latin typeface="Times New Roman" panose="02020603050405020304" pitchFamily="18" charset="0"/>
            </a:endParaRPr>
          </a:p>
          <a:p>
            <a:pPr algn="just"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Slide Number Placeholder 4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E867FB5-8866-412E-BA90-4EA2C08D05A6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0261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1977</Words>
  <Application>Microsoft Office PowerPoint</Application>
  <PresentationFormat>Widescreen</PresentationFormat>
  <Paragraphs>456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Comic Sans MS</vt:lpstr>
      <vt:lpstr>Palatino Linotype</vt:lpstr>
      <vt:lpstr>Times New Roman</vt:lpstr>
      <vt:lpstr>Wingdings</vt:lpstr>
      <vt:lpstr>Office Theme</vt:lpstr>
      <vt:lpstr>Wheat</vt:lpstr>
      <vt:lpstr>Major cultivated species of wheat</vt:lpstr>
      <vt:lpstr>      Conti…</vt:lpstr>
      <vt:lpstr>Classes used in the United States</vt:lpstr>
      <vt:lpstr>      Conti…</vt:lpstr>
      <vt:lpstr>      Conti…</vt:lpstr>
      <vt:lpstr>Nutrition</vt:lpstr>
      <vt:lpstr>      Conti…</vt:lpstr>
      <vt:lpstr>Rice</vt:lpstr>
      <vt:lpstr>PowerPoint Presentation</vt:lpstr>
      <vt:lpstr>PowerPoint Presentation</vt:lpstr>
      <vt:lpstr>PowerPoint Presentation</vt:lpstr>
      <vt:lpstr>Indica (left) vs Japonica rice (right) </vt:lpstr>
      <vt:lpstr>Maize (Corn)</vt:lpstr>
      <vt:lpstr>PowerPoint Presentation</vt:lpstr>
      <vt:lpstr>Barley</vt:lpstr>
      <vt:lpstr>PowerPoint Presentation</vt:lpstr>
      <vt:lpstr>PowerPoint Presentation</vt:lpstr>
      <vt:lpstr>Barley classification</vt:lpstr>
      <vt:lpstr>PowerPoint Presentation</vt:lpstr>
      <vt:lpstr>PowerPoint Presentation</vt:lpstr>
      <vt:lpstr>Oat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Sorghum and the Millets </vt:lpstr>
      <vt:lpstr>Rye</vt:lpstr>
      <vt:lpstr>PowerPoint Presentation</vt:lpstr>
      <vt:lpstr>Triticale</vt:lpstr>
      <vt:lpstr>PowerPoint Presentation</vt:lpstr>
      <vt:lpstr>PowerPoint Presentation</vt:lpstr>
      <vt:lpstr>PowerPoint Presentation</vt:lpstr>
      <vt:lpstr>Nutritional Quality</vt:lpstr>
      <vt:lpstr>Nutritional Quality</vt:lpstr>
      <vt:lpstr>General composition of cereal grains</vt:lpstr>
      <vt:lpstr>Comparative nutritive value of cereal grains </vt:lpstr>
      <vt:lpstr>PowerPoint Presentation</vt:lpstr>
      <vt:lpstr>   Improvement of Protein and Lysine in Food</vt:lpstr>
      <vt:lpstr>PowerPoint Presentation</vt:lpstr>
      <vt:lpstr>Position of wheat in this respect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Wheat</dc:title>
  <dc:creator>Dr. Mueen</dc:creator>
  <cp:lastModifiedBy>Dr. Mueen</cp:lastModifiedBy>
  <cp:revision>1</cp:revision>
  <dcterms:created xsi:type="dcterms:W3CDTF">2020-12-02T06:55:39Z</dcterms:created>
  <dcterms:modified xsi:type="dcterms:W3CDTF">2020-12-02T06:57:17Z</dcterms:modified>
</cp:coreProperties>
</file>