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7" r:id="rId10"/>
    <p:sldId id="278" r:id="rId11"/>
    <p:sldId id="279" r:id="rId12"/>
    <p:sldId id="280" r:id="rId13"/>
    <p:sldId id="281" r:id="rId14"/>
    <p:sldId id="282" r:id="rId15"/>
    <p:sldId id="265" r:id="rId16"/>
    <p:sldId id="266" r:id="rId17"/>
    <p:sldId id="267" r:id="rId18"/>
    <p:sldId id="268" r:id="rId19"/>
    <p:sldId id="269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19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96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873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705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671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501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75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02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83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109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6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44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39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7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395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3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06-May-20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0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haroni" pitchFamily="2" charset="-79"/>
                <a:cs typeface="Aharoni" pitchFamily="2" charset="-79"/>
              </a:rPr>
              <a:t>Paradigms</a:t>
            </a:r>
            <a:endParaRPr lang="en-US" sz="6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accent5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Positivism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CA" sz="2800" b="1" dirty="0" smtClean="0"/>
              <a:t>What constitutes Explanation or Theory?</a:t>
            </a:r>
          </a:p>
          <a:p>
            <a:pPr lvl="1">
              <a:lnSpc>
                <a:spcPct val="90000"/>
              </a:lnSpc>
            </a:pPr>
            <a:r>
              <a:rPr lang="en-CA" b="1" dirty="0" smtClean="0"/>
              <a:t>science (universal laws)</a:t>
            </a:r>
          </a:p>
          <a:p>
            <a:pPr lvl="1">
              <a:lnSpc>
                <a:spcPct val="90000"/>
              </a:lnSpc>
            </a:pPr>
            <a:r>
              <a:rPr lang="en-CA" b="1" dirty="0" smtClean="0"/>
              <a:t>causal relationships, universally valid</a:t>
            </a:r>
          </a:p>
          <a:p>
            <a:pPr>
              <a:lnSpc>
                <a:spcPct val="90000"/>
              </a:lnSpc>
              <a:buNone/>
            </a:pPr>
            <a:r>
              <a:rPr lang="en-CA" sz="2800" b="1" dirty="0" smtClean="0"/>
              <a:t>How to judge explanation</a:t>
            </a:r>
          </a:p>
          <a:p>
            <a:pPr lvl="1">
              <a:lnSpc>
                <a:spcPct val="90000"/>
              </a:lnSpc>
            </a:pPr>
            <a:r>
              <a:rPr lang="en-CA" b="1" dirty="0" smtClean="0"/>
              <a:t>use reason,  no logical contradictions, observation, replication</a:t>
            </a:r>
          </a:p>
          <a:p>
            <a:pPr>
              <a:lnSpc>
                <a:spcPct val="90000"/>
              </a:lnSpc>
              <a:buNone/>
            </a:pPr>
            <a:r>
              <a:rPr lang="en-CA" sz="2800" b="1" dirty="0" smtClean="0"/>
              <a:t> Good evidence</a:t>
            </a:r>
            <a:r>
              <a:rPr lang="en-US" sz="2800" b="1" dirty="0" smtClean="0"/>
              <a:t>? Based on </a:t>
            </a:r>
            <a:r>
              <a:rPr lang="en-CA" sz="2800" b="1" dirty="0" smtClean="0"/>
              <a:t>observations , empirical knowledge</a:t>
            </a:r>
          </a:p>
          <a:p>
            <a:pPr lvl="1">
              <a:lnSpc>
                <a:spcPct val="90000"/>
              </a:lnSpc>
            </a:pPr>
            <a:r>
              <a:rPr lang="en-CA" b="1" dirty="0" smtClean="0"/>
              <a:t>can be communicated</a:t>
            </a:r>
          </a:p>
          <a:p>
            <a:pPr>
              <a:lnSpc>
                <a:spcPct val="90000"/>
              </a:lnSpc>
              <a:buNone/>
            </a:pPr>
            <a:r>
              <a:rPr lang="en-CA" sz="2800" b="1" dirty="0" smtClean="0"/>
              <a:t> Social/Political Values? value-free, objective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haroni" pitchFamily="2" charset="-79"/>
                <a:cs typeface="Aharoni" pitchFamily="2" charset="-79"/>
              </a:rPr>
              <a:t>Interpretivism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en-CA" sz="1800" b="1" dirty="0" smtClean="0"/>
              <a:t> </a:t>
            </a:r>
            <a:r>
              <a:rPr lang="en-CA" sz="2800" b="1" dirty="0" smtClean="0"/>
              <a:t>Why conduct research?</a:t>
            </a:r>
          </a:p>
          <a:p>
            <a:pPr lvl="1">
              <a:lnSpc>
                <a:spcPct val="80000"/>
              </a:lnSpc>
            </a:pPr>
            <a:r>
              <a:rPr lang="en-CA" b="1" dirty="0" smtClean="0"/>
              <a:t>to understand meanings</a:t>
            </a:r>
          </a:p>
          <a:p>
            <a:pPr>
              <a:lnSpc>
                <a:spcPct val="80000"/>
              </a:lnSpc>
              <a:buNone/>
            </a:pPr>
            <a:r>
              <a:rPr lang="en-CA" sz="2800" b="1" dirty="0" smtClean="0"/>
              <a:t> Nature of Social Reality?</a:t>
            </a:r>
          </a:p>
          <a:p>
            <a:pPr lvl="1">
              <a:lnSpc>
                <a:spcPct val="80000"/>
              </a:lnSpc>
            </a:pPr>
            <a:r>
              <a:rPr lang="en-CA" b="1" dirty="0" smtClean="0"/>
              <a:t>importance of human consciousness</a:t>
            </a:r>
          </a:p>
          <a:p>
            <a:pPr lvl="1">
              <a:lnSpc>
                <a:spcPct val="80000"/>
              </a:lnSpc>
            </a:pPr>
            <a:r>
              <a:rPr lang="en-CA" b="1" dirty="0" smtClean="0"/>
              <a:t>socially constructed</a:t>
            </a:r>
          </a:p>
          <a:p>
            <a:pPr lvl="1">
              <a:lnSpc>
                <a:spcPct val="80000"/>
              </a:lnSpc>
            </a:pPr>
            <a:r>
              <a:rPr lang="en-CA" b="1" dirty="0" smtClean="0"/>
              <a:t>multiple social realities possible</a:t>
            </a:r>
          </a:p>
          <a:p>
            <a:pPr>
              <a:lnSpc>
                <a:spcPct val="80000"/>
              </a:lnSpc>
              <a:buNone/>
            </a:pPr>
            <a:r>
              <a:rPr lang="en-CA" sz="2800" b="1" dirty="0" smtClean="0"/>
              <a:t> Nature of Human Beings?</a:t>
            </a:r>
          </a:p>
          <a:p>
            <a:pPr lvl="1">
              <a:lnSpc>
                <a:spcPct val="80000"/>
              </a:lnSpc>
            </a:pPr>
            <a:r>
              <a:rPr lang="en-CA" b="1" dirty="0" smtClean="0"/>
              <a:t>people use meanings, have reasons</a:t>
            </a:r>
          </a:p>
          <a:p>
            <a:pPr lvl="1">
              <a:lnSpc>
                <a:spcPct val="80000"/>
              </a:lnSpc>
            </a:pPr>
            <a:r>
              <a:rPr lang="en-CA" b="1" dirty="0" smtClean="0"/>
              <a:t>laws (?)</a:t>
            </a:r>
          </a:p>
          <a:p>
            <a:pPr>
              <a:lnSpc>
                <a:spcPct val="80000"/>
              </a:lnSpc>
              <a:buNone/>
            </a:pPr>
            <a:r>
              <a:rPr lang="en-CA" sz="2800" b="1" dirty="0" smtClean="0"/>
              <a:t> Science and common sense?</a:t>
            </a:r>
          </a:p>
          <a:p>
            <a:pPr lvl="1">
              <a:lnSpc>
                <a:spcPct val="80000"/>
              </a:lnSpc>
            </a:pPr>
            <a:r>
              <a:rPr lang="en-CA" b="1" dirty="0" smtClean="0"/>
              <a:t>must study common sense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haroni" pitchFamily="2" charset="-79"/>
                <a:cs typeface="Aharoni" pitchFamily="2" charset="-79"/>
              </a:rPr>
              <a:t>Interpretivism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CA" sz="2800" b="1" dirty="0" smtClean="0"/>
              <a:t> What constitutes Explanation or Theory</a:t>
            </a:r>
          </a:p>
          <a:p>
            <a:pPr lvl="1">
              <a:buNone/>
            </a:pPr>
            <a:r>
              <a:rPr lang="en-CA" b="1" dirty="0" smtClean="0"/>
              <a:t>“thick” descriptions), semantic relationships</a:t>
            </a:r>
          </a:p>
          <a:p>
            <a:pPr lvl="1"/>
            <a:r>
              <a:rPr lang="en-CA" b="1" dirty="0" smtClean="0"/>
              <a:t>Rules in interpretive traditions= shared beliefs</a:t>
            </a:r>
          </a:p>
          <a:p>
            <a:pPr>
              <a:buNone/>
            </a:pPr>
            <a:r>
              <a:rPr lang="en-CA" sz="2800" b="1" dirty="0" smtClean="0"/>
              <a:t> How to judge explanation– as </a:t>
            </a:r>
            <a:r>
              <a:rPr lang="en-CA" sz="2800" b="1" i="1" dirty="0" smtClean="0"/>
              <a:t>understanding</a:t>
            </a:r>
          </a:p>
          <a:p>
            <a:pPr lvl="1"/>
            <a:r>
              <a:rPr lang="en-CA" b="1" dirty="0" smtClean="0"/>
              <a:t>makes sense to others</a:t>
            </a:r>
          </a:p>
          <a:p>
            <a:pPr lvl="1"/>
            <a:r>
              <a:rPr lang="en-CA" b="1" i="1" dirty="0" smtClean="0"/>
              <a:t>Heuristic framework </a:t>
            </a:r>
            <a:r>
              <a:rPr lang="en-CA" b="1" dirty="0" smtClean="0"/>
              <a:t>(meaning)</a:t>
            </a:r>
            <a:endParaRPr lang="en-CA" b="1" i="1" dirty="0" smtClean="0"/>
          </a:p>
          <a:p>
            <a:pPr>
              <a:buNone/>
            </a:pPr>
            <a:r>
              <a:rPr lang="en-CA" sz="2800" b="1" dirty="0" smtClean="0"/>
              <a:t> Good evidence</a:t>
            </a:r>
            <a:r>
              <a:rPr lang="en-US" sz="2800" b="1" dirty="0" smtClean="0"/>
              <a:t>?</a:t>
            </a:r>
          </a:p>
          <a:p>
            <a:pPr lvl="1"/>
            <a:r>
              <a:rPr lang="en-CA" b="1" dirty="0" smtClean="0"/>
              <a:t>in context, has meaning for social actors (</a:t>
            </a:r>
            <a:r>
              <a:rPr lang="en-CA" b="1" i="1" dirty="0" smtClean="0"/>
              <a:t>evocative</a:t>
            </a:r>
            <a:r>
              <a:rPr lang="en-CA" b="1" dirty="0" smtClean="0"/>
              <a:t>)</a:t>
            </a:r>
          </a:p>
          <a:p>
            <a:pPr>
              <a:buNone/>
            </a:pPr>
            <a:r>
              <a:rPr lang="en-CA" sz="2800" b="1" dirty="0" smtClean="0"/>
              <a:t> Social/Political Values?</a:t>
            </a:r>
          </a:p>
          <a:p>
            <a:pPr lvl="2"/>
            <a:r>
              <a:rPr lang="en-CA" sz="2800" b="1" dirty="0" smtClean="0"/>
              <a:t>does not try to be value free, state biases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Critical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en-CA" b="1" dirty="0" smtClean="0"/>
              <a:t> </a:t>
            </a:r>
            <a:r>
              <a:rPr lang="en-CA" sz="7000" b="1" dirty="0" smtClean="0"/>
              <a:t>Why conduct research?</a:t>
            </a:r>
          </a:p>
          <a:p>
            <a:pPr lvl="1">
              <a:lnSpc>
                <a:spcPct val="90000"/>
              </a:lnSpc>
            </a:pPr>
            <a:r>
              <a:rPr lang="en-CA" sz="7000" b="1" dirty="0" smtClean="0"/>
              <a:t>discover structures </a:t>
            </a:r>
          </a:p>
          <a:p>
            <a:pPr lvl="1">
              <a:lnSpc>
                <a:spcPct val="90000"/>
              </a:lnSpc>
            </a:pPr>
            <a:r>
              <a:rPr lang="en-CA" sz="7000" b="1" dirty="0" smtClean="0"/>
              <a:t>change world, action oriented, knowledge is power (from below)</a:t>
            </a:r>
          </a:p>
          <a:p>
            <a:pPr>
              <a:lnSpc>
                <a:spcPct val="90000"/>
              </a:lnSpc>
              <a:buNone/>
            </a:pPr>
            <a:r>
              <a:rPr lang="en-CA" sz="7000" b="1" dirty="0" smtClean="0"/>
              <a:t>Nature of Social Reality?</a:t>
            </a:r>
          </a:p>
          <a:p>
            <a:pPr lvl="1">
              <a:lnSpc>
                <a:spcPct val="90000"/>
              </a:lnSpc>
            </a:pPr>
            <a:r>
              <a:rPr lang="en-CA" sz="7000" b="1" dirty="0" smtClean="0"/>
              <a:t>changing</a:t>
            </a:r>
          </a:p>
          <a:p>
            <a:pPr lvl="1">
              <a:lnSpc>
                <a:spcPct val="90000"/>
              </a:lnSpc>
            </a:pPr>
            <a:r>
              <a:rPr lang="en-CA" sz="7000" b="1" dirty="0" smtClean="0"/>
              <a:t>conflict (not always visible-myths, false consciousness)</a:t>
            </a:r>
          </a:p>
          <a:p>
            <a:pPr>
              <a:lnSpc>
                <a:spcPct val="90000"/>
              </a:lnSpc>
              <a:buNone/>
            </a:pPr>
            <a:r>
              <a:rPr lang="en-CA" sz="7000" b="1" dirty="0" smtClean="0"/>
              <a:t>Nature of Human Beings?</a:t>
            </a:r>
          </a:p>
          <a:p>
            <a:pPr lvl="1">
              <a:lnSpc>
                <a:spcPct val="90000"/>
              </a:lnSpc>
            </a:pPr>
            <a:r>
              <a:rPr lang="en-CA" sz="7000" b="1" dirty="0" smtClean="0"/>
              <a:t>have potential but can be mislead</a:t>
            </a:r>
          </a:p>
          <a:p>
            <a:pPr lvl="1">
              <a:lnSpc>
                <a:spcPct val="90000"/>
              </a:lnSpc>
            </a:pPr>
            <a:r>
              <a:rPr lang="en-CA" sz="7000" b="1" dirty="0" smtClean="0"/>
              <a:t>potential realized through collective action</a:t>
            </a:r>
          </a:p>
          <a:p>
            <a:pPr>
              <a:lnSpc>
                <a:spcPct val="90000"/>
              </a:lnSpc>
              <a:buNone/>
            </a:pPr>
            <a:r>
              <a:rPr lang="en-CA" sz="7000" b="1" dirty="0" smtClean="0"/>
              <a:t> Science and common sense?</a:t>
            </a:r>
          </a:p>
          <a:p>
            <a:pPr lvl="1">
              <a:lnSpc>
                <a:spcPct val="90000"/>
              </a:lnSpc>
            </a:pPr>
            <a:r>
              <a:rPr lang="en-CA" sz="7000" b="1" dirty="0" smtClean="0"/>
              <a:t>objective reality &amp; underlying truths but </a:t>
            </a:r>
          </a:p>
          <a:p>
            <a:pPr lvl="1">
              <a:lnSpc>
                <a:spcPct val="90000"/>
              </a:lnSpc>
            </a:pPr>
            <a:r>
              <a:rPr lang="en-CA" sz="7000" b="1" dirty="0" smtClean="0"/>
              <a:t>science can be instrument of oppression</a:t>
            </a:r>
          </a:p>
          <a:p>
            <a:pPr>
              <a:lnSpc>
                <a:spcPct val="90000"/>
              </a:lnSpc>
              <a:buNone/>
            </a:pPr>
            <a:r>
              <a:rPr lang="en-CA" sz="2000" b="1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Critical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CA" sz="2800" b="1" dirty="0" smtClean="0"/>
              <a:t>What constitutes Explanation or Theory</a:t>
            </a:r>
          </a:p>
          <a:p>
            <a:pPr>
              <a:lnSpc>
                <a:spcPct val="90000"/>
              </a:lnSpc>
              <a:buNone/>
            </a:pPr>
            <a:r>
              <a:rPr lang="en-CA" b="1" dirty="0" smtClean="0"/>
              <a:t>capacity to describe social conditions &amp; promote change</a:t>
            </a:r>
          </a:p>
          <a:p>
            <a:pPr>
              <a:lnSpc>
                <a:spcPct val="90000"/>
              </a:lnSpc>
              <a:buNone/>
            </a:pPr>
            <a:r>
              <a:rPr lang="en-CA" sz="2800" b="1" dirty="0" smtClean="0"/>
              <a:t> Good evidence</a:t>
            </a:r>
            <a:r>
              <a:rPr lang="en-US" sz="2800" b="1" dirty="0" smtClean="0"/>
              <a:t>?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material conditions separate from subjectivity but facts not neutral</a:t>
            </a:r>
          </a:p>
          <a:p>
            <a:pPr>
              <a:lnSpc>
                <a:spcPct val="90000"/>
              </a:lnSpc>
              <a:buNone/>
            </a:pPr>
            <a:r>
              <a:rPr lang="en-CA" sz="2800" b="1" dirty="0" smtClean="0"/>
              <a:t> Social/Political Values? –always present, promotes activism</a:t>
            </a:r>
            <a:endParaRPr lang="en-US" sz="2800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Philosophical Questions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Paradigms revolve around three(four) areas, representing three philosophical questions concerning the research.</a:t>
            </a:r>
          </a:p>
          <a:p>
            <a:r>
              <a:rPr lang="en-US" b="1" dirty="0" smtClean="0"/>
              <a:t>Ontology</a:t>
            </a:r>
          </a:p>
          <a:p>
            <a:r>
              <a:rPr lang="en-US" b="1" dirty="0" smtClean="0"/>
              <a:t>Epistemology</a:t>
            </a:r>
          </a:p>
          <a:p>
            <a:r>
              <a:rPr lang="en-US" b="1" dirty="0" smtClean="0"/>
              <a:t>Methodology</a:t>
            </a:r>
          </a:p>
          <a:p>
            <a:r>
              <a:rPr lang="en-US" b="1" dirty="0" smtClean="0"/>
              <a:t>Axiology</a:t>
            </a:r>
          </a:p>
          <a:p>
            <a:pPr>
              <a:buNone/>
            </a:pPr>
            <a:endParaRPr lang="en-US" b="1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Ontology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It is the question about the nature of realty (Hudson &amp; </a:t>
            </a:r>
            <a:r>
              <a:rPr lang="en-US" b="1" dirty="0" err="1" smtClean="0"/>
              <a:t>Ozanne</a:t>
            </a:r>
            <a:r>
              <a:rPr lang="en-US" b="1" dirty="0" smtClean="0"/>
              <a:t>, 1998)</a:t>
            </a:r>
            <a:r>
              <a:rPr lang="en-US" dirty="0" smtClean="0"/>
              <a:t>, </a:t>
            </a:r>
            <a:r>
              <a:rPr lang="en-US" b="1" dirty="0" smtClean="0"/>
              <a:t>and what we should be studying.</a:t>
            </a:r>
            <a:endParaRPr lang="en-US" dirty="0" smtClean="0"/>
          </a:p>
          <a:p>
            <a:r>
              <a:rPr lang="en-US" b="1" dirty="0" smtClean="0"/>
              <a:t>The decision about ontology forms the background for their theorizing.</a:t>
            </a:r>
            <a:endParaRPr lang="en-US" dirty="0" smtClean="0"/>
          </a:p>
          <a:p>
            <a:r>
              <a:rPr lang="en-US" b="1" dirty="0" smtClean="0"/>
              <a:t>It gives us a certain vision of the world; and what constitutes its important features.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Epistemology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Relationship between the researcher and reality ( Carson et al., 2001).</a:t>
            </a:r>
            <a:endParaRPr lang="en-US" dirty="0" smtClean="0"/>
          </a:p>
          <a:p>
            <a:r>
              <a:rPr lang="en-US" b="1" dirty="0" smtClean="0"/>
              <a:t>It focuses on how we go about knowing and what counts as knowledge.</a:t>
            </a:r>
            <a:endParaRPr lang="en-US" dirty="0" smtClean="0"/>
          </a:p>
          <a:p>
            <a:r>
              <a:rPr lang="en-US" b="1" dirty="0" smtClean="0"/>
              <a:t>The specific ways through which scholars gather and analyze information in their attempt to generate and expand knowledge about communication phenomena.</a:t>
            </a:r>
            <a:endParaRPr lang="en-US" dirty="0" smtClean="0"/>
          </a:p>
          <a:p>
            <a:r>
              <a:rPr lang="en-US" b="1" dirty="0" smtClean="0"/>
              <a:t>Two epistemologies are worthy of note: the objectivist position and subjectivist position.</a:t>
            </a:r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Epistemology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The objectivist approach suggests that theories be sufficiently general to explain many different specific observations or experiences.</a:t>
            </a:r>
            <a:endParaRPr lang="en-US" dirty="0" smtClean="0"/>
          </a:p>
          <a:p>
            <a:r>
              <a:rPr lang="en-US" b="1" dirty="0" smtClean="0"/>
              <a:t>The subjectivist approach suggests that theories be sufficiently general to guide multiple investigations, allowing different researchers to apply them to a variety of texts for study.</a:t>
            </a:r>
            <a:endParaRPr lang="en-US" dirty="0" smtClean="0"/>
          </a:p>
          <a:p>
            <a:r>
              <a:rPr lang="en-US" b="1" dirty="0" smtClean="0"/>
              <a:t>Positivist epistemology, therefore, assumes that only “facts” derived from the scientific method can make legitimate knowledge claims.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Methodology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How we gain knowledge about the world or "an articulated, theoretically informed approach to the production of data" (Ellen, 1984, p. 9).</a:t>
            </a:r>
          </a:p>
          <a:p>
            <a:r>
              <a:rPr lang="en-US" b="1" dirty="0" smtClean="0"/>
              <a:t>Decision regarding the use of data collection methods and tools.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Paradigms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 general way of thinking that has been shared in common by a community of Scholars (Klein &amp; White, 1996, p.10).</a:t>
            </a:r>
            <a:endParaRPr lang="en-US" dirty="0" smtClean="0"/>
          </a:p>
          <a:p>
            <a:r>
              <a:rPr lang="en-US" b="1" dirty="0" smtClean="0"/>
              <a:t>A paradigm is a set of beliefs, values and techniques which are shared by members of a scientific community, and which acts as a guide or map dictating the kinds of problems scientist should address and the types of explanations that are acceptable (Kuhn, 1970).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Axiology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Question about what is worth knowing.</a:t>
            </a:r>
            <a:endParaRPr lang="en-US" dirty="0" smtClean="0"/>
          </a:p>
          <a:p>
            <a:r>
              <a:rPr lang="en-US" b="1" dirty="0" smtClean="0"/>
              <a:t>The traditional scientific position on axiology is that science must be value free (Objectivism).</a:t>
            </a:r>
            <a:endParaRPr lang="en-US" dirty="0" smtClean="0"/>
          </a:p>
          <a:p>
            <a:r>
              <a:rPr lang="en-US" b="1" dirty="0" smtClean="0"/>
              <a:t>The other tradition (subjectivism) accepts that some subjectivity, in the form of values, informs the research process (</a:t>
            </a:r>
            <a:r>
              <a:rPr lang="en-US" b="1" dirty="0" err="1" smtClean="0"/>
              <a:t>Bostrom</a:t>
            </a:r>
            <a:r>
              <a:rPr lang="en-US" b="1" dirty="0" smtClean="0"/>
              <a:t>, 2003).</a:t>
            </a:r>
            <a:endParaRPr lang="en-US" dirty="0" smtClean="0"/>
          </a:p>
          <a:p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Paradigms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Paradigms tend to become entrenched over time until they are dislodged by newer ways of organizing the world that seem to make better sense of researchers (Kuhn, 1970).</a:t>
            </a:r>
          </a:p>
          <a:p>
            <a:r>
              <a:rPr lang="en-US" b="1" dirty="0" smtClean="0"/>
              <a:t>Kuhn refers to this process as scientific revolution.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Paradigms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Paradigms offer general ways of viewing human communication; theories are the more specific explanations of a particular aspect of communication behavior (West &amp; Turner,).</a:t>
            </a:r>
            <a:endParaRPr lang="en-US" dirty="0" smtClean="0"/>
          </a:p>
          <a:p>
            <a:r>
              <a:rPr lang="en-US" b="1" dirty="0" smtClean="0"/>
              <a:t>Multiple paradigms guide researchers working today.</a:t>
            </a:r>
            <a:endParaRPr lang="en-US" dirty="0" smtClean="0"/>
          </a:p>
          <a:p>
            <a:r>
              <a:rPr lang="en-US" b="1" dirty="0" smtClean="0"/>
              <a:t>Some researchers are influenced by feminism, constructivism, or Marxism ( </a:t>
            </a:r>
            <a:r>
              <a:rPr lang="en-US" b="1" dirty="0" err="1" smtClean="0"/>
              <a:t>Rakow</a:t>
            </a:r>
            <a:r>
              <a:rPr lang="en-US" b="1" dirty="0" smtClean="0"/>
              <a:t> &amp; </a:t>
            </a:r>
            <a:r>
              <a:rPr lang="en-US" b="1" dirty="0" err="1" smtClean="0"/>
              <a:t>Wackwitz</a:t>
            </a:r>
            <a:r>
              <a:rPr lang="en-US" b="1" dirty="0" smtClean="0"/>
              <a:t>, 2004).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Paradigms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Theses paradigms guide researchers’ believes about the world.</a:t>
            </a:r>
            <a:endParaRPr lang="en-US" dirty="0" smtClean="0"/>
          </a:p>
          <a:p>
            <a:r>
              <a:rPr lang="en-US" b="1" dirty="0" smtClean="0"/>
              <a:t>Researchers working within a feminist paradigm believe that women are subjugated and that this status should be changed (</a:t>
            </a:r>
            <a:r>
              <a:rPr lang="en-US" b="1" dirty="0" err="1" smtClean="0"/>
              <a:t>Cirksena</a:t>
            </a:r>
            <a:r>
              <a:rPr lang="en-US" b="1" dirty="0" smtClean="0"/>
              <a:t> &amp; </a:t>
            </a:r>
            <a:r>
              <a:rPr lang="en-US" b="1" dirty="0" err="1" smtClean="0"/>
              <a:t>Cuklanz</a:t>
            </a:r>
            <a:r>
              <a:rPr lang="en-US" b="1" dirty="0" smtClean="0"/>
              <a:t>, 1992).</a:t>
            </a:r>
            <a:endParaRPr lang="en-US" dirty="0" smtClean="0"/>
          </a:p>
          <a:p>
            <a:r>
              <a:rPr lang="en-US" b="1" dirty="0" smtClean="0"/>
              <a:t>Those working in Marxist paradigm believe that social behavior is best understood as a process of conflict, specifically, the conflict between different economic classes (Marx, 1963).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Paradigms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We can theorize from more than one paradigm as some are compatible with one another.</a:t>
            </a:r>
            <a:endParaRPr lang="en-US" dirty="0" smtClean="0"/>
          </a:p>
          <a:p>
            <a:r>
              <a:rPr lang="en-US" b="1" dirty="0" smtClean="0"/>
              <a:t>Of course, not all researchers subscribe to the same paradigm at a given time.</a:t>
            </a:r>
            <a:endParaRPr lang="en-US" dirty="0" smtClean="0"/>
          </a:p>
          <a:p>
            <a:r>
              <a:rPr lang="en-US" b="1" dirty="0" smtClean="0"/>
              <a:t>Although one paradigm may be popular, it is only natural that different people see the world differently.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Major Paradigms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Positivism</a:t>
            </a:r>
          </a:p>
          <a:p>
            <a:r>
              <a:rPr lang="en-US" b="1" dirty="0" err="1" smtClean="0"/>
              <a:t>Interpretivism</a:t>
            </a:r>
            <a:endParaRPr lang="en-US" b="1" dirty="0" smtClean="0"/>
          </a:p>
          <a:p>
            <a:r>
              <a:rPr lang="en-US" b="1" dirty="0" smtClean="0"/>
              <a:t>Critical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Positivism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The oldest paradigm, Linked with the work of August Comte and Emile Durkheim. </a:t>
            </a:r>
          </a:p>
          <a:p>
            <a:r>
              <a:rPr lang="en-US" b="1" dirty="0" smtClean="0"/>
              <a:t>It is based on empiricism (reality is everything that can be perceived through the senses, other sources of knowledge are unreliable). </a:t>
            </a:r>
          </a:p>
          <a:p>
            <a:r>
              <a:rPr lang="en-US" b="1" dirty="0" smtClean="0"/>
              <a:t>Reality is objective. It rests on order. </a:t>
            </a:r>
          </a:p>
          <a:p>
            <a:r>
              <a:rPr lang="en-US" b="1" dirty="0" smtClean="0"/>
              <a:t>It is governed by strict, natural and unchangeable laws.</a:t>
            </a:r>
          </a:p>
          <a:p>
            <a:r>
              <a:rPr lang="en-US" b="1" dirty="0" smtClean="0"/>
              <a:t>  All define reality in the same way as they all share the common meanings. Based on deductive approach.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Positivism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en-CA" sz="2800" b="1" dirty="0" smtClean="0"/>
              <a:t>Why conduct research?</a:t>
            </a:r>
          </a:p>
          <a:p>
            <a:pPr lvl="1">
              <a:lnSpc>
                <a:spcPct val="80000"/>
              </a:lnSpc>
            </a:pPr>
            <a:r>
              <a:rPr lang="en-CA" b="1" dirty="0" smtClean="0"/>
              <a:t>instrumental orientation  (to predict and control)</a:t>
            </a:r>
          </a:p>
          <a:p>
            <a:pPr>
              <a:lnSpc>
                <a:spcPct val="80000"/>
              </a:lnSpc>
              <a:buNone/>
            </a:pPr>
            <a:r>
              <a:rPr lang="en-CA" sz="2800" b="1" dirty="0" smtClean="0"/>
              <a:t> Nature of Social Reality?</a:t>
            </a:r>
          </a:p>
          <a:p>
            <a:pPr lvl="1">
              <a:lnSpc>
                <a:spcPct val="80000"/>
              </a:lnSpc>
            </a:pPr>
            <a:r>
              <a:rPr lang="en-CA" b="1" dirty="0" smtClean="0"/>
              <a:t>has order, fundamentally unchanging</a:t>
            </a:r>
          </a:p>
          <a:p>
            <a:pPr lvl="1">
              <a:lnSpc>
                <a:spcPct val="80000"/>
              </a:lnSpc>
            </a:pPr>
            <a:r>
              <a:rPr lang="en-CA" b="1" dirty="0" smtClean="0"/>
              <a:t>can be discovered using science</a:t>
            </a:r>
          </a:p>
          <a:p>
            <a:pPr>
              <a:lnSpc>
                <a:spcPct val="80000"/>
              </a:lnSpc>
              <a:buNone/>
            </a:pPr>
            <a:r>
              <a:rPr lang="en-CA" sz="2800" b="1" dirty="0" smtClean="0"/>
              <a:t>Nature of Human Beings?</a:t>
            </a:r>
          </a:p>
          <a:p>
            <a:pPr lvl="1">
              <a:lnSpc>
                <a:spcPct val="80000"/>
              </a:lnSpc>
            </a:pPr>
            <a:r>
              <a:rPr lang="en-CA" b="1" dirty="0" smtClean="0"/>
              <a:t>rational</a:t>
            </a:r>
          </a:p>
          <a:p>
            <a:pPr lvl="1">
              <a:lnSpc>
                <a:spcPct val="80000"/>
              </a:lnSpc>
            </a:pPr>
            <a:r>
              <a:rPr lang="en-CA" b="1" dirty="0" smtClean="0"/>
              <a:t>operate on basis of external causes, probability</a:t>
            </a:r>
          </a:p>
          <a:p>
            <a:pPr lvl="1">
              <a:lnSpc>
                <a:spcPct val="80000"/>
              </a:lnSpc>
            </a:pPr>
            <a:r>
              <a:rPr lang="en-CA" sz="2800" b="1" dirty="0" smtClean="0"/>
              <a:t>Science and common sense? Separate</a:t>
            </a:r>
          </a:p>
          <a:p>
            <a:pPr>
              <a:lnSpc>
                <a:spcPct val="90000"/>
              </a:lnSpc>
              <a:buNone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</TotalTime>
  <Words>998</Words>
  <Application>Microsoft Office PowerPoint</Application>
  <PresentationFormat>On-screen Show (4:3)</PresentationFormat>
  <Paragraphs>119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Aharoni</vt:lpstr>
      <vt:lpstr>Arial</vt:lpstr>
      <vt:lpstr>Garamond</vt:lpstr>
      <vt:lpstr>Organic</vt:lpstr>
      <vt:lpstr>Paradigms</vt:lpstr>
      <vt:lpstr>Paradigms</vt:lpstr>
      <vt:lpstr>Paradigms</vt:lpstr>
      <vt:lpstr>Paradigms</vt:lpstr>
      <vt:lpstr>Paradigms</vt:lpstr>
      <vt:lpstr>Paradigms</vt:lpstr>
      <vt:lpstr>Major Paradigms</vt:lpstr>
      <vt:lpstr>Positivism</vt:lpstr>
      <vt:lpstr>Positivism</vt:lpstr>
      <vt:lpstr>Positivism</vt:lpstr>
      <vt:lpstr>Interpretivism</vt:lpstr>
      <vt:lpstr>Interpretivism</vt:lpstr>
      <vt:lpstr>Critical</vt:lpstr>
      <vt:lpstr>Critical</vt:lpstr>
      <vt:lpstr>Philosophical Questions</vt:lpstr>
      <vt:lpstr>Ontology </vt:lpstr>
      <vt:lpstr>Epistemology </vt:lpstr>
      <vt:lpstr>Epistemology</vt:lpstr>
      <vt:lpstr>Methodology </vt:lpstr>
      <vt:lpstr>Axiology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NOMAN YASER</dc:creator>
  <cp:lastModifiedBy>zunaira awan</cp:lastModifiedBy>
  <cp:revision>43</cp:revision>
  <dcterms:created xsi:type="dcterms:W3CDTF">2006-08-16T00:00:00Z</dcterms:created>
  <dcterms:modified xsi:type="dcterms:W3CDTF">2020-05-07T06:01:39Z</dcterms:modified>
</cp:coreProperties>
</file>