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4" r:id="rId3"/>
    <p:sldId id="269" r:id="rId4"/>
    <p:sldId id="270" r:id="rId5"/>
    <p:sldId id="274" r:id="rId6"/>
    <p:sldId id="275" r:id="rId7"/>
    <p:sldId id="271" r:id="rId8"/>
    <p:sldId id="272" r:id="rId9"/>
    <p:sldId id="273" r:id="rId10"/>
    <p:sldId id="258" r:id="rId11"/>
    <p:sldId id="259" r:id="rId12"/>
    <p:sldId id="260" r:id="rId13"/>
    <p:sldId id="261" r:id="rId14"/>
    <p:sldId id="262" r:id="rId15"/>
    <p:sldId id="263" r:id="rId16"/>
    <p:sldId id="265" r:id="rId17"/>
    <p:sldId id="266" r:id="rId18"/>
    <p:sldId id="267"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B9FE1-0580-4BBA-81FA-0BAC86501786}" type="datetimeFigureOut">
              <a:rPr lang="en-US" smtClean="0"/>
              <a:t>11/21/2020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FDD2A0-8503-457E-A121-BFB5A27D0D18}" type="slidenum">
              <a:rPr lang="en-US" smtClean="0"/>
              <a:t>‹#›</a:t>
            </a:fld>
            <a:endParaRPr lang="en-US"/>
          </a:p>
        </p:txBody>
      </p:sp>
    </p:spTree>
    <p:extLst>
      <p:ext uri="{BB962C8B-B14F-4D97-AF65-F5344CB8AC3E}">
        <p14:creationId xmlns:p14="http://schemas.microsoft.com/office/powerpoint/2010/main" val="3296012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FDD2A0-8503-457E-A121-BFB5A27D0D18}" type="slidenum">
              <a:rPr lang="en-US" smtClean="0"/>
              <a:t>8</a:t>
            </a:fld>
            <a:endParaRPr lang="en-US"/>
          </a:p>
        </p:txBody>
      </p:sp>
    </p:spTree>
    <p:extLst>
      <p:ext uri="{BB962C8B-B14F-4D97-AF65-F5344CB8AC3E}">
        <p14:creationId xmlns:p14="http://schemas.microsoft.com/office/powerpoint/2010/main" val="797715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388371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92431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1580831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338296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205165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163919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247237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315240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199972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3761984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F3E20A-1CF5-4672-AD40-D9FDCBC58687}" type="datetimeFigureOut">
              <a:rPr lang="en-US" smtClean="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26DF80-152C-4354-A1DE-D6B3EA286404}" type="slidenum">
              <a:rPr lang="en-US" smtClean="0"/>
              <a:t>‹#›</a:t>
            </a:fld>
            <a:endParaRPr lang="en-US" dirty="0"/>
          </a:p>
        </p:txBody>
      </p:sp>
    </p:spTree>
    <p:extLst>
      <p:ext uri="{BB962C8B-B14F-4D97-AF65-F5344CB8AC3E}">
        <p14:creationId xmlns:p14="http://schemas.microsoft.com/office/powerpoint/2010/main" val="2190961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3E20A-1CF5-4672-AD40-D9FDCBC58687}" type="datetimeFigureOut">
              <a:rPr lang="en-US" smtClean="0"/>
              <a:t>11/21/2020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6DF80-152C-4354-A1DE-D6B3EA286404}" type="slidenum">
              <a:rPr lang="en-US" smtClean="0"/>
              <a:t>‹#›</a:t>
            </a:fld>
            <a:endParaRPr lang="en-US" dirty="0"/>
          </a:p>
        </p:txBody>
      </p:sp>
    </p:spTree>
    <p:extLst>
      <p:ext uri="{BB962C8B-B14F-4D97-AF65-F5344CB8AC3E}">
        <p14:creationId xmlns:p14="http://schemas.microsoft.com/office/powerpoint/2010/main" val="26940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Haemophilus_influenzae" TargetMode="External"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Transformation in Bacteria</a:t>
            </a:r>
          </a:p>
        </p:txBody>
      </p:sp>
      <p:sp>
        <p:nvSpPr>
          <p:cNvPr id="3" name="Content Placeholder 2"/>
          <p:cNvSpPr>
            <a:spLocks noGrp="1"/>
          </p:cNvSpPr>
          <p:nvPr>
            <p:ph idx="1"/>
          </p:nvPr>
        </p:nvSpPr>
        <p:spPr/>
        <p:txBody>
          <a:bodyPr/>
          <a:lstStyle/>
          <a:p>
            <a:pPr marL="0" indent="0">
              <a:buNone/>
            </a:pPr>
            <a:r>
              <a:rPr lang="en-US" b="1" dirty="0"/>
              <a:t>    Bacterial transformation</a:t>
            </a:r>
            <a:r>
              <a:rPr lang="en-US" dirty="0"/>
              <a:t> is a process of              horizontal gene transfer by  which      some bacteria take up foreign genetic material (naked DNA) from the environment. </a:t>
            </a:r>
          </a:p>
          <a:p>
            <a:pPr marL="0" indent="0">
              <a:buNone/>
            </a:pPr>
            <a:r>
              <a:rPr lang="en-US" dirty="0"/>
              <a:t>The condition for bacteria to undergo transformation is its ability to take up free, extracellular genetic material. Such bacteria are termed as competent cells.</a:t>
            </a:r>
          </a:p>
        </p:txBody>
      </p:sp>
    </p:spTree>
    <p:extLst>
      <p:ext uri="{BB962C8B-B14F-4D97-AF65-F5344CB8AC3E}">
        <p14:creationId xmlns:p14="http://schemas.microsoft.com/office/powerpoint/2010/main" val="99584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History</a:t>
            </a:r>
          </a:p>
        </p:txBody>
      </p:sp>
      <p:sp>
        <p:nvSpPr>
          <p:cNvPr id="3" name="Content Placeholder 2"/>
          <p:cNvSpPr>
            <a:spLocks noGrp="1"/>
          </p:cNvSpPr>
          <p:nvPr>
            <p:ph idx="1"/>
          </p:nvPr>
        </p:nvSpPr>
        <p:spPr/>
        <p:txBody>
          <a:bodyPr>
            <a:normAutofit fontScale="92500" lnSpcReduction="20000"/>
          </a:bodyPr>
          <a:lstStyle/>
          <a:p>
            <a:r>
              <a:rPr lang="en-US" dirty="0"/>
              <a:t>Transformation in bacteria was first demonstrated in 1928 by the British bacteriologist Frederick Griffith.</a:t>
            </a:r>
          </a:p>
          <a:p>
            <a:pPr marL="0" indent="0">
              <a:buNone/>
            </a:pPr>
            <a:r>
              <a:rPr lang="en-US" dirty="0"/>
              <a:t>   Griffith was interested in determining whether         injections of heat-killed bacteria could be used to vaccinate mice against pneumonia</a:t>
            </a:r>
          </a:p>
          <a:p>
            <a:r>
              <a:rPr lang="en-US" dirty="0"/>
              <a:t>In 1944 the "transforming principle" was identified as being genetic by Oswald Avery, Colin MacLeod, and </a:t>
            </a:r>
            <a:r>
              <a:rPr lang="en-US" dirty="0" err="1"/>
              <a:t>Maclyn</a:t>
            </a:r>
            <a:r>
              <a:rPr lang="en-US" dirty="0"/>
              <a:t> McCarty. </a:t>
            </a:r>
          </a:p>
          <a:p>
            <a:pPr marL="0" indent="0">
              <a:buNone/>
            </a:pPr>
            <a:r>
              <a:rPr lang="en-US" dirty="0"/>
              <a:t>    They isolated DNA from a virulent strain of </a:t>
            </a:r>
            <a:r>
              <a:rPr lang="en-US" i="1" dirty="0"/>
              <a:t>S. </a:t>
            </a:r>
            <a:r>
              <a:rPr lang="en-US" i="1" dirty="0" err="1"/>
              <a:t>pneumoniae</a:t>
            </a:r>
            <a:r>
              <a:rPr lang="en-US" dirty="0"/>
              <a:t> and made a harmless strain virulent.</a:t>
            </a:r>
          </a:p>
        </p:txBody>
      </p:sp>
    </p:spTree>
    <p:extLst>
      <p:ext uri="{BB962C8B-B14F-4D97-AF65-F5344CB8AC3E}">
        <p14:creationId xmlns:p14="http://schemas.microsoft.com/office/powerpoint/2010/main" val="1391303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85000" lnSpcReduction="10000"/>
          </a:bodyPr>
          <a:lstStyle/>
          <a:p>
            <a:r>
              <a:rPr lang="en-US" dirty="0"/>
              <a:t>in 1970, Morton Mandel and Akiko </a:t>
            </a:r>
            <a:r>
              <a:rPr lang="en-US" dirty="0" err="1"/>
              <a:t>Higa</a:t>
            </a:r>
            <a:r>
              <a:rPr lang="en-US" dirty="0"/>
              <a:t> showed that </a:t>
            </a:r>
            <a:r>
              <a:rPr lang="en-US" i="1" dirty="0"/>
              <a:t>E. coli</a:t>
            </a:r>
            <a:r>
              <a:rPr lang="en-US" dirty="0"/>
              <a:t> may be induced to take up DNA from bacteriophage λ without the use of helper phage after treatment with calcium chloride solution</a:t>
            </a:r>
          </a:p>
          <a:p>
            <a:r>
              <a:rPr lang="en-US" dirty="0"/>
              <a:t>Two years later in 1972, Stanley Norman Cohen, Annie Chang and Leslie Hsu showed that </a:t>
            </a:r>
            <a:r>
              <a:rPr lang="en-US" dirty="0" err="1"/>
              <a:t>CaCl</a:t>
            </a:r>
            <a:br>
              <a:rPr lang="en-US" dirty="0"/>
            </a:br>
            <a:r>
              <a:rPr lang="en-US" dirty="0"/>
              <a:t> treatment is also effective for transformation of plasmid DNA.</a:t>
            </a:r>
            <a:endParaRPr lang="en-US" baseline="30000" dirty="0"/>
          </a:p>
          <a:p>
            <a:r>
              <a:rPr lang="en-US" dirty="0"/>
              <a:t>In the late 1980s transformation using electroporation was developed , increasing the efficiency of in-vitro transformation</a:t>
            </a:r>
          </a:p>
        </p:txBody>
      </p:sp>
    </p:spTree>
    <p:extLst>
      <p:ext uri="{BB962C8B-B14F-4D97-AF65-F5344CB8AC3E}">
        <p14:creationId xmlns:p14="http://schemas.microsoft.com/office/powerpoint/2010/main" val="2474595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 In 1982 transformation of animal and plant cells was also investigated with the first transgenic mouse being created by injecting a gene for a rat growth hormone into a mouse embryo.</a:t>
            </a:r>
            <a:endParaRPr lang="en-US" baseline="30000" dirty="0"/>
          </a:p>
          <a:p>
            <a:r>
              <a:rPr lang="en-US" dirty="0"/>
              <a:t> In 1907 a bacterium that caused plant tumors, </a:t>
            </a:r>
            <a:r>
              <a:rPr lang="en-US" i="1" dirty="0"/>
              <a:t>Agrobacterium </a:t>
            </a:r>
            <a:r>
              <a:rPr lang="en-US" i="1" dirty="0" err="1"/>
              <a:t>tumefaciens</a:t>
            </a:r>
            <a:r>
              <a:rPr lang="en-US" dirty="0"/>
              <a:t> was discovered and in the early 1970s the tumor-inducing agent was found to be a DNA plasmid called the Ti plasmid.</a:t>
            </a:r>
          </a:p>
        </p:txBody>
      </p:sp>
    </p:spTree>
    <p:extLst>
      <p:ext uri="{BB962C8B-B14F-4D97-AF65-F5344CB8AC3E}">
        <p14:creationId xmlns:p14="http://schemas.microsoft.com/office/powerpoint/2010/main" val="278709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2"/>
                </a:solidFill>
              </a:rPr>
              <a:t>Mechanism of Transformation in Bacteria</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    Bacterial transformation takes place in          number of steps</a:t>
            </a:r>
          </a:p>
          <a:p>
            <a:pPr fontAlgn="base"/>
            <a:r>
              <a:rPr lang="en-US" dirty="0"/>
              <a:t>Specially prepared bacteria are mixed with DNA e.g., from a ligation.</a:t>
            </a:r>
          </a:p>
          <a:p>
            <a:pPr fontAlgn="base"/>
            <a:r>
              <a:rPr lang="en-US" dirty="0"/>
              <a:t>The bacteria are given a heat shock, which causes some of them to take up a plasmid. </a:t>
            </a:r>
          </a:p>
          <a:p>
            <a:pPr fontAlgn="base"/>
            <a:r>
              <a:rPr lang="en-US" dirty="0"/>
              <a:t>Plasmids used in cloning contain an antibiotic resistance gene. Thus, all of the bacteria are placed on an antibiotic plate to select for ones that took up a plasmid.</a:t>
            </a:r>
          </a:p>
          <a:p>
            <a:endParaRPr lang="en-US" dirty="0"/>
          </a:p>
        </p:txBody>
      </p:sp>
    </p:spTree>
    <p:extLst>
      <p:ext uri="{BB962C8B-B14F-4D97-AF65-F5344CB8AC3E}">
        <p14:creationId xmlns:p14="http://schemas.microsoft.com/office/powerpoint/2010/main" val="2847312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0" y="685800"/>
            <a:ext cx="8229600" cy="4876800"/>
          </a:xfrm>
        </p:spPr>
      </p:pic>
    </p:spTree>
    <p:extLst>
      <p:ext uri="{BB962C8B-B14F-4D97-AF65-F5344CB8AC3E}">
        <p14:creationId xmlns:p14="http://schemas.microsoft.com/office/powerpoint/2010/main" val="305944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fontAlgn="base"/>
            <a:r>
              <a:rPr lang="en-US" dirty="0"/>
              <a:t>Bacteria without a plasmid die. Each bacterium </a:t>
            </a:r>
            <a:r>
              <a:rPr lang="en-US" i="1" dirty="0"/>
              <a:t>with</a:t>
            </a:r>
            <a:r>
              <a:rPr lang="en-US" dirty="0"/>
              <a:t> a plasmid gives rise to a cluster of identical, plasmid-containing bacteria called a </a:t>
            </a:r>
            <a:r>
              <a:rPr lang="en-US" b="1" dirty="0"/>
              <a:t>colony</a:t>
            </a:r>
            <a:r>
              <a:rPr lang="en-US" dirty="0"/>
              <a:t>.</a:t>
            </a:r>
          </a:p>
          <a:p>
            <a:pPr fontAlgn="base"/>
            <a:r>
              <a:rPr lang="en-US" dirty="0"/>
              <a:t>Several colonies are checked to identify one with the right plasmid. e.g., by PCR or restriction digest.</a:t>
            </a:r>
          </a:p>
          <a:p>
            <a:pPr fontAlgn="base"/>
            <a:r>
              <a:rPr lang="en-US" dirty="0"/>
              <a:t>A colony containing the right plasmid is grown in bulk and used for plasmid or protein production.</a:t>
            </a:r>
          </a:p>
          <a:p>
            <a:endParaRPr lang="en-US" dirty="0"/>
          </a:p>
        </p:txBody>
      </p:sp>
    </p:spTree>
    <p:extLst>
      <p:ext uri="{BB962C8B-B14F-4D97-AF65-F5344CB8AC3E}">
        <p14:creationId xmlns:p14="http://schemas.microsoft.com/office/powerpoint/2010/main" val="2046260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762000"/>
            <a:ext cx="6934200" cy="5181600"/>
          </a:xfrm>
        </p:spPr>
      </p:pic>
    </p:spTree>
    <p:extLst>
      <p:ext uri="{BB962C8B-B14F-4D97-AF65-F5344CB8AC3E}">
        <p14:creationId xmlns:p14="http://schemas.microsoft.com/office/powerpoint/2010/main" val="3933507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Colonies need to be checked</a:t>
            </a:r>
          </a:p>
        </p:txBody>
      </p:sp>
      <p:sp>
        <p:nvSpPr>
          <p:cNvPr id="3" name="Content Placeholder 2"/>
          <p:cNvSpPr>
            <a:spLocks noGrp="1"/>
          </p:cNvSpPr>
          <p:nvPr>
            <p:ph idx="1"/>
          </p:nvPr>
        </p:nvSpPr>
        <p:spPr/>
        <p:txBody>
          <a:bodyPr>
            <a:normAutofit fontScale="85000" lnSpcReduction="10000"/>
          </a:bodyPr>
          <a:lstStyle/>
          <a:p>
            <a:pPr fontAlgn="base"/>
            <a:r>
              <a:rPr lang="en-US" dirty="0"/>
              <a:t>The bacteria that make colonies should all contain a plasmid which provides antibiotic resistance. However, it’s not necessarily the case that all of the plasmid-containing colonies will have the </a:t>
            </a:r>
            <a:r>
              <a:rPr lang="en-US" i="1" dirty="0"/>
              <a:t>same</a:t>
            </a:r>
            <a:r>
              <a:rPr lang="en-US" dirty="0"/>
              <a:t> plasmid.</a:t>
            </a:r>
          </a:p>
          <a:p>
            <a:pPr fontAlgn="base"/>
            <a:r>
              <a:rPr lang="en-US" dirty="0"/>
              <a:t> When we cut and paste DNA, it's often possible for side products to form, in addition to the plasmid we intend to build. For instance, when we try to insert a gene into a plasmid using a particular restriction enzyme, we may get some cases where the plasmid closes back up without taking in the gene, and other cases where the gene goes in backwards.</a:t>
            </a:r>
          </a:p>
          <a:p>
            <a:endParaRPr lang="en-US" dirty="0"/>
          </a:p>
        </p:txBody>
      </p:sp>
    </p:spTree>
    <p:extLst>
      <p:ext uri="{BB962C8B-B14F-4D97-AF65-F5344CB8AC3E}">
        <p14:creationId xmlns:p14="http://schemas.microsoft.com/office/powerpoint/2010/main" val="70080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fontAlgn="base"/>
            <a:r>
              <a:rPr lang="en-US" dirty="0"/>
              <a:t>If the gene goes backwards, the wrong strand of DNA would be transcribed and no protein would be made.</a:t>
            </a:r>
          </a:p>
          <a:p>
            <a:pPr fontAlgn="base"/>
            <a:r>
              <a:rPr lang="en-US" dirty="0"/>
              <a:t>Because of these possibilities, it's important to collect plasmid DNA from each colony and check to see if it matches the plasmid we were trying to build.</a:t>
            </a:r>
          </a:p>
          <a:p>
            <a:pPr fontAlgn="base"/>
            <a:r>
              <a:rPr lang="en-US" dirty="0"/>
              <a:t> Restriction digests, PCR, and DNA sequencing are commonly used to analyze plasmid DNA from bacterial colonies.</a:t>
            </a:r>
          </a:p>
          <a:p>
            <a:pPr marL="0" indent="0" fontAlgn="base">
              <a:buNone/>
            </a:pPr>
            <a:endParaRPr lang="en-US" b="1" dirty="0"/>
          </a:p>
        </p:txBody>
      </p:sp>
    </p:spTree>
    <p:extLst>
      <p:ext uri="{BB962C8B-B14F-4D97-AF65-F5344CB8AC3E}">
        <p14:creationId xmlns:p14="http://schemas.microsoft.com/office/powerpoint/2010/main" val="1648586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143001" y="1447800"/>
            <a:ext cx="7155872" cy="4038600"/>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https://cdn.kastatic.org/ka-perseus-images/939806081b797b22b07d2360a9b756b5034368c7.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6" descr="https://cdn.kastatic.org/ka-perseus-images/939806081b797b22b07d2360a9b756b5034368c7.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8" descr="https://cdn.kastatic.org/ka-perseus-images/939806081b797b22b07d2360a9b756b5034368c7.p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8916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7431" y="762000"/>
            <a:ext cx="6989137" cy="5364163"/>
          </a:xfrm>
        </p:spPr>
      </p:pic>
    </p:spTree>
    <p:extLst>
      <p:ext uri="{BB962C8B-B14F-4D97-AF65-F5344CB8AC3E}">
        <p14:creationId xmlns:p14="http://schemas.microsoft.com/office/powerpoint/2010/main" val="253741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Competent cells</a:t>
            </a:r>
          </a:p>
        </p:txBody>
      </p:sp>
      <p:sp>
        <p:nvSpPr>
          <p:cNvPr id="3" name="Content Placeholder 2"/>
          <p:cNvSpPr>
            <a:spLocks noGrp="1"/>
          </p:cNvSpPr>
          <p:nvPr>
            <p:ph idx="1"/>
          </p:nvPr>
        </p:nvSpPr>
        <p:spPr/>
        <p:txBody>
          <a:bodyPr>
            <a:normAutofit lnSpcReduction="10000"/>
          </a:bodyPr>
          <a:lstStyle/>
          <a:p>
            <a:r>
              <a:rPr lang="en-US" dirty="0"/>
              <a:t>Competence refers to a temporary state of being able to take up exogenous DNA from the environment.</a:t>
            </a:r>
          </a:p>
          <a:p>
            <a:r>
              <a:rPr lang="en-US" dirty="0"/>
              <a:t>It may be induced in laboratory</a:t>
            </a:r>
          </a:p>
          <a:p>
            <a:r>
              <a:rPr lang="en-US" dirty="0"/>
              <a:t>Competence is specifically induced by DNA damaging conditions.</a:t>
            </a:r>
          </a:p>
          <a:p>
            <a:r>
              <a:rPr lang="en-US" dirty="0"/>
              <a:t> Natural genetic transformation appears to be an adaptation for repair of DNA damage that also generates genetic diversity.</a:t>
            </a:r>
          </a:p>
          <a:p>
            <a:pPr marL="0" indent="0">
              <a:buNone/>
            </a:pPr>
            <a:endParaRPr lang="en-US" dirty="0"/>
          </a:p>
        </p:txBody>
      </p:sp>
    </p:spTree>
    <p:extLst>
      <p:ext uri="{BB962C8B-B14F-4D97-AF65-F5344CB8AC3E}">
        <p14:creationId xmlns:p14="http://schemas.microsoft.com/office/powerpoint/2010/main" val="197375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Naturally competent bacteria</a:t>
            </a:r>
          </a:p>
        </p:txBody>
      </p:sp>
      <p:sp>
        <p:nvSpPr>
          <p:cNvPr id="3" name="Content Placeholder 2"/>
          <p:cNvSpPr>
            <a:spLocks noGrp="1"/>
          </p:cNvSpPr>
          <p:nvPr>
            <p:ph idx="1"/>
          </p:nvPr>
        </p:nvSpPr>
        <p:spPr/>
        <p:txBody>
          <a:bodyPr>
            <a:normAutofit lnSpcReduction="10000"/>
          </a:bodyPr>
          <a:lstStyle/>
          <a:p>
            <a:pPr marL="0" indent="0">
              <a:buNone/>
            </a:pPr>
            <a:r>
              <a:rPr lang="en-US" dirty="0"/>
              <a:t>Naturally competent bacteria carry sets of genes that provide the protein machinery to bring DNA across the cell membrane.</a:t>
            </a:r>
          </a:p>
          <a:p>
            <a:pPr marL="0" indent="0">
              <a:buNone/>
            </a:pPr>
            <a:r>
              <a:rPr lang="en-US" dirty="0"/>
              <a:t>Due to the differences in structure of the cell envelope between Gram-positive and Gram-negative bacteria, there are some differences in the mechanisms of DNA uptake in these cells, however most of them share common features that involve related proteins.</a:t>
            </a:r>
          </a:p>
        </p:txBody>
      </p:sp>
    </p:spTree>
    <p:extLst>
      <p:ext uri="{BB962C8B-B14F-4D97-AF65-F5344CB8AC3E}">
        <p14:creationId xmlns:p14="http://schemas.microsoft.com/office/powerpoint/2010/main" val="375128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Artificial competent Bacteria</a:t>
            </a:r>
          </a:p>
        </p:txBody>
      </p:sp>
      <p:sp>
        <p:nvSpPr>
          <p:cNvPr id="3" name="Content Placeholder 2"/>
          <p:cNvSpPr>
            <a:spLocks noGrp="1"/>
          </p:cNvSpPr>
          <p:nvPr>
            <p:ph idx="1"/>
          </p:nvPr>
        </p:nvSpPr>
        <p:spPr/>
        <p:txBody>
          <a:bodyPr>
            <a:normAutofit lnSpcReduction="10000"/>
          </a:bodyPr>
          <a:lstStyle/>
          <a:p>
            <a:pPr marL="0" indent="0">
              <a:buNone/>
            </a:pPr>
            <a:r>
              <a:rPr lang="en-US" dirty="0"/>
              <a:t>Artificial competence in bacteria can be induced in laboratory procedures that involve making the cell passively permeable to DNA by exposing it to conditions that includes</a:t>
            </a:r>
          </a:p>
          <a:p>
            <a:r>
              <a:rPr lang="en-US" dirty="0"/>
              <a:t> incubation of cell in a solution containing divalent  </a:t>
            </a:r>
            <a:r>
              <a:rPr lang="en-US" dirty="0" err="1"/>
              <a:t>cations</a:t>
            </a:r>
            <a:r>
              <a:rPr lang="en-US" dirty="0"/>
              <a:t> often calcium chloride</a:t>
            </a:r>
          </a:p>
          <a:p>
            <a:r>
              <a:rPr lang="en-US" dirty="0"/>
              <a:t> under cold conditions,</a:t>
            </a:r>
          </a:p>
          <a:p>
            <a:r>
              <a:rPr lang="en-US" dirty="0"/>
              <a:t> heat shock</a:t>
            </a:r>
          </a:p>
        </p:txBody>
      </p:sp>
    </p:spTree>
    <p:extLst>
      <p:ext uri="{BB962C8B-B14F-4D97-AF65-F5344CB8AC3E}">
        <p14:creationId xmlns:p14="http://schemas.microsoft.com/office/powerpoint/2010/main" val="253883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Electroporation</a:t>
            </a:r>
          </a:p>
        </p:txBody>
      </p:sp>
      <p:sp>
        <p:nvSpPr>
          <p:cNvPr id="3" name="Content Placeholder 2"/>
          <p:cNvSpPr>
            <a:spLocks noGrp="1"/>
          </p:cNvSpPr>
          <p:nvPr>
            <p:ph idx="1"/>
          </p:nvPr>
        </p:nvSpPr>
        <p:spPr/>
        <p:txBody>
          <a:bodyPr/>
          <a:lstStyle/>
          <a:p>
            <a:r>
              <a:rPr lang="en-US" dirty="0"/>
              <a:t>Electroporation is method of promoting competence. In this method the cells are briefly shocked with an electric field of 10-20 kV/cm, which is thought to create holes in the cell membrane through which the plasmid DNA may enter. After the electric shock, the holes are rapidly closed by the cell's membrane-repair mechanisms.</a:t>
            </a:r>
          </a:p>
        </p:txBody>
      </p:sp>
    </p:spTree>
    <p:extLst>
      <p:ext uri="{BB962C8B-B14F-4D97-AF65-F5344CB8AC3E}">
        <p14:creationId xmlns:p14="http://schemas.microsoft.com/office/powerpoint/2010/main" val="265038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marL="0" indent="0">
              <a:buNone/>
            </a:pPr>
            <a:r>
              <a:rPr lang="en-US" b="1" dirty="0">
                <a:solidFill>
                  <a:schemeClr val="tx2"/>
                </a:solidFill>
              </a:rPr>
              <a:t>Gram negative bacteria</a:t>
            </a:r>
          </a:p>
          <a:p>
            <a:pPr marL="0" indent="0">
              <a:buNone/>
            </a:pPr>
            <a:r>
              <a:rPr lang="en-US" dirty="0"/>
              <a:t>In Gram-negative cells, due to the presence of an extra membrane, the DNA requires the presence of a channel formed by </a:t>
            </a:r>
            <a:r>
              <a:rPr lang="en-US" dirty="0" err="1"/>
              <a:t>secretins</a:t>
            </a:r>
            <a:r>
              <a:rPr lang="en-US" dirty="0"/>
              <a:t> on the outer membrane. </a:t>
            </a:r>
          </a:p>
          <a:p>
            <a:pPr marL="0" indent="0">
              <a:buNone/>
            </a:pPr>
            <a:r>
              <a:rPr lang="en-US" b="1" dirty="0">
                <a:solidFill>
                  <a:schemeClr val="tx2"/>
                </a:solidFill>
              </a:rPr>
              <a:t>Gram positive bacteria</a:t>
            </a:r>
          </a:p>
          <a:p>
            <a:pPr marL="0" indent="0">
              <a:buNone/>
            </a:pPr>
            <a:r>
              <a:rPr lang="en-US" dirty="0"/>
              <a:t>In Gram positive bacteria electroporation is the most commonly used transformation. It involves the application of high voltage electric pulse of short duration to induce the formation of transient pores in cell walls and membranes</a:t>
            </a:r>
            <a:endParaRPr lang="en-US" b="1" dirty="0">
              <a:solidFill>
                <a:schemeClr val="tx2"/>
              </a:solidFill>
            </a:endParaRPr>
          </a:p>
          <a:p>
            <a:pPr marL="0" indent="0">
              <a:buNone/>
            </a:pPr>
            <a:endParaRPr lang="en-US" b="1" dirty="0">
              <a:solidFill>
                <a:schemeClr val="tx2"/>
              </a:solidFill>
            </a:endParaRPr>
          </a:p>
        </p:txBody>
      </p:sp>
    </p:spTree>
    <p:extLst>
      <p:ext uri="{BB962C8B-B14F-4D97-AF65-F5344CB8AC3E}">
        <p14:creationId xmlns:p14="http://schemas.microsoft.com/office/powerpoint/2010/main" val="143180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49631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b="1" dirty="0">
                <a:solidFill>
                  <a:schemeClr val="tx2"/>
                </a:solidFill>
              </a:rPr>
              <a:t>Natural Transformation</a:t>
            </a:r>
          </a:p>
          <a:p>
            <a:pPr marL="0" indent="0">
              <a:buNone/>
            </a:pPr>
            <a:r>
              <a:rPr lang="en-US" dirty="0"/>
              <a:t>Natural transformation is a bacterial adaptation for DNA transfer that depends on the expression of numerous bacterial genes whose products appear to be responsible for this process. Transformation in </a:t>
            </a:r>
            <a:r>
              <a:rPr lang="en-US" i="1" dirty="0" err="1">
                <a:hlinkClick r:id="rId3" tooltip="Haemophilus influenzae"/>
              </a:rPr>
              <a:t>Haemophilus</a:t>
            </a:r>
            <a:r>
              <a:rPr lang="en-US" i="1" dirty="0">
                <a:hlinkClick r:id="rId3" tooltip="Haemophilus influenzae"/>
              </a:rPr>
              <a:t> </a:t>
            </a:r>
            <a:r>
              <a:rPr lang="en-US" i="1" dirty="0" err="1">
                <a:hlinkClick r:id="rId3" tooltip="Haemophilus influenzae"/>
              </a:rPr>
              <a:t>influenzae</a:t>
            </a:r>
            <a:r>
              <a:rPr lang="en-US" dirty="0"/>
              <a:t> occurs most efficiently at the end of exponential growth as bacterial growth approaches stationary phase</a:t>
            </a:r>
            <a:endParaRPr lang="en-US" b="1" dirty="0">
              <a:solidFill>
                <a:schemeClr val="tx2"/>
              </a:solidFill>
            </a:endParaRPr>
          </a:p>
          <a:p>
            <a:pPr marL="0" indent="0">
              <a:buNone/>
            </a:pPr>
            <a:endParaRPr lang="en-US" b="1" dirty="0">
              <a:solidFill>
                <a:schemeClr val="tx2"/>
              </a:solidFill>
            </a:endParaRPr>
          </a:p>
          <a:p>
            <a:pPr marL="0" indent="0">
              <a:buNone/>
            </a:pPr>
            <a:endParaRPr lang="en-US" dirty="0"/>
          </a:p>
        </p:txBody>
      </p:sp>
    </p:spTree>
    <p:extLst>
      <p:ext uri="{BB962C8B-B14F-4D97-AF65-F5344CB8AC3E}">
        <p14:creationId xmlns:p14="http://schemas.microsoft.com/office/powerpoint/2010/main" val="161939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buNone/>
            </a:pPr>
            <a:r>
              <a:rPr lang="en-US" b="1" dirty="0">
                <a:solidFill>
                  <a:schemeClr val="tx2"/>
                </a:solidFill>
              </a:rPr>
              <a:t>Transformation, as an adaptation for DNA repair</a:t>
            </a:r>
          </a:p>
          <a:p>
            <a:r>
              <a:rPr lang="en-US" dirty="0"/>
              <a:t>Logarithmically growing bacteria differ from stationary phase bacteria with respect to the number of genome copies present in the cell, and this has implications for the capability to carry out an important DNA repair process. </a:t>
            </a:r>
          </a:p>
          <a:p>
            <a:r>
              <a:rPr lang="en-US" dirty="0"/>
              <a:t> The process of homologous </a:t>
            </a:r>
            <a:r>
              <a:rPr lang="en-US" dirty="0" err="1"/>
              <a:t>recombinational</a:t>
            </a:r>
            <a:r>
              <a:rPr lang="en-US" dirty="0"/>
              <a:t> repair (HRR) is a key DNA repair process that is especially effective for repairing double-strand damages, such as double-strand breaks. This process depends on a second homologous chromosome in addition to the damaged chromosome.</a:t>
            </a:r>
            <a:endParaRPr lang="en-US" b="1" dirty="0">
              <a:solidFill>
                <a:schemeClr val="tx2"/>
              </a:solidFill>
            </a:endParaRPr>
          </a:p>
          <a:p>
            <a:pPr marL="0" indent="0">
              <a:buNone/>
            </a:pPr>
            <a:endParaRPr lang="en-US" dirty="0"/>
          </a:p>
        </p:txBody>
      </p:sp>
    </p:spTree>
    <p:extLst>
      <p:ext uri="{BB962C8B-B14F-4D97-AF65-F5344CB8AC3E}">
        <p14:creationId xmlns:p14="http://schemas.microsoft.com/office/powerpoint/2010/main" val="2552919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TotalTime>
  <Words>386</Words>
  <Application>Microsoft Office PowerPoint</Application>
  <PresentationFormat>On-screen Show (4:3)</PresentationFormat>
  <Paragraphs>52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Transformation in Bacteria</vt:lpstr>
      <vt:lpstr>PowerPoint Presentation</vt:lpstr>
      <vt:lpstr>Competent cells</vt:lpstr>
      <vt:lpstr>Naturally competent bacteria</vt:lpstr>
      <vt:lpstr>Artificial competent Bacteria</vt:lpstr>
      <vt:lpstr>Electroporation</vt:lpstr>
      <vt:lpstr>PowerPoint Presentation</vt:lpstr>
      <vt:lpstr>PowerPoint Presentation</vt:lpstr>
      <vt:lpstr>PowerPoint Presentation</vt:lpstr>
      <vt:lpstr>History</vt:lpstr>
      <vt:lpstr>PowerPoint Presentation</vt:lpstr>
      <vt:lpstr>PowerPoint Presentation</vt:lpstr>
      <vt:lpstr>Mechanism of Transformation in Bacteria</vt:lpstr>
      <vt:lpstr>PowerPoint Presentation</vt:lpstr>
      <vt:lpstr>PowerPoint Presentation</vt:lpstr>
      <vt:lpstr>PowerPoint Presentation</vt:lpstr>
      <vt:lpstr>Colonies need to be checked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 MANAN</dc:creator>
  <cp:lastModifiedBy>ranahammad7242@gmail.com</cp:lastModifiedBy>
  <cp:revision>25</cp:revision>
  <dcterms:created xsi:type="dcterms:W3CDTF">2020-11-16T13:22:01Z</dcterms:created>
  <dcterms:modified xsi:type="dcterms:W3CDTF">2020-11-21T09:58:27Z</dcterms:modified>
</cp:coreProperties>
</file>