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892F2-02F7-4B19-B5A1-B1B1AFD8AF4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11F93-F0F0-453A-BAC6-579B5A63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du.com/seta/2004/12/30/stories/2004123000141700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fly</a:t>
            </a:r>
            <a:r>
              <a:rPr lang="fr-FR" dirty="0"/>
              <a:t>; </a:t>
            </a:r>
            <a:r>
              <a:rPr lang="fr-FR" dirty="0" err="1"/>
              <a:t>whitish</a:t>
            </a:r>
            <a:r>
              <a:rPr lang="fr-FR" dirty="0"/>
              <a:t> </a:t>
            </a:r>
            <a:r>
              <a:rPr lang="fr-FR" dirty="0" err="1"/>
              <a:t>eggs</a:t>
            </a:r>
            <a:r>
              <a:rPr lang="fr-FR" dirty="0"/>
              <a:t> </a:t>
            </a:r>
            <a:r>
              <a:rPr lang="fr-FR" dirty="0" err="1"/>
              <a:t>singly</a:t>
            </a:r>
            <a:r>
              <a:rPr lang="fr-FR" dirty="0"/>
              <a:t> laid on </a:t>
            </a:r>
            <a:r>
              <a:rPr lang="fr-FR" dirty="0" err="1"/>
              <a:t>leaf</a:t>
            </a:r>
            <a:r>
              <a:rPr lang="fr-FR" dirty="0"/>
              <a:t> middle area.</a:t>
            </a:r>
          </a:p>
          <a:p>
            <a:r>
              <a:rPr lang="en-US" dirty="0"/>
              <a:t>Larvae yellow in color, make a clean cut at the base of the leaf inside the leaf whorls.</a:t>
            </a:r>
          </a:p>
          <a:p>
            <a:endParaRPr lang="en-US" dirty="0"/>
          </a:p>
          <a:p>
            <a:r>
              <a:rPr lang="en-US" dirty="0"/>
              <a:t>The </a:t>
            </a:r>
            <a:r>
              <a:rPr lang="en-US" dirty="0">
                <a:hlinkClick r:id="rId3"/>
              </a:rPr>
              <a:t>maggots</a:t>
            </a:r>
            <a:r>
              <a:rPr lang="en-US" dirty="0"/>
              <a:t> bore into the shoot of young plants, </a:t>
            </a:r>
            <a:r>
              <a:rPr lang="fr-FR" dirty="0"/>
              <a:t>central shoot </a:t>
            </a:r>
            <a:r>
              <a:rPr lang="fr-FR" dirty="0" err="1"/>
              <a:t>dries</a:t>
            </a:r>
            <a:r>
              <a:rPr lang="en-US" dirty="0"/>
              <a:t> (dead-heart).</a:t>
            </a:r>
          </a:p>
          <a:p>
            <a:r>
              <a:rPr lang="fr-FR" dirty="0" err="1"/>
              <a:t>Side</a:t>
            </a:r>
            <a:r>
              <a:rPr lang="fr-FR" dirty="0"/>
              <a:t> </a:t>
            </a:r>
            <a:r>
              <a:rPr lang="fr-FR" dirty="0" err="1"/>
              <a:t>tillers</a:t>
            </a:r>
            <a:r>
              <a:rPr lang="fr-FR" dirty="0"/>
              <a:t> (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attacked</a:t>
            </a:r>
            <a:r>
              <a:rPr lang="fr-FR" dirty="0"/>
              <a:t>).</a:t>
            </a:r>
            <a:endParaRPr lang="en-US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B0DE-F5B6-453A-9AB7-B2D64A54B48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B104-974E-4F48-BC76-6DABB77A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895600"/>
            <a:ext cx="5974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Insect Pests </a:t>
            </a:r>
            <a:r>
              <a:rPr lang="en-US" sz="3200" dirty="0" smtClean="0"/>
              <a:t>of </a:t>
            </a:r>
            <a:r>
              <a:rPr lang="en-US" sz="3200" dirty="0" smtClean="0"/>
              <a:t>Maize </a:t>
            </a:r>
            <a:r>
              <a:rPr lang="en-US" sz="3200" dirty="0" smtClean="0"/>
              <a:t>and Sorghum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445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www.nbaii.res.in/Pestsofcrops/images/chilo-partellus-larv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6970"/>
            <a:ext cx="3962400" cy="234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0"/>
            <a:ext cx="812561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97" y="315310"/>
            <a:ext cx="86753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Maize &amp; Sorghum	Stem borer (</a:t>
            </a:r>
            <a:r>
              <a:rPr lang="en-US" i="1" dirty="0" smtClean="0"/>
              <a:t>Chilo </a:t>
            </a:r>
            <a:r>
              <a:rPr lang="en-US" i="1" dirty="0" err="1" smtClean="0"/>
              <a:t>partellus</a:t>
            </a:r>
            <a:r>
              <a:rPr lang="en-US" dirty="0" smtClean="0"/>
              <a:t>: </a:t>
            </a:r>
            <a:r>
              <a:rPr lang="en-US" dirty="0" err="1" smtClean="0"/>
              <a:t>Pyralidae</a:t>
            </a:r>
            <a:r>
              <a:rPr lang="en-US" dirty="0" smtClean="0"/>
              <a:t>: Lepidoptera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4" name="Picture 6" descr="http://www.ent.iastate.edu/images/plantpath/corn/stalkborer/3936.135sboreri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662135"/>
            <a:ext cx="3449505" cy="219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4" name="Picture 12" descr="http://keys.lucidcentral.org/keys/v3/eafrinet/maize_pests/key/maize_pests/Media/Html/images/Chilo_partellus_(Swinhoe_1885)_-_Spotted_Stemborer/Chpartellus_damage_ear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0380" y="3810000"/>
            <a:ext cx="229362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6" name="Picture 14" descr="http://beta-media.padil.gov.au/species/142269/42962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1" y="2133600"/>
            <a:ext cx="264159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3733800" y="2133600"/>
            <a:ext cx="3657600" cy="2667000"/>
            <a:chOff x="0" y="990600"/>
            <a:chExt cx="3657600" cy="2628900"/>
          </a:xfrm>
        </p:grpSpPr>
        <p:pic>
          <p:nvPicPr>
            <p:cNvPr id="44040" name="Picture 8" descr="http://www.chemtica.com/site/wp-content/uploads/2012/11/chilo-adult2-e1352308136900-300x23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990600"/>
              <a:ext cx="3429000" cy="2628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048" name="Picture 16" descr="Species im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7400" y="2192383"/>
              <a:ext cx="1600200" cy="131190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0" y="2819162"/>
            <a:ext cx="381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Life history:</a:t>
            </a:r>
          </a:p>
          <a:p>
            <a:r>
              <a:rPr lang="en-US" sz="1400" smtClean="0"/>
              <a:t>Life cycle: 3-4 weeks</a:t>
            </a:r>
          </a:p>
          <a:p>
            <a:r>
              <a:rPr lang="en-US" sz="1400" smtClean="0"/>
              <a:t>Larvae: 1-2 weeks (diapause as larva)</a:t>
            </a:r>
          </a:p>
          <a:p>
            <a:r>
              <a:rPr lang="en-US" sz="1400" smtClean="0"/>
              <a:t>Pupation: 1-1.5  weeks (inside stems)</a:t>
            </a:r>
          </a:p>
          <a:p>
            <a:r>
              <a:rPr lang="en-US" sz="1400" smtClean="0"/>
              <a:t>No. of generations: 5-7</a:t>
            </a:r>
          </a:p>
          <a:p>
            <a:endParaRPr lang="en-US" sz="1400" smtClean="0"/>
          </a:p>
          <a:p>
            <a:endParaRPr lang="en-US" sz="1400" smtClean="0"/>
          </a:p>
        </p:txBody>
      </p:sp>
      <p:sp>
        <p:nvSpPr>
          <p:cNvPr id="15" name="Rectangle 14"/>
          <p:cNvSpPr/>
          <p:nvPr/>
        </p:nvSpPr>
        <p:spPr>
          <a:xfrm>
            <a:off x="0" y="1295400"/>
            <a:ext cx="441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Identification (Spotted stem borer)</a:t>
            </a:r>
            <a:endParaRPr lang="en-US" sz="1400" dirty="0" smtClean="0"/>
          </a:p>
          <a:p>
            <a:r>
              <a:rPr lang="en-US" sz="1400" dirty="0" smtClean="0"/>
              <a:t>Adult: Forewings are yellowish  grey</a:t>
            </a:r>
          </a:p>
          <a:p>
            <a:r>
              <a:rPr lang="en-US" sz="1400" dirty="0" smtClean="0"/>
              <a:t>Eggs: Clusters of 10-70 oval shaped eggs laid on leaves near midribs.</a:t>
            </a:r>
          </a:p>
          <a:p>
            <a:r>
              <a:rPr lang="en-US" sz="1400" dirty="0" smtClean="0"/>
              <a:t>Larvae: Creamy-white to yellowish-brown in color</a:t>
            </a:r>
          </a:p>
          <a:p>
            <a:r>
              <a:rPr lang="en-US" sz="1400" dirty="0" smtClean="0"/>
              <a:t> with 4 purple longitudinal strips on dorsal side</a:t>
            </a:r>
          </a:p>
          <a:p>
            <a:r>
              <a:rPr lang="en-US" sz="1400" dirty="0" smtClean="0"/>
              <a:t>Conspicuous dark-brown spots on dorsal side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486400"/>
            <a:ext cx="373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Destruction of crop stubbles.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Granular/dust insecticide to plant whorls.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Biological control by </a:t>
            </a:r>
            <a:r>
              <a:rPr lang="en-US" sz="1400" i="1" dirty="0" smtClean="0"/>
              <a:t>Cotesia </a:t>
            </a:r>
            <a:r>
              <a:rPr lang="en-US" sz="1400" i="1" dirty="0" err="1" smtClean="0"/>
              <a:t>flavipes</a:t>
            </a:r>
            <a:r>
              <a:rPr lang="en-US" sz="1400" i="1" dirty="0" smtClean="0"/>
              <a:t>, Bracon spp.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Carbofuran / Cypermethrin /  Deltamethrin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886200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Damage: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Active period: April to October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Early stage crop is more susceptible.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Young larvae feed inside the leaf whorl (leaving shot holes on leaves)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Stem boring and feeding on growing tissues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Producing ‘deadhearts’ and weakening stem with holes on them on internodal region.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772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wild and cultivated grass species, including maize, sorghum, millets and rice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09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rvestchoice.org/sites/default/files/images/thumbnails/blogs/Small%20Chilo%20partellus%20larvae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8803689" cy="3400425"/>
          </a:xfrm>
          <a:prstGeom prst="rect">
            <a:avLst/>
          </a:prstGeom>
          <a:noFill/>
        </p:spPr>
      </p:pic>
      <p:pic>
        <p:nvPicPr>
          <p:cNvPr id="1029" name="Picture 5" descr="D:\Zeeshan_25-02-2016\UOS-UCA\Insect Photos\Chilo-partellus-larva.jpg"/>
          <p:cNvPicPr>
            <a:picLocks noChangeAspect="1" noChangeArrowheads="1"/>
          </p:cNvPicPr>
          <p:nvPr/>
        </p:nvPicPr>
        <p:blipFill>
          <a:blip r:embed="rId4" cstate="print"/>
          <a:srcRect l="20562" t="16667" r="14813" b="25000"/>
          <a:stretch>
            <a:fillRect/>
          </a:stretch>
        </p:blipFill>
        <p:spPr bwMode="auto">
          <a:xfrm>
            <a:off x="304800" y="533400"/>
            <a:ext cx="3352800" cy="2133600"/>
          </a:xfrm>
          <a:prstGeom prst="rect">
            <a:avLst/>
          </a:prstGeom>
          <a:noFill/>
        </p:spPr>
      </p:pic>
      <p:pic>
        <p:nvPicPr>
          <p:cNvPr id="1030" name="Picture 6" descr="D:\Zeeshan_25-02-2016\UOS-UCA\Insect Photos\Chilo-partellus3.jpg"/>
          <p:cNvPicPr>
            <a:picLocks noChangeAspect="1" noChangeArrowheads="1"/>
          </p:cNvPicPr>
          <p:nvPr/>
        </p:nvPicPr>
        <p:blipFill>
          <a:blip r:embed="rId5" cstate="print"/>
          <a:srcRect l="13178" t="25000" r="19464" b="8333"/>
          <a:stretch>
            <a:fillRect/>
          </a:stretch>
        </p:blipFill>
        <p:spPr bwMode="auto">
          <a:xfrm>
            <a:off x="4648200" y="381000"/>
            <a:ext cx="3505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8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62" y="588579"/>
            <a:ext cx="8785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Maize &amp; Sorghum	</a:t>
            </a:r>
            <a:r>
              <a:rPr lang="en-US" dirty="0" err="1" smtClean="0"/>
              <a:t>Kutra</a:t>
            </a:r>
            <a:r>
              <a:rPr lang="en-US" dirty="0" smtClean="0"/>
              <a:t> moth (</a:t>
            </a:r>
            <a:r>
              <a:rPr lang="en-US" i="1" dirty="0" err="1" smtClean="0"/>
              <a:t>Amsacta</a:t>
            </a:r>
            <a:r>
              <a:rPr lang="en-US" i="1" dirty="0" smtClean="0"/>
              <a:t> </a:t>
            </a:r>
            <a:r>
              <a:rPr lang="en-US" i="1" dirty="0" err="1" smtClean="0"/>
              <a:t>moorei</a:t>
            </a:r>
            <a:r>
              <a:rPr lang="en-US" dirty="0" smtClean="0"/>
              <a:t>: </a:t>
            </a:r>
            <a:r>
              <a:rPr lang="en-US" dirty="0" err="1" smtClean="0"/>
              <a:t>Arctiidae</a:t>
            </a:r>
            <a:r>
              <a:rPr lang="en-US" dirty="0" smtClean="0"/>
              <a:t>: Lepidoptera)</a:t>
            </a:r>
            <a:endParaRPr lang="en-US" i="1" dirty="0"/>
          </a:p>
        </p:txBody>
      </p:sp>
      <p:pic>
        <p:nvPicPr>
          <p:cNvPr id="43010" name="Picture 2" descr="http://www.jnkvv.nic.in/IPM%20Project/insects/Amsacta-albistriga-ad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2438400" cy="19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www.icrisat.org/satrends/mar2006_files/Redcaterpillar_250by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416" y="3142488"/>
            <a:ext cx="2133600" cy="137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276362"/>
            <a:ext cx="381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3 weeks</a:t>
            </a:r>
          </a:p>
          <a:p>
            <a:r>
              <a:rPr lang="en-US" sz="1400" dirty="0" smtClean="0"/>
              <a:t>Larvae: 2 weeks</a:t>
            </a:r>
          </a:p>
          <a:p>
            <a:r>
              <a:rPr lang="en-US" sz="1400" dirty="0" smtClean="0"/>
              <a:t>Pupation: 1 week (diapauses as pupae in soil)</a:t>
            </a:r>
          </a:p>
          <a:p>
            <a:r>
              <a:rPr lang="en-US" sz="1400" dirty="0" smtClean="0"/>
              <a:t>No. Of generations: 2-3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441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Identification: </a:t>
            </a:r>
            <a:r>
              <a:rPr lang="en-US" sz="1400" dirty="0" smtClean="0"/>
              <a:t>(also called red hairy caterpillar)</a:t>
            </a:r>
          </a:p>
          <a:p>
            <a:r>
              <a:rPr lang="en-US" sz="1400" dirty="0" smtClean="0"/>
              <a:t>Adult: White forewings with scarlet reddish streaks on out     margins and on the thorax and abdomen</a:t>
            </a:r>
          </a:p>
          <a:p>
            <a:r>
              <a:rPr lang="en-US" sz="1400" dirty="0" smtClean="0"/>
              <a:t>Large black markings on hind wings	</a:t>
            </a:r>
          </a:p>
          <a:p>
            <a:r>
              <a:rPr lang="en-US" sz="1400" dirty="0" smtClean="0"/>
              <a:t>Eggs: yellow spherical eggs in clusters of few hundreds on leaf under sides, </a:t>
            </a:r>
          </a:p>
          <a:p>
            <a:r>
              <a:rPr lang="en-US" sz="1400" dirty="0" smtClean="0"/>
              <a:t>Larvae: reddish brown hairy </a:t>
            </a:r>
            <a:r>
              <a:rPr lang="en-US" sz="1400" dirty="0" err="1" smtClean="0"/>
              <a:t>catterpillars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5715000"/>
            <a:ext cx="502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/>
              <a:t>Control:</a:t>
            </a:r>
          </a:p>
          <a:p>
            <a:r>
              <a:rPr lang="en-US" sz="1400" smtClean="0"/>
              <a:t>Light traps for adult control</a:t>
            </a:r>
          </a:p>
          <a:p>
            <a:r>
              <a:rPr lang="en-US" sz="1400" smtClean="0"/>
              <a:t>Pull-out and discard the infested plants with pest agrégations </a:t>
            </a:r>
          </a:p>
          <a:p>
            <a:r>
              <a:rPr lang="en-US" sz="1400" smtClean="0"/>
              <a:t>Deep ploughting hoeing to kill pupae</a:t>
            </a:r>
          </a:p>
          <a:p>
            <a:r>
              <a:rPr lang="en-US" sz="1400" smtClean="0"/>
              <a:t>10% Carbofuran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403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/>
              <a:t>Damage:</a:t>
            </a:r>
          </a:p>
          <a:p>
            <a:r>
              <a:rPr lang="en-US" sz="1400" smtClean="0"/>
              <a:t>Active period is June to August.</a:t>
            </a:r>
          </a:p>
          <a:p>
            <a:r>
              <a:rPr lang="en-US" sz="1400" smtClean="0"/>
              <a:t>Kutra moth catterpillars feed on gorwing shoot core</a:t>
            </a:r>
          </a:p>
          <a:p>
            <a:r>
              <a:rPr lang="en-US" sz="1400" smtClean="0"/>
              <a:t>Large grown larvae eat agressively on all green matter.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Polyphagous insect</a:t>
            </a:r>
          </a:p>
          <a:p>
            <a:r>
              <a:rPr lang="en-US" sz="1400" dirty="0" smtClean="0"/>
              <a:t>	Sorghum, corn, millets, sesame, pulses</a:t>
            </a:r>
            <a:endParaRPr lang="en-US" sz="1400" dirty="0"/>
          </a:p>
        </p:txBody>
      </p:sp>
      <p:pic>
        <p:nvPicPr>
          <p:cNvPr id="1028" name="Picture 4" descr="Image result for Amsacta moorei: Arctiida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86" y="4522372"/>
            <a:ext cx="5284413" cy="15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11" y="604345"/>
            <a:ext cx="85919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Maize &amp; Sorghum	Shoot fly (</a:t>
            </a:r>
            <a:r>
              <a:rPr lang="en-US" i="1" dirty="0" err="1" smtClean="0"/>
              <a:t>Atherigona</a:t>
            </a:r>
            <a:r>
              <a:rPr lang="en-US" i="1" dirty="0" smtClean="0"/>
              <a:t> </a:t>
            </a:r>
            <a:r>
              <a:rPr lang="en-US" i="1" dirty="0" err="1" smtClean="0"/>
              <a:t>soccata</a:t>
            </a:r>
            <a:r>
              <a:rPr lang="en-US" i="1" dirty="0" smtClean="0"/>
              <a:t>: </a:t>
            </a:r>
            <a:r>
              <a:rPr lang="en-US" dirty="0" err="1" smtClean="0"/>
              <a:t>Muscidae</a:t>
            </a:r>
            <a:r>
              <a:rPr lang="en-US" dirty="0" smtClean="0"/>
              <a:t>: Diptera)</a:t>
            </a:r>
            <a:endParaRPr lang="en-US" dirty="0"/>
          </a:p>
        </p:txBody>
      </p:sp>
      <p:pic>
        <p:nvPicPr>
          <p:cNvPr id="41986" name="Picture 2" descr="http://2.bp.blogspot.com/-W-jx_gbLfu0/TcdnEIuAFcI/AAAAAAAAAEQ/0myiWHFsTC0/s320/Shoot%2Bfly%2B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429000" y="3385330"/>
            <a:ext cx="2699211" cy="347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DSC0627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96000" y="1219200"/>
            <a:ext cx="2820138" cy="346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www.infonet-biovision.org/res/res/files/1494.280x185.clip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981200"/>
            <a:ext cx="2203039" cy="145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2895600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Life history:</a:t>
            </a:r>
          </a:p>
          <a:p>
            <a:r>
              <a:rPr lang="en-US" sz="1400" smtClean="0"/>
              <a:t>Life cycle: </a:t>
            </a:r>
          </a:p>
          <a:p>
            <a:r>
              <a:rPr lang="en-US" sz="1400" smtClean="0"/>
              <a:t>Adult: 1 month</a:t>
            </a:r>
          </a:p>
          <a:p>
            <a:r>
              <a:rPr lang="en-US" sz="1400" smtClean="0"/>
              <a:t>Larvae: 6-10 days</a:t>
            </a:r>
          </a:p>
          <a:p>
            <a:r>
              <a:rPr lang="en-US" sz="1400" smtClean="0"/>
              <a:t>Pupation: 7 days (in side stems)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373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/>
              <a:t>Identification:</a:t>
            </a:r>
            <a:endParaRPr lang="en-US" sz="1400" smtClean="0"/>
          </a:p>
          <a:p>
            <a:r>
              <a:rPr lang="en-US" sz="1400" smtClean="0"/>
              <a:t>Adult: small dark flies like house flies	</a:t>
            </a:r>
          </a:p>
          <a:p>
            <a:r>
              <a:rPr lang="en-US" sz="1400" smtClean="0"/>
              <a:t>Eggs: elongated whitish in color laid singly on leave lowersides (30-40 eggs /female)</a:t>
            </a:r>
          </a:p>
          <a:p>
            <a:r>
              <a:rPr lang="en-US" sz="1400" smtClean="0"/>
              <a:t>Larvae: yellowish brown in color</a:t>
            </a:r>
          </a:p>
          <a:p>
            <a:r>
              <a:rPr lang="en-US" sz="1400" smtClean="0"/>
              <a:t>Pupae: Pale white (turns brown later 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15000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r>
              <a:rPr lang="en-US" sz="1400" dirty="0" smtClean="0"/>
              <a:t>Pull-out and discard the infested plants</a:t>
            </a:r>
          </a:p>
          <a:p>
            <a:r>
              <a:rPr lang="en-US" sz="1400" dirty="0" smtClean="0"/>
              <a:t>Higher seed rate</a:t>
            </a:r>
          </a:p>
          <a:p>
            <a:r>
              <a:rPr lang="en-US" sz="1400" dirty="0" smtClean="0"/>
              <a:t>10% </a:t>
            </a:r>
            <a:r>
              <a:rPr lang="en-US" sz="1400" dirty="0" err="1" smtClean="0"/>
              <a:t>Carbofuran</a:t>
            </a:r>
            <a:r>
              <a:rPr lang="en-US" sz="1400" dirty="0" smtClean="0"/>
              <a:t>, </a:t>
            </a:r>
            <a:r>
              <a:rPr lang="en-US" sz="1400" dirty="0" err="1" smtClean="0"/>
              <a:t>Cypermethrin</a:t>
            </a:r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41910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/>
              <a:t>Damage: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smtClean="0"/>
              <a:t>Active period: Feburary to October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smtClean="0"/>
              <a:t>Maggots bore into the shoot of young plants, Central shoot dries (dead-heart).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smtClean="0"/>
              <a:t>Side tillers formation (which may be further attacked).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Sorghum, maize, millets, wheat, other grasses</a:t>
            </a:r>
            <a:endParaRPr lang="en-US" sz="1400" dirty="0"/>
          </a:p>
        </p:txBody>
      </p:sp>
      <p:pic>
        <p:nvPicPr>
          <p:cNvPr id="73730" name="Picture 2" descr="http://pikul.lib.ku.ac.th/insect/001-006%20UPDATE%20insects/002%20Pest%20Insects/004331%20Agronomy%20Pests/Atherigona%20soccata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 l="19419" t="11765" r="24266" b="20588"/>
          <a:stretch>
            <a:fillRect/>
          </a:stretch>
        </p:blipFill>
        <p:spPr bwMode="auto">
          <a:xfrm>
            <a:off x="6248400" y="4496925"/>
            <a:ext cx="2895600" cy="213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9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868494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Maize &amp; Sorghum	Maize </a:t>
            </a:r>
            <a:r>
              <a:rPr lang="en-US" dirty="0" err="1" smtClean="0"/>
              <a:t>jassid</a:t>
            </a:r>
            <a:r>
              <a:rPr lang="en-US" dirty="0" smtClean="0"/>
              <a:t> (</a:t>
            </a:r>
            <a:r>
              <a:rPr lang="fr-FR" i="1" dirty="0" err="1" smtClean="0"/>
              <a:t>Zygina</a:t>
            </a:r>
            <a:r>
              <a:rPr lang="fr-FR" i="1" dirty="0" smtClean="0"/>
              <a:t> </a:t>
            </a:r>
            <a:r>
              <a:rPr lang="fr-FR" i="1" dirty="0" err="1" smtClean="0"/>
              <a:t>spp</a:t>
            </a:r>
            <a:r>
              <a:rPr lang="fr-FR" dirty="0" smtClean="0"/>
              <a:t>.: </a:t>
            </a:r>
            <a:r>
              <a:rPr lang="fr-FR" dirty="0" err="1" smtClean="0"/>
              <a:t>Cicadellidae</a:t>
            </a:r>
            <a:r>
              <a:rPr lang="fr-FR" dirty="0" smtClean="0"/>
              <a:t>: </a:t>
            </a:r>
            <a:r>
              <a:rPr lang="fr-FR" dirty="0" err="1" smtClean="0"/>
              <a:t>Homoptera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122882" name="Picture 2" descr="leafhopper damage, showing Wallaby ear in ma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51" y="1143000"/>
            <a:ext cx="3568594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84" name="Picture 4" descr="Maize leafhopper, showing yellow-green, elongated, wedge-shaped b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36285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38200" y="3810000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/>
              <a:t>Maize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leafhoppers</a:t>
            </a:r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Pest of </a:t>
            </a:r>
            <a:r>
              <a:rPr lang="fr-FR" sz="1600" dirty="0" err="1" smtClean="0"/>
              <a:t>maize</a:t>
            </a:r>
            <a:r>
              <a:rPr lang="fr-FR" sz="1600" dirty="0" smtClean="0"/>
              <a:t>, </a:t>
            </a:r>
            <a:r>
              <a:rPr lang="fr-FR" sz="1600" dirty="0" err="1" smtClean="0"/>
              <a:t>sorghum</a:t>
            </a:r>
            <a:r>
              <a:rPr lang="fr-FR" sz="1600" dirty="0" smtClean="0"/>
              <a:t> and millets </a:t>
            </a:r>
            <a:r>
              <a:rPr lang="fr-FR" sz="1600" dirty="0" err="1" smtClean="0"/>
              <a:t>crops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err="1" smtClean="0"/>
              <a:t>Adult</a:t>
            </a:r>
            <a:r>
              <a:rPr lang="fr-FR" sz="1600" dirty="0" smtClean="0"/>
              <a:t>/</a:t>
            </a:r>
            <a:r>
              <a:rPr lang="fr-FR" sz="1600" dirty="0" err="1" smtClean="0"/>
              <a:t>numph</a:t>
            </a:r>
            <a:r>
              <a:rPr lang="fr-FR" sz="1600" dirty="0" smtClean="0"/>
              <a:t>: Yellow and green-</a:t>
            </a:r>
            <a:r>
              <a:rPr lang="fr-FR" sz="1600" dirty="0" err="1" smtClean="0"/>
              <a:t>bright</a:t>
            </a:r>
            <a:r>
              <a:rPr lang="fr-FR" sz="1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Desaping and </a:t>
            </a:r>
            <a:r>
              <a:rPr lang="fr-FR" sz="1600" dirty="0" err="1" smtClean="0"/>
              <a:t>deviatalizing</a:t>
            </a:r>
            <a:r>
              <a:rPr lang="fr-FR" sz="1600" dirty="0" smtClean="0"/>
              <a:t> the plants</a:t>
            </a:r>
          </a:p>
        </p:txBody>
      </p:sp>
    </p:spTree>
    <p:extLst>
      <p:ext uri="{BB962C8B-B14F-4D97-AF65-F5344CB8AC3E}">
        <p14:creationId xmlns:p14="http://schemas.microsoft.com/office/powerpoint/2010/main" val="11740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104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Abdul Ghafoor</dc:creator>
  <cp:lastModifiedBy>Hafiz Abdul Ghafoor</cp:lastModifiedBy>
  <cp:revision>2</cp:revision>
  <dcterms:created xsi:type="dcterms:W3CDTF">2020-05-02T07:17:38Z</dcterms:created>
  <dcterms:modified xsi:type="dcterms:W3CDTF">2020-05-02T07:18:40Z</dcterms:modified>
</cp:coreProperties>
</file>