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35"/>
  </p:notesMasterIdLst>
  <p:sldIdLst>
    <p:sldId id="256" r:id="rId2"/>
    <p:sldId id="322" r:id="rId3"/>
    <p:sldId id="285" r:id="rId4"/>
    <p:sldId id="287" r:id="rId5"/>
    <p:sldId id="288" r:id="rId6"/>
    <p:sldId id="286" r:id="rId7"/>
    <p:sldId id="289" r:id="rId8"/>
    <p:sldId id="290" r:id="rId9"/>
    <p:sldId id="291" r:id="rId10"/>
    <p:sldId id="292" r:id="rId11"/>
    <p:sldId id="293" r:id="rId12"/>
    <p:sldId id="294" r:id="rId13"/>
    <p:sldId id="295" r:id="rId14"/>
    <p:sldId id="296" r:id="rId15"/>
    <p:sldId id="298" r:id="rId16"/>
    <p:sldId id="299" r:id="rId17"/>
    <p:sldId id="309" r:id="rId18"/>
    <p:sldId id="310" r:id="rId19"/>
    <p:sldId id="313" r:id="rId20"/>
    <p:sldId id="312" r:id="rId21"/>
    <p:sldId id="311" r:id="rId22"/>
    <p:sldId id="300" r:id="rId23"/>
    <p:sldId id="301" r:id="rId24"/>
    <p:sldId id="302" r:id="rId25"/>
    <p:sldId id="314" r:id="rId26"/>
    <p:sldId id="315" r:id="rId27"/>
    <p:sldId id="316" r:id="rId28"/>
    <p:sldId id="317" r:id="rId29"/>
    <p:sldId id="318" r:id="rId30"/>
    <p:sldId id="320" r:id="rId31"/>
    <p:sldId id="323" r:id="rId32"/>
    <p:sldId id="324" r:id="rId33"/>
    <p:sldId id="32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AED9E2-00FC-4D57-A66F-0690C78E3600}" type="datetimeFigureOut">
              <a:rPr lang="en-US" smtClean="0"/>
              <a:pPr/>
              <a:t>04-May-21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EEE134-7A70-4382-A1D9-1BB7CE2496C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5C55338-0D06-4ECC-97A7-51BFC2581DD4}" type="datetimeFigureOut">
              <a:rPr lang="en-US" smtClean="0"/>
              <a:pPr/>
              <a:t>04-May-21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94B5E81-6CAE-4B94-BBBB-EC47839A991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C55338-0D06-4ECC-97A7-51BFC2581DD4}" type="datetimeFigureOut">
              <a:rPr lang="en-US" smtClean="0"/>
              <a:pPr/>
              <a:t>04-May-21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C55338-0D06-4ECC-97A7-51BFC2581DD4}" type="datetimeFigureOut">
              <a:rPr lang="en-US" smtClean="0"/>
              <a:pPr/>
              <a:t>04-May-21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C55338-0D06-4ECC-97A7-51BFC2581DD4}" type="datetimeFigureOut">
              <a:rPr lang="en-US" smtClean="0"/>
              <a:pPr/>
              <a:t>04-May-21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04-May-21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C55338-0D06-4ECC-97A7-51BFC2581DD4}" type="datetimeFigureOut">
              <a:rPr lang="en-US" smtClean="0"/>
              <a:pPr/>
              <a:t>04-May-21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5C55338-0D06-4ECC-97A7-51BFC2581DD4}" type="datetimeFigureOut">
              <a:rPr lang="en-US" smtClean="0"/>
              <a:pPr/>
              <a:t>04-May-21</a:t>
            </a:fld>
            <a:endParaRPr lang="en-US"/>
          </a:p>
        </p:txBody>
      </p:sp>
      <p:sp>
        <p:nvSpPr>
          <p:cNvPr id="27" name="Slide Number Placeholder 26"/>
          <p:cNvSpPr>
            <a:spLocks noGrp="1"/>
          </p:cNvSpPr>
          <p:nvPr>
            <p:ph type="sldNum" sz="quarter" idx="11"/>
          </p:nvPr>
        </p:nvSpPr>
        <p:spPr/>
        <p:txBody>
          <a:bodyPr rtlCol="0"/>
          <a:lstStyle/>
          <a:p>
            <a:fld id="{F94B5E81-6CAE-4B94-BBBB-EC47839A9910}"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5C55338-0D06-4ECC-97A7-51BFC2581DD4}" type="datetimeFigureOut">
              <a:rPr lang="en-US" smtClean="0"/>
              <a:pPr/>
              <a:t>04-May-21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94B5E81-6CAE-4B94-BBBB-EC47839A991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C55338-0D06-4ECC-97A7-51BFC2581DD4}" type="datetimeFigureOut">
              <a:rPr lang="en-US" smtClean="0"/>
              <a:pPr/>
              <a:t>04-May-21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C55338-0D06-4ECC-97A7-51BFC2581DD4}" type="datetimeFigureOut">
              <a:rPr lang="en-US" smtClean="0"/>
              <a:pPr/>
              <a:t>04-May-21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04-May-21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5C55338-0D06-4ECC-97A7-51BFC2581DD4}" type="datetimeFigureOut">
              <a:rPr lang="en-US" smtClean="0"/>
              <a:pPr/>
              <a:t>04-May-21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94B5E81-6CAE-4B94-BBBB-EC47839A99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062912" cy="1470025"/>
          </a:xfrm>
        </p:spPr>
        <p:txBody>
          <a:bodyPr>
            <a:noAutofit/>
          </a:bodyPr>
          <a:lstStyle/>
          <a:p>
            <a:pPr algn="ctr"/>
            <a:r>
              <a:rPr lang="en-US" sz="5400" b="1" dirty="0" smtClean="0">
                <a:latin typeface="Times New Roman" pitchFamily="18" charset="0"/>
                <a:cs typeface="Times New Roman" pitchFamily="18" charset="0"/>
              </a:rPr>
              <a:t>Biopsychology</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Acetylcholine </a:t>
            </a:r>
            <a:r>
              <a:rPr lang="en-US" dirty="0" smtClean="0"/>
              <a:t>_ involved in voluntary movement, learning, memory, and sleep.</a:t>
            </a:r>
          </a:p>
          <a:p>
            <a:r>
              <a:rPr lang="en-US" dirty="0" smtClean="0"/>
              <a:t>To much is associated with depression, and too little in the hippocampus has been associated with dementia.</a:t>
            </a:r>
          </a:p>
          <a:p>
            <a:endParaRPr lang="en-US" dirty="0" smtClean="0"/>
          </a:p>
          <a:p>
            <a:pPr>
              <a:buNone/>
            </a:pPr>
            <a:r>
              <a:rPr lang="en-US" b="1" dirty="0" smtClean="0"/>
              <a:t>Dopamine</a:t>
            </a:r>
            <a:r>
              <a:rPr lang="en-US" dirty="0" smtClean="0"/>
              <a:t>_ correlated with movement, attention, and learning</a:t>
            </a:r>
          </a:p>
          <a:p>
            <a:r>
              <a:rPr lang="en-US" dirty="0" smtClean="0"/>
              <a:t>Too much… associated with schizophrenia</a:t>
            </a:r>
          </a:p>
          <a:p>
            <a:r>
              <a:rPr lang="en-US" dirty="0" smtClean="0"/>
              <a:t>Too little….. Some forms of depression, muscular rigidity.</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Norepinephrine</a:t>
            </a:r>
            <a:r>
              <a:rPr lang="en-US" dirty="0" smtClean="0"/>
              <a:t>_ associated with eating, alertness</a:t>
            </a:r>
          </a:p>
          <a:p>
            <a:r>
              <a:rPr lang="en-US" dirty="0" smtClean="0"/>
              <a:t>Too little….. Associated with depression</a:t>
            </a:r>
          </a:p>
          <a:p>
            <a:r>
              <a:rPr lang="en-US" dirty="0" smtClean="0"/>
              <a:t>Too high …. Associated with schizophrenia</a:t>
            </a:r>
          </a:p>
          <a:p>
            <a:pPr>
              <a:buNone/>
            </a:pPr>
            <a:endParaRPr lang="en-US" dirty="0" smtClean="0"/>
          </a:p>
          <a:p>
            <a:pPr>
              <a:buNone/>
            </a:pPr>
            <a:r>
              <a:rPr lang="en-US" b="1" dirty="0" smtClean="0"/>
              <a:t>Epinephrine_ </a:t>
            </a:r>
            <a:r>
              <a:rPr lang="en-US" dirty="0" smtClean="0"/>
              <a:t>involved in energy, and glucose metabolism</a:t>
            </a:r>
          </a:p>
          <a:p>
            <a:r>
              <a:rPr lang="en-US" dirty="0" smtClean="0"/>
              <a:t>Too little…. Associated with depression</a:t>
            </a:r>
          </a:p>
          <a:p>
            <a:pPr>
              <a:buNone/>
            </a:pPr>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Serotonin</a:t>
            </a:r>
            <a:r>
              <a:rPr lang="en-US" dirty="0" smtClean="0"/>
              <a:t>_ plays a role in mood, sleep, appetite, and impulsive and aggressive behavior.</a:t>
            </a:r>
          </a:p>
          <a:p>
            <a:r>
              <a:rPr lang="en-US" dirty="0" smtClean="0"/>
              <a:t>Too little….. Depression, and some anxiety disorder, specially obsessive compulsive disorder.</a:t>
            </a:r>
          </a:p>
          <a:p>
            <a:endParaRPr lang="en-US" dirty="0" smtClean="0"/>
          </a:p>
          <a:p>
            <a:pPr>
              <a:buNone/>
            </a:pPr>
            <a:r>
              <a:rPr lang="en-US" b="1" dirty="0" smtClean="0"/>
              <a:t>GABA</a:t>
            </a:r>
            <a:r>
              <a:rPr lang="en-US" dirty="0" smtClean="0"/>
              <a:t> _ inhibit excitation and anxiety</a:t>
            </a:r>
          </a:p>
          <a:p>
            <a:r>
              <a:rPr lang="en-US" dirty="0" smtClean="0"/>
              <a:t>Too little…… anxiety</a:t>
            </a:r>
          </a:p>
          <a:p>
            <a:r>
              <a:rPr lang="en-US" dirty="0" smtClean="0"/>
              <a:t>Too high …… schizophrenia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Brain and nervous system</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The nervous system is broken down into two major systems, Central nervous system and peripheral nervous system</a:t>
            </a:r>
          </a:p>
          <a:p>
            <a:pPr>
              <a:buNone/>
            </a:pPr>
            <a:endParaRPr lang="en-US" dirty="0" smtClean="0"/>
          </a:p>
          <a:p>
            <a:r>
              <a:rPr lang="en-US" dirty="0" smtClean="0"/>
              <a:t>CNS consists of the brain and spinal cord.</a:t>
            </a:r>
          </a:p>
          <a:p>
            <a:pPr>
              <a:buFont typeface="Wingdings" pitchFamily="2" charset="2"/>
              <a:buChar char="Ø"/>
            </a:pPr>
            <a:r>
              <a:rPr lang="en-US" dirty="0" smtClean="0"/>
              <a:t>The brain is divided into two symmetrical hemispheres</a:t>
            </a:r>
          </a:p>
          <a:p>
            <a:pPr>
              <a:buFont typeface="Wingdings" pitchFamily="2" charset="2"/>
              <a:buChar char="Ø"/>
            </a:pPr>
            <a:endParaRPr lang="en-US" b="1" dirty="0" smtClean="0"/>
          </a:p>
          <a:p>
            <a:pPr>
              <a:buFont typeface="Courier New" pitchFamily="49" charset="0"/>
              <a:buChar char="o"/>
            </a:pPr>
            <a:r>
              <a:rPr lang="en-US" b="1" dirty="0" smtClean="0"/>
              <a:t>Right Hemisphere </a:t>
            </a:r>
            <a:r>
              <a:rPr lang="en-US" dirty="0" smtClean="0"/>
              <a:t>( involved with musical and artistic abilities), and control the left side body</a:t>
            </a:r>
          </a:p>
          <a:p>
            <a:pPr>
              <a:buFont typeface="Courier New" pitchFamily="49" charset="0"/>
              <a:buChar char="o"/>
            </a:pPr>
            <a:r>
              <a:rPr lang="en-US" b="1" dirty="0" smtClean="0"/>
              <a:t>Left Hemisphere </a:t>
            </a:r>
            <a:r>
              <a:rPr lang="en-US" dirty="0" smtClean="0"/>
              <a:t>(language, analytical thinking, logical abilities), and control the right side body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brain is also divided into four lobes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err="1" smtClean="0"/>
              <a:t>Frontol</a:t>
            </a:r>
            <a:r>
              <a:rPr lang="en-US" b="1" dirty="0" smtClean="0"/>
              <a:t> lobe</a:t>
            </a:r>
            <a:r>
              <a:rPr lang="en-US" dirty="0" smtClean="0"/>
              <a:t>_ (motor cortex) motor behavior, expressive language, higher level cognitive process, and orientation to person, place, time, and situation</a:t>
            </a:r>
          </a:p>
          <a:p>
            <a:endParaRPr lang="en-US" b="1" dirty="0" smtClean="0"/>
          </a:p>
          <a:p>
            <a:r>
              <a:rPr lang="en-US" b="1" dirty="0" err="1" smtClean="0"/>
              <a:t>Pariental</a:t>
            </a:r>
            <a:r>
              <a:rPr lang="en-US" b="1" dirty="0" smtClean="0"/>
              <a:t> lobe</a:t>
            </a:r>
            <a:r>
              <a:rPr lang="en-US" dirty="0" smtClean="0"/>
              <a:t>_ (</a:t>
            </a:r>
            <a:r>
              <a:rPr lang="en-US" dirty="0" err="1" smtClean="0"/>
              <a:t>somatosensory</a:t>
            </a:r>
            <a:r>
              <a:rPr lang="en-US" dirty="0" smtClean="0"/>
              <a:t> cortex) involved in the processing of touch, temperature, pain, pressure</a:t>
            </a:r>
          </a:p>
          <a:p>
            <a:endParaRPr lang="en-US" dirty="0" smtClean="0"/>
          </a:p>
          <a:p>
            <a:r>
              <a:rPr lang="en-US" b="1" dirty="0" smtClean="0"/>
              <a:t>Occipital lobe</a:t>
            </a:r>
            <a:r>
              <a:rPr lang="en-US" dirty="0" smtClean="0"/>
              <a:t>_ (visual cortex) interpretation of visual information</a:t>
            </a:r>
          </a:p>
          <a:p>
            <a:endParaRPr lang="en-US" dirty="0" smtClean="0"/>
          </a:p>
          <a:p>
            <a:r>
              <a:rPr lang="en-US" b="1" dirty="0" smtClean="0"/>
              <a:t>Temporal lobe </a:t>
            </a:r>
            <a:r>
              <a:rPr lang="en-US" dirty="0" smtClean="0"/>
              <a:t>_(auditory cortex) receptive language (understanding language)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parts of the brain</a:t>
            </a:r>
            <a:endParaRPr lang="en-US" dirty="0"/>
          </a:p>
        </p:txBody>
      </p:sp>
      <p:graphicFrame>
        <p:nvGraphicFramePr>
          <p:cNvPr id="4" name="Content Placeholder 3"/>
          <p:cNvGraphicFramePr>
            <a:graphicFrameLocks noGrp="1"/>
          </p:cNvGraphicFramePr>
          <p:nvPr>
            <p:ph idx="1"/>
          </p:nvPr>
        </p:nvGraphicFramePr>
        <p:xfrm>
          <a:off x="457200" y="2249488"/>
          <a:ext cx="8229600" cy="3694112"/>
        </p:xfrm>
        <a:graphic>
          <a:graphicData uri="http://schemas.openxmlformats.org/drawingml/2006/table">
            <a:tbl>
              <a:tblPr firstRow="1" bandRow="1">
                <a:tableStyleId>{5C22544A-7EE6-4342-B048-85BDC9FD1C3A}</a:tableStyleId>
              </a:tblPr>
              <a:tblGrid>
                <a:gridCol w="2743200"/>
                <a:gridCol w="2743200"/>
                <a:gridCol w="2743200"/>
              </a:tblGrid>
              <a:tr h="515622">
                <a:tc>
                  <a:txBody>
                    <a:bodyPr/>
                    <a:lstStyle/>
                    <a:p>
                      <a:r>
                        <a:rPr lang="en-US" dirty="0" smtClean="0"/>
                        <a:t>Fore brain </a:t>
                      </a:r>
                      <a:endParaRPr lang="en-US" dirty="0"/>
                    </a:p>
                  </a:txBody>
                  <a:tcPr/>
                </a:tc>
                <a:tc>
                  <a:txBody>
                    <a:bodyPr/>
                    <a:lstStyle/>
                    <a:p>
                      <a:r>
                        <a:rPr lang="en-US" dirty="0" smtClean="0"/>
                        <a:t>Mid-brain </a:t>
                      </a:r>
                      <a:endParaRPr lang="en-US" dirty="0"/>
                    </a:p>
                  </a:txBody>
                  <a:tcPr/>
                </a:tc>
                <a:tc>
                  <a:txBody>
                    <a:bodyPr/>
                    <a:lstStyle/>
                    <a:p>
                      <a:r>
                        <a:rPr lang="en-US" dirty="0" smtClean="0"/>
                        <a:t>Hind brain </a:t>
                      </a:r>
                      <a:endParaRPr lang="en-US" dirty="0"/>
                    </a:p>
                  </a:txBody>
                  <a:tcPr/>
                </a:tc>
              </a:tr>
              <a:tr h="3178490">
                <a:tc>
                  <a:txBody>
                    <a:bodyPr/>
                    <a:lstStyle/>
                    <a:p>
                      <a:r>
                        <a:rPr lang="en-US" dirty="0" smtClean="0"/>
                        <a:t>Thalamus</a:t>
                      </a:r>
                    </a:p>
                    <a:p>
                      <a:r>
                        <a:rPr lang="en-US" dirty="0" smtClean="0"/>
                        <a:t>hypothalamus </a:t>
                      </a:r>
                    </a:p>
                    <a:p>
                      <a:r>
                        <a:rPr lang="en-US" dirty="0" smtClean="0"/>
                        <a:t>Limbic system</a:t>
                      </a:r>
                    </a:p>
                    <a:p>
                      <a:r>
                        <a:rPr lang="en-US" dirty="0" err="1" smtClean="0"/>
                        <a:t>Amygdala</a:t>
                      </a:r>
                      <a:endParaRPr lang="en-US" dirty="0" smtClean="0"/>
                    </a:p>
                    <a:p>
                      <a:r>
                        <a:rPr lang="en-US" dirty="0" smtClean="0"/>
                        <a:t>Hippocampus </a:t>
                      </a:r>
                    </a:p>
                    <a:p>
                      <a:r>
                        <a:rPr lang="en-US" dirty="0" smtClean="0"/>
                        <a:t>Cerebral cortex</a:t>
                      </a:r>
                    </a:p>
                    <a:p>
                      <a:endParaRPr lang="en-US" dirty="0"/>
                    </a:p>
                  </a:txBody>
                  <a:tcPr/>
                </a:tc>
                <a:tc>
                  <a:txBody>
                    <a:bodyPr/>
                    <a:lstStyle/>
                    <a:p>
                      <a:r>
                        <a:rPr lang="en-US" dirty="0" smtClean="0"/>
                        <a:t>Reticular formation (reticular activating</a:t>
                      </a:r>
                      <a:r>
                        <a:rPr lang="en-US" baseline="0" dirty="0" smtClean="0"/>
                        <a:t> </a:t>
                      </a:r>
                      <a:r>
                        <a:rPr lang="en-US" dirty="0" smtClean="0"/>
                        <a:t>system)</a:t>
                      </a:r>
                      <a:endParaRPr lang="en-US" dirty="0"/>
                    </a:p>
                  </a:txBody>
                  <a:tcPr/>
                </a:tc>
                <a:tc>
                  <a:txBody>
                    <a:bodyPr/>
                    <a:lstStyle/>
                    <a:p>
                      <a:r>
                        <a:rPr lang="en-US" dirty="0" smtClean="0"/>
                        <a:t>Pons</a:t>
                      </a:r>
                    </a:p>
                    <a:p>
                      <a:r>
                        <a:rPr lang="en-US" dirty="0" smtClean="0"/>
                        <a:t>Cerebellum</a:t>
                      </a:r>
                    </a:p>
                    <a:p>
                      <a:r>
                        <a:rPr lang="en-US" dirty="0" smtClean="0"/>
                        <a:t>Medulla oblongata </a:t>
                      </a:r>
                    </a:p>
                    <a:p>
                      <a:endParaRPr lang="en-US" dirty="0" smtClean="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 brain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Cerebral cortex</a:t>
            </a:r>
          </a:p>
          <a:p>
            <a:r>
              <a:rPr lang="en-US" dirty="0" smtClean="0"/>
              <a:t>Involves higher mental functioning</a:t>
            </a:r>
          </a:p>
          <a:p>
            <a:r>
              <a:rPr lang="en-US" dirty="0" smtClean="0"/>
              <a:t>Thinking, language, learning, memory, emotions, and control of voluntary movements</a:t>
            </a:r>
          </a:p>
          <a:p>
            <a:pPr>
              <a:buNone/>
            </a:pPr>
            <a:endParaRPr lang="en-US" dirty="0" smtClean="0"/>
          </a:p>
          <a:p>
            <a:pPr>
              <a:buNone/>
            </a:pPr>
            <a:r>
              <a:rPr lang="en-US" b="1" dirty="0" smtClean="0"/>
              <a:t>Thalamus </a:t>
            </a:r>
            <a:r>
              <a:rPr lang="en-US" dirty="0" smtClean="0"/>
              <a:t>(pair of egg shape structure)</a:t>
            </a:r>
          </a:p>
          <a:p>
            <a:r>
              <a:rPr lang="en-US" dirty="0" smtClean="0"/>
              <a:t>Relay station, receive sensory information and transmit information to the processing center of the brain</a:t>
            </a:r>
          </a:p>
          <a:p>
            <a:r>
              <a:rPr lang="en-US" dirty="0" smtClean="0"/>
              <a:t>All sensory information expect (smell)</a:t>
            </a:r>
          </a:p>
          <a:p>
            <a:r>
              <a:rPr lang="en-US" dirty="0" smtClean="0"/>
              <a:t>Sending information (hearing in one area, vision another area and so on)</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normAutofit fontScale="77500" lnSpcReduction="20000"/>
          </a:bodyPr>
          <a:lstStyle/>
          <a:p>
            <a:pPr>
              <a:lnSpc>
                <a:spcPct val="120000"/>
              </a:lnSpc>
              <a:buNone/>
            </a:pPr>
            <a:r>
              <a:rPr lang="en-US" b="1" dirty="0" smtClean="0">
                <a:latin typeface="Times New Roman" pitchFamily="18" charset="0"/>
                <a:cs typeface="Times New Roman" pitchFamily="18" charset="0"/>
              </a:rPr>
              <a:t>Hypothalamus</a:t>
            </a:r>
            <a:r>
              <a:rPr lang="en-US" dirty="0" smtClean="0">
                <a:latin typeface="Times New Roman" pitchFamily="18" charset="0"/>
                <a:cs typeface="Times New Roman" pitchFamily="18" charset="0"/>
              </a:rPr>
              <a:t> (small pea-sized structure)</a:t>
            </a:r>
          </a:p>
          <a:p>
            <a:pPr>
              <a:lnSpc>
                <a:spcPct val="120000"/>
              </a:lnSpc>
            </a:pPr>
            <a:r>
              <a:rPr lang="en-US" dirty="0" smtClean="0">
                <a:latin typeface="Times New Roman" pitchFamily="18" charset="0"/>
                <a:cs typeface="Times New Roman" pitchFamily="18" charset="0"/>
              </a:rPr>
              <a:t>Control autonomic nervous system, therefore maintains the body’s homeostasis.</a:t>
            </a:r>
          </a:p>
          <a:p>
            <a:pPr>
              <a:lnSpc>
                <a:spcPct val="120000"/>
              </a:lnSpc>
            </a:pPr>
            <a:r>
              <a:rPr lang="en-US" dirty="0" smtClean="0">
                <a:latin typeface="Times New Roman" pitchFamily="18" charset="0"/>
                <a:cs typeface="Times New Roman" pitchFamily="18" charset="0"/>
              </a:rPr>
              <a:t>Regulate many functions of the body (such as hunger and thirst) </a:t>
            </a:r>
          </a:p>
          <a:p>
            <a:pPr>
              <a:lnSpc>
                <a:spcPct val="120000"/>
              </a:lnSpc>
              <a:buFont typeface="Wingdings" pitchFamily="2" charset="2"/>
              <a:buChar char="v"/>
            </a:pPr>
            <a:r>
              <a:rPr lang="en-US" dirty="0" smtClean="0">
                <a:latin typeface="Times New Roman" pitchFamily="18" charset="0"/>
                <a:cs typeface="Times New Roman" pitchFamily="18" charset="0"/>
              </a:rPr>
              <a:t> body temperature</a:t>
            </a:r>
          </a:p>
          <a:p>
            <a:pPr>
              <a:lnSpc>
                <a:spcPct val="120000"/>
              </a:lnSpc>
              <a:buFont typeface="Wingdings" pitchFamily="2" charset="2"/>
              <a:buChar char="v"/>
            </a:pPr>
            <a:r>
              <a:rPr lang="en-US" dirty="0" smtClean="0">
                <a:latin typeface="Times New Roman" pitchFamily="18" charset="0"/>
                <a:cs typeface="Times New Roman" pitchFamily="18" charset="0"/>
              </a:rPr>
              <a:t>Reproductive process</a:t>
            </a:r>
          </a:p>
          <a:p>
            <a:pPr>
              <a:lnSpc>
                <a:spcPct val="120000"/>
              </a:lnSpc>
              <a:buFont typeface="Wingdings" pitchFamily="2" charset="2"/>
              <a:buChar char="v"/>
            </a:pPr>
            <a:r>
              <a:rPr lang="en-US" dirty="0" smtClean="0">
                <a:latin typeface="Times New Roman" pitchFamily="18" charset="0"/>
                <a:cs typeface="Times New Roman" pitchFamily="18" charset="0"/>
              </a:rPr>
              <a:t>Emotional state </a:t>
            </a:r>
          </a:p>
          <a:p>
            <a:pPr>
              <a:lnSpc>
                <a:spcPct val="120000"/>
              </a:lnSpc>
              <a:buFont typeface="Wingdings" pitchFamily="2" charset="2"/>
              <a:buChar char="v"/>
            </a:pPr>
            <a:r>
              <a:rPr lang="en-US" dirty="0" smtClean="0">
                <a:latin typeface="Times New Roman" pitchFamily="18" charset="0"/>
                <a:cs typeface="Times New Roman" pitchFamily="18" charset="0"/>
              </a:rPr>
              <a:t>Aggression</a:t>
            </a:r>
          </a:p>
          <a:p>
            <a:pPr>
              <a:lnSpc>
                <a:spcPct val="120000"/>
              </a:lnSpc>
              <a:buNone/>
            </a:pPr>
            <a:endParaRPr lang="en-US" dirty="0" smtClean="0">
              <a:latin typeface="Times New Roman" pitchFamily="18" charset="0"/>
              <a:cs typeface="Times New Roman" pitchFamily="18" charset="0"/>
            </a:endParaRPr>
          </a:p>
          <a:p>
            <a:pPr>
              <a:lnSpc>
                <a:spcPct val="120000"/>
              </a:lnSpc>
              <a:buNone/>
            </a:pPr>
            <a:r>
              <a:rPr lang="en-US" b="1" dirty="0" smtClean="0">
                <a:latin typeface="Times New Roman" pitchFamily="18" charset="0"/>
                <a:cs typeface="Times New Roman" pitchFamily="18" charset="0"/>
              </a:rPr>
              <a:t>Limbic system</a:t>
            </a:r>
          </a:p>
          <a:p>
            <a:pPr>
              <a:lnSpc>
                <a:spcPct val="120000"/>
              </a:lnSpc>
            </a:pPr>
            <a:r>
              <a:rPr lang="en-US" dirty="0" smtClean="0">
                <a:latin typeface="Times New Roman" pitchFamily="18" charset="0"/>
                <a:cs typeface="Times New Roman" pitchFamily="18" charset="0"/>
              </a:rPr>
              <a:t>Emotional, expression</a:t>
            </a:r>
          </a:p>
          <a:p>
            <a:pPr>
              <a:lnSpc>
                <a:spcPct val="120000"/>
              </a:lnSpc>
            </a:pPr>
            <a:r>
              <a:rPr lang="en-US" dirty="0" smtClean="0">
                <a:latin typeface="Times New Roman" pitchFamily="18" charset="0"/>
                <a:cs typeface="Times New Roman" pitchFamily="18" charset="0"/>
              </a:rPr>
              <a:t>Particularly the emotional component of behavior </a:t>
            </a:r>
          </a:p>
          <a:p>
            <a:pPr>
              <a:lnSpc>
                <a:spcPct val="120000"/>
              </a:lnSpc>
            </a:pPr>
            <a:r>
              <a:rPr lang="en-US" dirty="0" smtClean="0">
                <a:latin typeface="Times New Roman" pitchFamily="18" charset="0"/>
                <a:cs typeface="Times New Roman" pitchFamily="18" charset="0"/>
              </a:rPr>
              <a:t>Memory and motivation</a:t>
            </a:r>
          </a:p>
          <a:p>
            <a:pPr>
              <a:lnSpc>
                <a:spcPct val="120000"/>
              </a:lnSpc>
              <a:buNone/>
            </a:pPr>
            <a:r>
              <a:rPr lang="en-US" dirty="0" smtClean="0">
                <a:latin typeface="Times New Roman" pitchFamily="18" charset="0"/>
                <a:cs typeface="Times New Roman" pitchFamily="18" charset="0"/>
              </a:rPr>
              <a:t>Two components of limbic system. </a:t>
            </a:r>
            <a:r>
              <a:rPr lang="en-US" dirty="0" err="1" smtClean="0">
                <a:latin typeface="Times New Roman" pitchFamily="18" charset="0"/>
                <a:cs typeface="Times New Roman" pitchFamily="18" charset="0"/>
              </a:rPr>
              <a:t>Amygdala</a:t>
            </a:r>
            <a:r>
              <a:rPr lang="en-US" dirty="0" smtClean="0">
                <a:latin typeface="Times New Roman" pitchFamily="18" charset="0"/>
                <a:cs typeface="Times New Roman" pitchFamily="18" charset="0"/>
              </a:rPr>
              <a:t> and hippocampus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4876800"/>
          </a:xfrm>
        </p:spPr>
        <p:txBody>
          <a:bodyPr/>
          <a:lstStyle/>
          <a:p>
            <a:pPr>
              <a:buNone/>
            </a:pPr>
            <a:r>
              <a:rPr lang="en-US" b="1" dirty="0" err="1" smtClean="0"/>
              <a:t>Amygdala</a:t>
            </a:r>
            <a:endParaRPr lang="en-US" b="1" dirty="0" smtClean="0"/>
          </a:p>
          <a:p>
            <a:r>
              <a:rPr lang="en-US" dirty="0" smtClean="0"/>
              <a:t>Regulate state of emotional arousal specially (rate of aggression, range, fear) </a:t>
            </a:r>
          </a:p>
          <a:p>
            <a:r>
              <a:rPr lang="en-US" dirty="0" smtClean="0"/>
              <a:t>Mediate both defensive and aggressive behaviors.</a:t>
            </a:r>
          </a:p>
          <a:p>
            <a:pPr>
              <a:buNone/>
            </a:pPr>
            <a:r>
              <a:rPr lang="en-US" b="1" dirty="0" smtClean="0"/>
              <a:t>Hippocampus</a:t>
            </a:r>
          </a:p>
          <a:p>
            <a:r>
              <a:rPr lang="en-US" dirty="0" smtClean="0"/>
              <a:t>Involved in memory</a:t>
            </a:r>
          </a:p>
          <a:p>
            <a:r>
              <a:rPr lang="en-US" dirty="0" smtClean="0"/>
              <a:t>Transfer of information from short term memory to long term memory</a:t>
            </a:r>
          </a:p>
          <a:p>
            <a:endParaRPr lang="en-US"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Pituitary gland</a:t>
            </a:r>
            <a:endParaRPr lang="en-US" dirty="0"/>
          </a:p>
        </p:txBody>
      </p:sp>
      <p:sp>
        <p:nvSpPr>
          <p:cNvPr id="3" name="Content Placeholder 2"/>
          <p:cNvSpPr>
            <a:spLocks noGrp="1"/>
          </p:cNvSpPr>
          <p:nvPr>
            <p:ph idx="1"/>
          </p:nvPr>
        </p:nvSpPr>
        <p:spPr/>
        <p:txBody>
          <a:bodyPr/>
          <a:lstStyle/>
          <a:p>
            <a:r>
              <a:rPr lang="en-US" dirty="0" smtClean="0"/>
              <a:t>Also called master gland</a:t>
            </a:r>
          </a:p>
          <a:p>
            <a:r>
              <a:rPr lang="en-US" dirty="0" smtClean="0"/>
              <a:t>Weight is 0.5 grams in human</a:t>
            </a:r>
          </a:p>
          <a:p>
            <a:r>
              <a:rPr lang="en-US" dirty="0" smtClean="0"/>
              <a:t>Present in brain, it has pea like shape</a:t>
            </a:r>
          </a:p>
          <a:p>
            <a:r>
              <a:rPr lang="en-US" dirty="0" smtClean="0"/>
              <a:t>Stimulate or inhibit secretion of hormones from other glands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abc\Desktop\download.png"/>
          <p:cNvPicPr>
            <a:picLocks noGrp="1" noChangeAspect="1" noChangeArrowheads="1"/>
          </p:cNvPicPr>
          <p:nvPr>
            <p:ph idx="1"/>
          </p:nvPr>
        </p:nvPicPr>
        <p:blipFill>
          <a:blip r:embed="rId2"/>
          <a:srcRect/>
          <a:stretch>
            <a:fillRect/>
          </a:stretch>
        </p:blipFill>
        <p:spPr bwMode="auto">
          <a:xfrm>
            <a:off x="609600" y="609600"/>
            <a:ext cx="7696199" cy="5919553"/>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brain</a:t>
            </a:r>
            <a:endParaRPr lang="en-US" dirty="0"/>
          </a:p>
        </p:txBody>
      </p:sp>
      <p:sp>
        <p:nvSpPr>
          <p:cNvPr id="3" name="Content Placeholder 2"/>
          <p:cNvSpPr>
            <a:spLocks noGrp="1"/>
          </p:cNvSpPr>
          <p:nvPr>
            <p:ph idx="1"/>
          </p:nvPr>
        </p:nvSpPr>
        <p:spPr/>
        <p:txBody>
          <a:bodyPr/>
          <a:lstStyle/>
          <a:p>
            <a:pPr>
              <a:buNone/>
            </a:pPr>
            <a:r>
              <a:rPr lang="en-US" b="1" dirty="0" smtClean="0"/>
              <a:t>Reticular formation</a:t>
            </a:r>
            <a:r>
              <a:rPr lang="en-US" dirty="0" smtClean="0"/>
              <a:t> (reticular activity system)</a:t>
            </a:r>
          </a:p>
          <a:p>
            <a:r>
              <a:rPr lang="en-US" dirty="0" err="1" smtClean="0"/>
              <a:t>Weblike</a:t>
            </a:r>
            <a:r>
              <a:rPr lang="en-US" dirty="0" smtClean="0"/>
              <a:t> network of neurons</a:t>
            </a:r>
          </a:p>
          <a:p>
            <a:r>
              <a:rPr lang="en-US" dirty="0" smtClean="0"/>
              <a:t>Play a key role in regulating state of attention, alertness and arousal (filtering out irrelevant information)</a:t>
            </a:r>
          </a:p>
          <a:p>
            <a:r>
              <a:rPr lang="en-US" dirty="0" smtClean="0"/>
              <a:t>It screens visual and auditory information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85800"/>
          </a:xfrm>
        </p:spPr>
        <p:txBody>
          <a:bodyPr>
            <a:normAutofit fontScale="90000"/>
          </a:bodyPr>
          <a:lstStyle/>
          <a:p>
            <a:r>
              <a:rPr lang="en-US" dirty="0" smtClean="0"/>
              <a:t>Hind brain</a:t>
            </a:r>
            <a:endParaRPr lang="en-US" dirty="0"/>
          </a:p>
        </p:txBody>
      </p:sp>
      <p:sp>
        <p:nvSpPr>
          <p:cNvPr id="3" name="Content Placeholder 2"/>
          <p:cNvSpPr>
            <a:spLocks noGrp="1"/>
          </p:cNvSpPr>
          <p:nvPr>
            <p:ph idx="1"/>
          </p:nvPr>
        </p:nvSpPr>
        <p:spPr>
          <a:xfrm>
            <a:off x="457200" y="1981200"/>
            <a:ext cx="8229600" cy="4593336"/>
          </a:xfrm>
        </p:spPr>
        <p:txBody>
          <a:bodyPr>
            <a:normAutofit fontScale="70000" lnSpcReduction="20000"/>
          </a:bodyPr>
          <a:lstStyle/>
          <a:p>
            <a:pPr algn="just">
              <a:buNone/>
            </a:pPr>
            <a:r>
              <a:rPr lang="en-US" b="1" dirty="0" smtClean="0">
                <a:latin typeface="Times New Roman" pitchFamily="18" charset="0"/>
                <a:cs typeface="Times New Roman" pitchFamily="18" charset="0"/>
              </a:rPr>
              <a:t>Cerebellum</a:t>
            </a:r>
          </a:p>
          <a:p>
            <a:pPr algn="just"/>
            <a:r>
              <a:rPr lang="en-US" dirty="0" smtClean="0">
                <a:latin typeface="Times New Roman" pitchFamily="18" charset="0"/>
                <a:cs typeface="Times New Roman" pitchFamily="18" charset="0"/>
              </a:rPr>
              <a:t>Regulation of balance and coordination (smooth movement)</a:t>
            </a:r>
          </a:p>
          <a:p>
            <a:pPr algn="just"/>
            <a:r>
              <a:rPr lang="en-US" dirty="0" smtClean="0">
                <a:latin typeface="Times New Roman" pitchFamily="18" charset="0"/>
                <a:cs typeface="Times New Roman" pitchFamily="18" charset="0"/>
              </a:rPr>
              <a:t>Coordinate posture balance </a:t>
            </a:r>
          </a:p>
          <a:p>
            <a:pPr algn="just">
              <a:buNone/>
            </a:pPr>
            <a:r>
              <a:rPr lang="en-US" b="1" dirty="0" smtClean="0">
                <a:latin typeface="Times New Roman" pitchFamily="18" charset="0"/>
                <a:cs typeface="Times New Roman" pitchFamily="18" charset="0"/>
              </a:rPr>
              <a:t>Brainstem</a:t>
            </a:r>
          </a:p>
          <a:p>
            <a:pPr algn="just"/>
            <a:r>
              <a:rPr lang="en-US" dirty="0" smtClean="0">
                <a:latin typeface="Times New Roman" pitchFamily="18" charset="0"/>
                <a:cs typeface="Times New Roman" pitchFamily="18" charset="0"/>
              </a:rPr>
              <a:t>Involved in life sustaining functions. Damage to the brainstem is very often fatal</a:t>
            </a:r>
          </a:p>
          <a:p>
            <a:pPr algn="just">
              <a:buNone/>
            </a:pPr>
            <a:r>
              <a:rPr lang="en-US" dirty="0" smtClean="0">
                <a:latin typeface="Times New Roman" pitchFamily="18" charset="0"/>
                <a:cs typeface="Times New Roman" pitchFamily="18" charset="0"/>
              </a:rPr>
              <a:t>Other parts of brainstem are below</a:t>
            </a:r>
          </a:p>
          <a:p>
            <a:pPr algn="just">
              <a:buNone/>
            </a:pPr>
            <a:endParaRPr lang="en-US"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Pons</a:t>
            </a:r>
          </a:p>
          <a:p>
            <a:pPr algn="just"/>
            <a:r>
              <a:rPr lang="en-US" dirty="0" smtClean="0">
                <a:latin typeface="Times New Roman" pitchFamily="18" charset="0"/>
                <a:cs typeface="Times New Roman" pitchFamily="18" charset="0"/>
              </a:rPr>
              <a:t>Contain sensory neurons and convening sensory information from spinal cord to the forebrain</a:t>
            </a:r>
          </a:p>
          <a:p>
            <a:pPr algn="just"/>
            <a:r>
              <a:rPr lang="en-US" dirty="0" smtClean="0">
                <a:latin typeface="Times New Roman" pitchFamily="18" charset="0"/>
                <a:cs typeface="Times New Roman" pitchFamily="18" charset="0"/>
              </a:rPr>
              <a:t>Regulation of state of wakefulness, sleep and dreaming</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Medulla oblongata</a:t>
            </a:r>
          </a:p>
          <a:p>
            <a:pPr algn="just"/>
            <a:r>
              <a:rPr lang="en-US" dirty="0" smtClean="0">
                <a:latin typeface="Times New Roman" pitchFamily="18" charset="0"/>
                <a:cs typeface="Times New Roman" pitchFamily="18" charset="0"/>
              </a:rPr>
              <a:t>Controls heartbeat, breathing, blood pressure, digestion</a:t>
            </a:r>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Peripheral Nervous system</a:t>
            </a:r>
            <a:endParaRPr lang="en-US" dirty="0"/>
          </a:p>
        </p:txBody>
      </p:sp>
      <p:sp>
        <p:nvSpPr>
          <p:cNvPr id="3" name="Content Placeholder 2"/>
          <p:cNvSpPr>
            <a:spLocks noGrp="1"/>
          </p:cNvSpPr>
          <p:nvPr>
            <p:ph idx="1"/>
          </p:nvPr>
        </p:nvSpPr>
        <p:spPr/>
        <p:txBody>
          <a:bodyPr>
            <a:normAutofit fontScale="70000" lnSpcReduction="20000"/>
          </a:bodyPr>
          <a:lstStyle/>
          <a:p>
            <a:pPr algn="just">
              <a:lnSpc>
                <a:spcPct val="120000"/>
              </a:lnSpc>
            </a:pPr>
            <a:r>
              <a:rPr lang="en-US" dirty="0" smtClean="0">
                <a:latin typeface="Times New Roman" pitchFamily="18" charset="0"/>
                <a:cs typeface="Times New Roman" pitchFamily="18" charset="0"/>
              </a:rPr>
              <a:t>Peripheral nervous system links the central nervous system with the body’s sense receptors, muscles, and glands.</a:t>
            </a:r>
          </a:p>
          <a:p>
            <a:pPr algn="just">
              <a:lnSpc>
                <a:spcPct val="120000"/>
              </a:lnSpc>
            </a:pPr>
            <a:endParaRPr lang="en-US" dirty="0" smtClean="0">
              <a:latin typeface="Times New Roman" pitchFamily="18" charset="0"/>
              <a:cs typeface="Times New Roman" pitchFamily="18" charset="0"/>
            </a:endParaRPr>
          </a:p>
          <a:p>
            <a:pPr algn="just">
              <a:lnSpc>
                <a:spcPct val="120000"/>
              </a:lnSpc>
            </a:pPr>
            <a:r>
              <a:rPr lang="en-US" dirty="0" smtClean="0">
                <a:latin typeface="Times New Roman" pitchFamily="18" charset="0"/>
                <a:cs typeface="Times New Roman" pitchFamily="18" charset="0"/>
              </a:rPr>
              <a:t>Our peripheral nervous system has two components– somatic and autonomic</a:t>
            </a:r>
          </a:p>
          <a:p>
            <a:pPr algn="just">
              <a:lnSpc>
                <a:spcPct val="120000"/>
              </a:lnSpc>
            </a:pPr>
            <a:endParaRPr lang="en-US" dirty="0" smtClean="0">
              <a:latin typeface="Times New Roman" pitchFamily="18" charset="0"/>
              <a:cs typeface="Times New Roman" pitchFamily="18" charset="0"/>
            </a:endParaRPr>
          </a:p>
          <a:p>
            <a:pPr algn="just">
              <a:lnSpc>
                <a:spcPct val="120000"/>
              </a:lnSpc>
              <a:buNone/>
            </a:pPr>
            <a:r>
              <a:rPr lang="en-US" b="1" dirty="0" smtClean="0">
                <a:latin typeface="Times New Roman" pitchFamily="18" charset="0"/>
                <a:cs typeface="Times New Roman" pitchFamily="18" charset="0"/>
              </a:rPr>
              <a:t>Somatic nervous system</a:t>
            </a:r>
          </a:p>
          <a:p>
            <a:pPr algn="just">
              <a:lnSpc>
                <a:spcPct val="120000"/>
              </a:lnSpc>
            </a:pPr>
            <a:r>
              <a:rPr lang="en-US" dirty="0" smtClean="0">
                <a:latin typeface="Times New Roman" pitchFamily="18" charset="0"/>
                <a:cs typeface="Times New Roman" pitchFamily="18" charset="0"/>
              </a:rPr>
              <a:t>Somatic nervous system transmits sensory input to the CNS from the outside world and directs motor output,</a:t>
            </a:r>
          </a:p>
          <a:p>
            <a:pPr algn="just">
              <a:lnSpc>
                <a:spcPct val="120000"/>
              </a:lnSpc>
            </a:pPr>
            <a:endParaRPr lang="en-US" dirty="0" smtClean="0">
              <a:latin typeface="Times New Roman" pitchFamily="18" charset="0"/>
              <a:cs typeface="Times New Roman" pitchFamily="18" charset="0"/>
            </a:endParaRPr>
          </a:p>
          <a:p>
            <a:pPr algn="just">
              <a:lnSpc>
                <a:spcPct val="120000"/>
              </a:lnSpc>
            </a:pPr>
            <a:r>
              <a:rPr lang="en-US" dirty="0" smtClean="0">
                <a:latin typeface="Times New Roman" pitchFamily="18" charset="0"/>
                <a:cs typeface="Times New Roman" pitchFamily="18" charset="0"/>
              </a:rPr>
              <a:t>The voluntary movements of our skeletal muscles. The somatic nervous system will </a:t>
            </a:r>
            <a:r>
              <a:rPr lang="en-US" dirty="0" smtClean="0">
                <a:solidFill>
                  <a:srgbClr val="FF0000"/>
                </a:solidFill>
                <a:latin typeface="Times New Roman" pitchFamily="18" charset="0"/>
                <a:cs typeface="Times New Roman" pitchFamily="18" charset="0"/>
              </a:rPr>
              <a:t>report to your brain the current state of your skeletal muscles </a:t>
            </a:r>
            <a:r>
              <a:rPr lang="en-US" dirty="0" smtClean="0">
                <a:latin typeface="Times New Roman" pitchFamily="18" charset="0"/>
                <a:cs typeface="Times New Roman" pitchFamily="18" charset="0"/>
              </a:rPr>
              <a:t>and carry instructions back,</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normAutofit/>
          </a:bodyPr>
          <a:lstStyle/>
          <a:p>
            <a:r>
              <a:rPr lang="en-US" dirty="0" smtClean="0"/>
              <a:t>1)Autonomic nervous system</a:t>
            </a:r>
            <a:endParaRPr lang="en-US" dirty="0"/>
          </a:p>
        </p:txBody>
      </p:sp>
      <p:sp>
        <p:nvSpPr>
          <p:cNvPr id="3" name="Content Placeholder 2"/>
          <p:cNvSpPr>
            <a:spLocks noGrp="1"/>
          </p:cNvSpPr>
          <p:nvPr>
            <p:ph idx="1"/>
          </p:nvPr>
        </p:nvSpPr>
        <p:spPr>
          <a:xfrm>
            <a:off x="457200" y="2057400"/>
            <a:ext cx="8229600" cy="4517136"/>
          </a:xfrm>
        </p:spPr>
        <p:txBody>
          <a:bodyPr>
            <a:noAutofit/>
          </a:bodyPr>
          <a:lstStyle/>
          <a:p>
            <a:pPr algn="just">
              <a:lnSpc>
                <a:spcPct val="120000"/>
              </a:lnSpc>
            </a:pPr>
            <a:r>
              <a:rPr lang="en-US" sz="2000" dirty="0" smtClean="0">
                <a:latin typeface="Times New Roman" pitchFamily="18" charset="0"/>
                <a:cs typeface="Times New Roman" pitchFamily="18" charset="0"/>
              </a:rPr>
              <a:t>Regulate primarily involuntary activity such as heart rate, breathing, blood pressure, and digestion.</a:t>
            </a:r>
          </a:p>
          <a:p>
            <a:pPr algn="just">
              <a:lnSpc>
                <a:spcPct val="170000"/>
              </a:lnSpc>
              <a:buFont typeface="Wingdings" pitchFamily="2" charset="2"/>
              <a:buChar char="Ø"/>
            </a:pPr>
            <a:r>
              <a:rPr lang="en-US" sz="2000" dirty="0" smtClean="0">
                <a:latin typeface="Times New Roman" pitchFamily="18" charset="0"/>
                <a:cs typeface="Times New Roman" pitchFamily="18" charset="0"/>
              </a:rPr>
              <a:t>The autonomic nervous is a dual system</a:t>
            </a:r>
          </a:p>
          <a:p>
            <a:pPr algn="just">
              <a:lnSpc>
                <a:spcPct val="170000"/>
              </a:lnSpc>
              <a:buNone/>
            </a:pPr>
            <a:r>
              <a:rPr lang="en-US" sz="2000" b="1" dirty="0" smtClean="0">
                <a:latin typeface="Times New Roman" pitchFamily="18" charset="0"/>
                <a:cs typeface="Times New Roman" pitchFamily="18" charset="0"/>
              </a:rPr>
              <a:t>Sympathetic nervous system (fight or flight)</a:t>
            </a:r>
          </a:p>
          <a:p>
            <a:pPr algn="just">
              <a:lnSpc>
                <a:spcPct val="170000"/>
              </a:lnSpc>
            </a:pP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arouses us for defensive action. If something alarms or enrages you, the sympathetic system will </a:t>
            </a:r>
            <a:r>
              <a:rPr lang="en-US" sz="2000" dirty="0" smtClean="0">
                <a:solidFill>
                  <a:srgbClr val="FF0000"/>
                </a:solidFill>
                <a:latin typeface="Times New Roman" pitchFamily="18" charset="0"/>
                <a:cs typeface="Times New Roman" pitchFamily="18" charset="0"/>
              </a:rPr>
              <a:t>accelerate your heartbeat, slow your digestion, raise your blood sugar, dilate your arteries</a:t>
            </a:r>
            <a:r>
              <a:rPr lang="en-US" sz="2000" dirty="0" smtClean="0">
                <a:latin typeface="Times New Roman" pitchFamily="18" charset="0"/>
                <a:cs typeface="Times New Roman" pitchFamily="18" charset="0"/>
              </a:rPr>
              <a:t>, and cool you with perspiration, pupils dilate for better vision making you alert and ready for action(defend or escape)</a:t>
            </a:r>
            <a:endParaRPr lang="en-US"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Parasympathetic nervous system</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When your stress is over, the parasympathetic nervous system produces the opposite effects. It calms you down by decreasing your heartbeat, lowering your blood sugar, and so forth. In everyday situations, the sympathetic and parasympathetic nervous systems work together to keep us in a steady internal state.</a:t>
            </a:r>
            <a:endParaRPr lang="en-US"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behavior</a:t>
            </a:r>
            <a:endParaRPr lang="en-US" dirty="0"/>
          </a:p>
        </p:txBody>
      </p:sp>
      <p:sp>
        <p:nvSpPr>
          <p:cNvPr id="3" name="Content Placeholder 2"/>
          <p:cNvSpPr>
            <a:spLocks noGrp="1"/>
          </p:cNvSpPr>
          <p:nvPr>
            <p:ph idx="1"/>
          </p:nvPr>
        </p:nvSpPr>
        <p:spPr/>
        <p:txBody>
          <a:bodyPr/>
          <a:lstStyle/>
          <a:p>
            <a:pPr>
              <a:buNone/>
            </a:pPr>
            <a:endParaRPr lang="en-AU" altLang="en-US" dirty="0" smtClean="0"/>
          </a:p>
          <a:p>
            <a:r>
              <a:rPr lang="en-AU" altLang="en-US" dirty="0" smtClean="0"/>
              <a:t>A discipline dealing with how and why consumers purchase (or don’t purchase) products and services.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Perception </a:t>
            </a:r>
            <a:endParaRPr lang="en-US" sz="48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lnSpc>
                <a:spcPct val="110000"/>
              </a:lnSpc>
            </a:pPr>
            <a:r>
              <a:rPr lang="en-US" sz="2800" dirty="0" smtClean="0">
                <a:latin typeface="Times New Roman" pitchFamily="18" charset="0"/>
                <a:cs typeface="Times New Roman" pitchFamily="18" charset="0"/>
              </a:rPr>
              <a:t>Perception refers to selection, interpretation and organization of  what we take in through our senses or sensory input.</a:t>
            </a:r>
          </a:p>
          <a:p>
            <a:pPr algn="ctr">
              <a:lnSpc>
                <a:spcPct val="110000"/>
              </a:lnSpc>
              <a:buNone/>
            </a:pPr>
            <a:r>
              <a:rPr lang="en-US" sz="3600" dirty="0" smtClean="0">
                <a:latin typeface="Times New Roman" pitchFamily="18" charset="0"/>
                <a:cs typeface="Times New Roman" pitchFamily="18" charset="0"/>
              </a:rPr>
              <a:t>OR</a:t>
            </a:r>
          </a:p>
          <a:p>
            <a:pPr algn="just">
              <a:lnSpc>
                <a:spcPct val="110000"/>
              </a:lnSpc>
            </a:pPr>
            <a:r>
              <a:rPr lang="en-US" sz="2800" dirty="0" smtClean="0">
                <a:latin typeface="Times New Roman" pitchFamily="18" charset="0"/>
                <a:cs typeface="Times New Roman" pitchFamily="18" charset="0"/>
              </a:rPr>
              <a:t>Basically perception involves interpretation / translation of stimulus  into something meaningful (psychological response).</a:t>
            </a:r>
          </a:p>
          <a:p>
            <a:pPr algn="just">
              <a:lnSpc>
                <a:spcPct val="110000"/>
              </a:lnSpc>
              <a:buNone/>
            </a:pPr>
            <a:endParaRPr lang="en-US" sz="3600" dirty="0" smtClean="0">
              <a:latin typeface="Times New Roman" pitchFamily="18" charset="0"/>
              <a:cs typeface="Times New Roman" pitchFamily="18" charset="0"/>
            </a:endParaRPr>
          </a:p>
          <a:p>
            <a:pPr>
              <a:lnSpc>
                <a:spcPct val="110000"/>
              </a:lnSpc>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981200"/>
          </a:xfrm>
        </p:spPr>
        <p:txBody>
          <a:bodyPr>
            <a:noAutofit/>
          </a:bodyPr>
          <a:lstStyle/>
          <a:p>
            <a:r>
              <a:rPr lang="en-US" sz="3600" b="1" dirty="0" smtClean="0">
                <a:latin typeface="Times New Roman" pitchFamily="18" charset="0"/>
                <a:cs typeface="Times New Roman" pitchFamily="18" charset="0"/>
              </a:rPr>
              <a:t>Gestalt laws of </a:t>
            </a:r>
            <a:r>
              <a:rPr lang="en-US" sz="3600" b="1" dirty="0" smtClean="0">
                <a:latin typeface="Times New Roman" pitchFamily="18" charset="0"/>
                <a:cs typeface="Times New Roman" pitchFamily="18" charset="0"/>
              </a:rPr>
              <a:t>organization</a:t>
            </a:r>
            <a:r>
              <a:rPr lang="en-US" sz="1400" b="1" dirty="0" smtClean="0">
                <a:latin typeface="Times New Roman" pitchFamily="18" charset="0"/>
                <a:cs typeface="Times New Roman" pitchFamily="18" charset="0"/>
              </a:rPr>
              <a:t/>
            </a:r>
            <a:br>
              <a:rPr lang="en-US" sz="1400" b="1"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A series of principles that describe how we organize bits and pieces of information into meaningful wholes.</a:t>
            </a:r>
            <a:br>
              <a:rPr lang="en-US" sz="2800" dirty="0" smtClean="0">
                <a:latin typeface="Times New Roman" pitchFamily="18" charset="0"/>
                <a:cs typeface="Times New Roman" pitchFamily="18" charset="0"/>
              </a:rPr>
            </a:br>
            <a:r>
              <a:rPr lang="en-US" sz="2800" b="1" dirty="0" smtClean="0"/>
              <a:t/>
            </a:r>
            <a:br>
              <a:rPr lang="en-US" sz="2800" b="1" dirty="0" smtClean="0"/>
            </a:br>
            <a:endParaRPr lang="en-US" sz="1600" dirty="0"/>
          </a:p>
        </p:txBody>
      </p:sp>
      <p:sp>
        <p:nvSpPr>
          <p:cNvPr id="3" name="Content Placeholder 2"/>
          <p:cNvSpPr>
            <a:spLocks noGrp="1"/>
          </p:cNvSpPr>
          <p:nvPr>
            <p:ph sz="quarter" idx="1"/>
          </p:nvPr>
        </p:nvSpPr>
        <p:spPr>
          <a:xfrm>
            <a:off x="304800" y="3048000"/>
            <a:ext cx="8458200" cy="3505200"/>
          </a:xfrm>
        </p:spPr>
        <p:txBody>
          <a:bodyPr>
            <a:normAutofit/>
          </a:bodyPr>
          <a:lstStyle/>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endParaRPr lang="en-US" sz="3600" dirty="0">
              <a:latin typeface="Times New Roman" pitchFamily="18" charset="0"/>
              <a:cs typeface="Times New Roman" pitchFamily="18" charset="0"/>
            </a:endParaRPr>
          </a:p>
        </p:txBody>
      </p:sp>
      <p:pic>
        <p:nvPicPr>
          <p:cNvPr id="6" name="Picture 4" descr="C:\Users\abc\Desktop\11111.jpg"/>
          <p:cNvPicPr>
            <a:picLocks noChangeAspect="1" noChangeArrowheads="1"/>
          </p:cNvPicPr>
          <p:nvPr/>
        </p:nvPicPr>
        <p:blipFill>
          <a:blip r:embed="rId2"/>
          <a:srcRect/>
          <a:stretch>
            <a:fillRect/>
          </a:stretch>
        </p:blipFill>
        <p:spPr bwMode="auto">
          <a:xfrm>
            <a:off x="457200" y="2873375"/>
            <a:ext cx="8381999" cy="307657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Closure</a:t>
            </a:r>
            <a:endParaRPr lang="en-US" sz="48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77500" lnSpcReduction="20000"/>
          </a:bodyPr>
          <a:lstStyle/>
          <a:p>
            <a:pPr algn="just"/>
            <a:r>
              <a:rPr lang="en-US" sz="3600" dirty="0" smtClean="0">
                <a:latin typeface="Times New Roman" pitchFamily="18" charset="0"/>
                <a:cs typeface="Times New Roman" pitchFamily="18" charset="0"/>
              </a:rPr>
              <a:t>We perceive “complete” figures that actually have gaps in them</a:t>
            </a:r>
          </a:p>
          <a:p>
            <a:pPr algn="just"/>
            <a:endParaRPr lang="en-US" sz="3600" dirty="0" smtClean="0">
              <a:latin typeface="Times New Roman" pitchFamily="18" charset="0"/>
              <a:cs typeface="Times New Roman" pitchFamily="18" charset="0"/>
            </a:endParaRPr>
          </a:p>
          <a:p>
            <a:pPr algn="just"/>
            <a:r>
              <a:rPr lang="en-US" sz="3600" dirty="0" smtClean="0"/>
              <a:t>Closure </a:t>
            </a:r>
            <a:r>
              <a:rPr lang="en-US" sz="3600" dirty="0" smtClean="0"/>
              <a:t>is the tendency to fill in missing parts of a figure and see the figure as complete. </a:t>
            </a:r>
            <a:endParaRPr lang="en-US" sz="3600" dirty="0" smtClean="0"/>
          </a:p>
          <a:p>
            <a:pPr algn="just"/>
            <a:endParaRPr lang="en-US" sz="3600" dirty="0" smtClean="0"/>
          </a:p>
          <a:p>
            <a:pPr algn="just">
              <a:buNone/>
            </a:pPr>
            <a:r>
              <a:rPr lang="en-US" sz="3600" b="1" dirty="0" smtClean="0">
                <a:latin typeface="Times New Roman" pitchFamily="18" charset="0"/>
                <a:cs typeface="Times New Roman" pitchFamily="18" charset="0"/>
              </a:rPr>
              <a:t>Continuity</a:t>
            </a:r>
            <a:endParaRPr lang="en-US" sz="3600" b="1" dirty="0" smtClean="0"/>
          </a:p>
          <a:p>
            <a:pPr algn="just"/>
            <a:endParaRPr lang="en-US" sz="3600" dirty="0" smtClean="0"/>
          </a:p>
          <a:p>
            <a:pPr algn="just"/>
            <a:r>
              <a:rPr lang="en-US" sz="3600" dirty="0" smtClean="0">
                <a:latin typeface="Times New Roman" pitchFamily="18" charset="0"/>
                <a:cs typeface="Times New Roman" pitchFamily="18" charset="0"/>
              </a:rPr>
              <a:t>We perceive elements in ways that produce smooth continuation</a:t>
            </a:r>
          </a:p>
          <a:p>
            <a:pPr algn="just"/>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itchFamily="18" charset="0"/>
                <a:cs typeface="Times New Roman" pitchFamily="18" charset="0"/>
              </a:rPr>
              <a:t>Proximity </a:t>
            </a:r>
            <a:endParaRPr lang="en-US" sz="4800"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sz="3600" dirty="0" smtClean="0">
                <a:latin typeface="Times New Roman" pitchFamily="18" charset="0"/>
                <a:cs typeface="Times New Roman" pitchFamily="18" charset="0"/>
              </a:rPr>
              <a:t>We perceive elements that are closer together as grouped together</a:t>
            </a:r>
            <a:r>
              <a:rPr lang="en-US" sz="3600" dirty="0" smtClean="0">
                <a:latin typeface="Times New Roman" pitchFamily="18" charset="0"/>
                <a:cs typeface="Times New Roman" pitchFamily="18" charset="0"/>
              </a:rPr>
              <a:t>.</a:t>
            </a:r>
          </a:p>
          <a:p>
            <a:pPr algn="just">
              <a:buNone/>
            </a:pPr>
            <a:endParaRPr lang="en-US" sz="3600" dirty="0" smtClean="0">
              <a:latin typeface="Times New Roman" pitchFamily="18" charset="0"/>
              <a:cs typeface="Times New Roman" pitchFamily="18" charset="0"/>
            </a:endParaRPr>
          </a:p>
          <a:p>
            <a:pPr algn="just">
              <a:buNone/>
            </a:pPr>
            <a:r>
              <a:rPr lang="en-US" sz="4400" b="1" dirty="0" smtClean="0">
                <a:latin typeface="Times New Roman" pitchFamily="18" charset="0"/>
                <a:cs typeface="Times New Roman" pitchFamily="18" charset="0"/>
              </a:rPr>
              <a:t>Similarity </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Elements that are similar in appearance we perceive as grouped together</a:t>
            </a:r>
          </a:p>
          <a:p>
            <a:pPr algn="just"/>
            <a:endParaRPr lang="en-US" sz="3600" dirty="0" smtClean="0">
              <a:latin typeface="Times New Roman" pitchFamily="18" charset="0"/>
              <a:cs typeface="Times New Roman" pitchFamily="18" charset="0"/>
            </a:endParaRP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Biopsychology </a:t>
            </a:r>
            <a:endParaRPr lang="en-US" dirty="0"/>
          </a:p>
        </p:txBody>
      </p:sp>
      <p:sp>
        <p:nvSpPr>
          <p:cNvPr id="3" name="Content Placeholder 2"/>
          <p:cNvSpPr>
            <a:spLocks noGrp="1"/>
          </p:cNvSpPr>
          <p:nvPr>
            <p:ph idx="1"/>
          </p:nvPr>
        </p:nvSpPr>
        <p:spPr/>
        <p:txBody>
          <a:bodyPr/>
          <a:lstStyle/>
          <a:p>
            <a:pPr>
              <a:buNone/>
            </a:pPr>
            <a:r>
              <a:rPr lang="en-US" b="1" dirty="0" smtClean="0"/>
              <a:t>Neurons </a:t>
            </a:r>
          </a:p>
          <a:p>
            <a:r>
              <a:rPr lang="en-US" dirty="0" smtClean="0"/>
              <a:t>A specialized nerve cell that receives, process, and transmits information to other cells in the body.</a:t>
            </a:r>
          </a:p>
          <a:p>
            <a:r>
              <a:rPr lang="en-US" dirty="0" smtClean="0"/>
              <a:t>We have a fixed number of neurons. They do not regenerate.</a:t>
            </a:r>
          </a:p>
          <a:p>
            <a:r>
              <a:rPr lang="en-US" dirty="0" smtClean="0"/>
              <a:t>About 10,000 neurons die everyday and we only lose about 2% over our lifetime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Figure and ground </a:t>
            </a:r>
            <a:endParaRPr lang="en-US" sz="48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3600" dirty="0" smtClean="0">
                <a:latin typeface="Times New Roman" pitchFamily="18" charset="0"/>
                <a:cs typeface="Times New Roman" pitchFamily="18" charset="0"/>
              </a:rPr>
              <a:t>Dividing visual displays into figure and ground is a fundamental way in which people organize visual perceptions.</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 figure is the thing being looked at, and the ground is the background against which it stands.</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104106"/>
          </a:xfrm>
        </p:spPr>
        <p:txBody>
          <a:bodyPr>
            <a:normAutofit/>
          </a:bodyPr>
          <a:lstStyle/>
          <a:p>
            <a:r>
              <a:rPr lang="en-US" sz="4800" dirty="0" smtClean="0">
                <a:solidFill>
                  <a:schemeClr val="tx1"/>
                </a:solidFill>
                <a:latin typeface="Times New Roman" pitchFamily="18" charset="0"/>
                <a:cs typeface="Times New Roman" pitchFamily="18" charset="0"/>
              </a:rPr>
              <a:t>Perceptual constancy</a:t>
            </a:r>
            <a:endParaRPr lang="en-US" sz="48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2057400"/>
            <a:ext cx="8458200" cy="4572000"/>
          </a:xfrm>
        </p:spPr>
        <p:txBody>
          <a:bodyPr>
            <a:normAutofit/>
          </a:bodyPr>
          <a:lstStyle/>
          <a:p>
            <a:pPr algn="just">
              <a:lnSpc>
                <a:spcPct val="110000"/>
              </a:lnSpc>
            </a:pPr>
            <a:r>
              <a:rPr lang="en-US" sz="2800" dirty="0" smtClean="0">
                <a:latin typeface="Times New Roman" pitchFamily="18" charset="0"/>
                <a:cs typeface="Times New Roman" pitchFamily="18" charset="0"/>
              </a:rPr>
              <a:t>The phenomenon in which physical objects are perceived as unvarying and consistent despite changes in their appearance or in the physical environment .</a:t>
            </a:r>
          </a:p>
          <a:p>
            <a:pPr algn="ctr">
              <a:lnSpc>
                <a:spcPct val="110000"/>
              </a:lnSpc>
              <a:buNone/>
            </a:pPr>
            <a:r>
              <a:rPr lang="en-US" sz="2800" dirty="0" smtClean="0">
                <a:latin typeface="Times New Roman" pitchFamily="18" charset="0"/>
                <a:cs typeface="Times New Roman" pitchFamily="18" charset="0"/>
              </a:rPr>
              <a:t>OR</a:t>
            </a:r>
          </a:p>
          <a:p>
            <a:pPr algn="just">
              <a:lnSpc>
                <a:spcPct val="110000"/>
              </a:lnSpc>
            </a:pPr>
            <a:r>
              <a:rPr lang="en-US" sz="2800" dirty="0" smtClean="0">
                <a:latin typeface="Times New Roman" pitchFamily="18" charset="0"/>
                <a:cs typeface="Times New Roman" pitchFamily="18" charset="0"/>
              </a:rPr>
              <a:t>Perceptual constancy leads us to view objects as having an unvarying size, shape, color, and brightness, even if the image on our retina varies.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458200" cy="5867400"/>
          </a:xfrm>
        </p:spPr>
        <p:txBody>
          <a:bodyPr>
            <a:normAutofit lnSpcReduction="10000"/>
          </a:bodyPr>
          <a:lstStyle/>
          <a:p>
            <a:pPr algn="just">
              <a:buNone/>
            </a:pPr>
            <a:r>
              <a:rPr lang="en-US" sz="2400" b="1" dirty="0" smtClean="0">
                <a:latin typeface="Times New Roman" pitchFamily="18" charset="0"/>
                <a:cs typeface="Times New Roman" pitchFamily="18" charset="0"/>
              </a:rPr>
              <a:t>1. Size constancy</a:t>
            </a:r>
          </a:p>
          <a:p>
            <a:pPr algn="just"/>
            <a:r>
              <a:rPr lang="en-US" sz="2400" dirty="0" smtClean="0">
                <a:latin typeface="Times New Roman" pitchFamily="18" charset="0"/>
                <a:cs typeface="Times New Roman" pitchFamily="18" charset="0"/>
              </a:rPr>
              <a:t>Refers to our ability to see objects as maintaining the same size even when our distance from them makes things appear larger or smaller.</a:t>
            </a:r>
          </a:p>
          <a:p>
            <a:pPr algn="just"/>
            <a:endParaRPr lang="en-US" sz="2400" dirty="0" smtClean="0">
              <a:latin typeface="Times New Roman" pitchFamily="18" charset="0"/>
              <a:cs typeface="Times New Roman" pitchFamily="18" charset="0"/>
            </a:endParaRPr>
          </a:p>
          <a:p>
            <a:pPr algn="just">
              <a:buNone/>
            </a:pPr>
            <a:r>
              <a:rPr lang="en-US" sz="2400" i="1" dirty="0" smtClean="0">
                <a:latin typeface="Times New Roman" pitchFamily="18" charset="0"/>
                <a:cs typeface="Times New Roman" pitchFamily="18" charset="0"/>
              </a:rPr>
              <a:t>Example </a:t>
            </a:r>
          </a:p>
          <a:p>
            <a:pPr algn="just"/>
            <a:r>
              <a:rPr lang="en-US" sz="2400" dirty="0" smtClean="0">
                <a:latin typeface="Times New Roman" pitchFamily="18" charset="0"/>
                <a:cs typeface="Times New Roman" pitchFamily="18" charset="0"/>
              </a:rPr>
              <a:t>As we walk away from radio, the song appears to get softer. We understand/perceive it as being just as loud as before.</a:t>
            </a:r>
          </a:p>
          <a:p>
            <a:pPr algn="just"/>
            <a:endParaRPr lang="en-US" sz="2400"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2. Brightness constancy </a:t>
            </a:r>
          </a:p>
          <a:p>
            <a:pPr algn="just"/>
            <a:r>
              <a:rPr lang="en-US" sz="2400" dirty="0" smtClean="0">
                <a:latin typeface="Times New Roman" pitchFamily="18" charset="0"/>
                <a:cs typeface="Times New Roman" pitchFamily="18" charset="0"/>
              </a:rPr>
              <a:t>Refers to our ability to recognize that color remains the same regardless of how it looks under different level of light.</a:t>
            </a:r>
          </a:p>
          <a:p>
            <a:pPr algn="just"/>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Example</a:t>
            </a:r>
          </a:p>
          <a:p>
            <a:pPr algn="just"/>
            <a:r>
              <a:rPr lang="en-US" sz="2400" dirty="0" smtClean="0">
                <a:latin typeface="Times New Roman" pitchFamily="18" charset="0"/>
                <a:cs typeface="Times New Roman" pitchFamily="18" charset="0"/>
              </a:rPr>
              <a:t>That deep blue shirt you wore to the beach suddenly looks black when you walk indoors.</a:t>
            </a:r>
          </a:p>
          <a:p>
            <a:pPr algn="just"/>
            <a:endParaRPr lang="en-US" sz="2400" dirty="0" smtClean="0">
              <a:latin typeface="Times New Roman" pitchFamily="18" charset="0"/>
              <a:cs typeface="Times New Roman" pitchFamily="18" charset="0"/>
            </a:endParaRPr>
          </a:p>
          <a:p>
            <a:pPr algn="just">
              <a:buNone/>
            </a:pPr>
            <a:endParaRPr lang="en-US" sz="2400"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11808"/>
          </a:xfrm>
        </p:spPr>
        <p:txBody>
          <a:bodyPr>
            <a:normAutofit fontScale="85000" lnSpcReduction="20000"/>
          </a:bodyPr>
          <a:lstStyle/>
          <a:p>
            <a:pPr algn="just">
              <a:buNone/>
            </a:pPr>
            <a:r>
              <a:rPr lang="en-US" sz="3200" b="1" dirty="0" smtClean="0">
                <a:latin typeface="Times New Roman" pitchFamily="18" charset="0"/>
                <a:cs typeface="Times New Roman" pitchFamily="18" charset="0"/>
              </a:rPr>
              <a:t>2. Shape constancy</a:t>
            </a:r>
          </a:p>
          <a:p>
            <a:pPr algn="just"/>
            <a:r>
              <a:rPr lang="en-US" sz="3200" dirty="0" smtClean="0">
                <a:latin typeface="Times New Roman" pitchFamily="18" charset="0"/>
                <a:cs typeface="Times New Roman" pitchFamily="18" charset="0"/>
              </a:rPr>
              <a:t>Refers to our ability to see objects as maintaining the same shape even when we see them from different angles.</a:t>
            </a:r>
          </a:p>
          <a:p>
            <a:pPr algn="just">
              <a:lnSpc>
                <a:spcPct val="120000"/>
              </a:lnSpc>
              <a:buNone/>
            </a:pPr>
            <a:endParaRPr lang="en-US" sz="3200" dirty="0" smtClean="0">
              <a:latin typeface="Times New Roman" pitchFamily="18" charset="0"/>
              <a:cs typeface="Times New Roman" pitchFamily="18" charset="0"/>
            </a:endParaRPr>
          </a:p>
          <a:p>
            <a:pPr algn="just">
              <a:lnSpc>
                <a:spcPct val="120000"/>
              </a:lnSpc>
              <a:buNone/>
            </a:pPr>
            <a:r>
              <a:rPr lang="en-US" sz="3200" dirty="0" smtClean="0">
                <a:latin typeface="Times New Roman" pitchFamily="18" charset="0"/>
                <a:cs typeface="Times New Roman" pitchFamily="18" charset="0"/>
              </a:rPr>
              <a:t>Example</a:t>
            </a:r>
          </a:p>
          <a:p>
            <a:pPr algn="just">
              <a:lnSpc>
                <a:spcPct val="120000"/>
              </a:lnSpc>
            </a:pPr>
            <a:r>
              <a:rPr lang="en-US" sz="3200" dirty="0" smtClean="0">
                <a:latin typeface="Times New Roman" pitchFamily="18" charset="0"/>
                <a:cs typeface="Times New Roman" pitchFamily="18" charset="0"/>
              </a:rPr>
              <a:t>Everybody has seen a plate shaped in the form of a circle. When we see that same plate from an angle, however, it looks more like an ellipse. Shape constancy allows us to perceive that plate as still being a circle even though the angle from which we view it appears to distort the shape.</a:t>
            </a:r>
            <a:r>
              <a:rPr lang="en-US" sz="3200" dirty="0" smtClean="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Neural pathway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Information travels in the nervous system through three types of neurons.</a:t>
            </a:r>
          </a:p>
          <a:p>
            <a:r>
              <a:rPr lang="en-US" dirty="0" smtClean="0"/>
              <a:t>The </a:t>
            </a:r>
            <a:r>
              <a:rPr lang="en-US" b="1" dirty="0" smtClean="0"/>
              <a:t>sensory neuron </a:t>
            </a:r>
            <a:r>
              <a:rPr lang="en-US" dirty="0" smtClean="0"/>
              <a:t>send infromation from the body’s tissues and sensory organs inward to the brain and spinal cord, which process the information</a:t>
            </a:r>
          </a:p>
          <a:p>
            <a:pPr algn="ctr">
              <a:buNone/>
            </a:pPr>
            <a:r>
              <a:rPr lang="en-US" dirty="0" smtClean="0"/>
              <a:t>OR</a:t>
            </a:r>
          </a:p>
          <a:p>
            <a:r>
              <a:rPr lang="en-US" dirty="0" smtClean="0"/>
              <a:t>Sensory neuron carry signals from the outer parts of your body (periphery) into the central nervous system.</a:t>
            </a:r>
          </a:p>
          <a:p>
            <a:endParaRPr lang="en-US" dirty="0" smtClean="0"/>
          </a:p>
          <a:p>
            <a:r>
              <a:rPr lang="en-US" dirty="0" smtClean="0"/>
              <a:t>Sensory neuron also called afferent (meaning inward)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CNS sends instructions out the body’s tissues via the motor neuron</a:t>
            </a:r>
          </a:p>
          <a:p>
            <a:r>
              <a:rPr lang="en-US" b="1" dirty="0" smtClean="0"/>
              <a:t>Motor neurons  </a:t>
            </a:r>
            <a:r>
              <a:rPr lang="en-US" dirty="0" smtClean="0"/>
              <a:t>carry signals from the central nervous system to the outer parts (muscles, skin, glands) of your body.</a:t>
            </a:r>
          </a:p>
          <a:p>
            <a:r>
              <a:rPr lang="en-US" dirty="0" smtClean="0"/>
              <a:t>Also called efferent (meaning outward)</a:t>
            </a:r>
          </a:p>
          <a:p>
            <a:r>
              <a:rPr lang="en-US" b="1" dirty="0" err="1" smtClean="0"/>
              <a:t>Interneurons</a:t>
            </a:r>
            <a:r>
              <a:rPr lang="en-US" dirty="0" smtClean="0"/>
              <a:t> connect various neurons within the brain and spinal cord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and functions of neurons</a:t>
            </a:r>
            <a:endParaRPr lang="en-US" dirty="0"/>
          </a:p>
        </p:txBody>
      </p:sp>
      <p:sp>
        <p:nvSpPr>
          <p:cNvPr id="3" name="Content Placeholder 2"/>
          <p:cNvSpPr>
            <a:spLocks noGrp="1"/>
          </p:cNvSpPr>
          <p:nvPr>
            <p:ph idx="1"/>
          </p:nvPr>
        </p:nvSpPr>
        <p:spPr/>
        <p:txBody>
          <a:bodyPr/>
          <a:lstStyle/>
          <a:p>
            <a:r>
              <a:rPr lang="en-US" dirty="0" smtClean="0"/>
              <a:t>Information comes into the neuron through the dendrite</a:t>
            </a:r>
          </a:p>
          <a:p>
            <a:r>
              <a:rPr lang="en-US" dirty="0" smtClean="0"/>
              <a:t>Dendrite receive information from sensory receptor or other neuron</a:t>
            </a:r>
          </a:p>
          <a:p>
            <a:r>
              <a:rPr lang="en-US" dirty="0" smtClean="0"/>
              <a:t>the cell body also called soma, which is the main part of the neuron, which contain the nucleus and maintains the life sustaining functions of the neuron.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Axon</a:t>
            </a:r>
          </a:p>
          <a:p>
            <a:r>
              <a:rPr lang="en-US" dirty="0" smtClean="0"/>
              <a:t>Soma process information and then passes it along the axon</a:t>
            </a:r>
          </a:p>
          <a:p>
            <a:r>
              <a:rPr lang="en-US" dirty="0" smtClean="0"/>
              <a:t>The function of the axon is to transmit information</a:t>
            </a:r>
          </a:p>
          <a:p>
            <a:pPr>
              <a:buNone/>
            </a:pPr>
            <a:r>
              <a:rPr lang="en-US" b="1" dirty="0" smtClean="0"/>
              <a:t>Myelin sheath</a:t>
            </a:r>
          </a:p>
          <a:p>
            <a:r>
              <a:rPr lang="en-US" dirty="0" smtClean="0"/>
              <a:t>A layer of fatty cells, insulates the fibers of some neurons. The sheath helps speed their impulses</a:t>
            </a:r>
          </a:p>
          <a:p>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At the end of the axon are bulb like structure called </a:t>
            </a:r>
            <a:r>
              <a:rPr lang="en-US" b="1" dirty="0" smtClean="0"/>
              <a:t>terminal buttons</a:t>
            </a:r>
            <a:r>
              <a:rPr lang="en-US" dirty="0" smtClean="0"/>
              <a:t>. That pass the information on to glands, muscles, or other neuron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Neurotransmitter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Information is carried by biochemical substances called neurotransmitter</a:t>
            </a:r>
          </a:p>
          <a:p>
            <a:pPr>
              <a:buFont typeface="Wingdings" pitchFamily="2" charset="2"/>
              <a:buChar char="Ø"/>
            </a:pPr>
            <a:r>
              <a:rPr lang="en-US" dirty="0" smtClean="0"/>
              <a:t>Several neurotransmitter play a role in the way we behave, learn , the way we feel, and sleep</a:t>
            </a:r>
          </a:p>
          <a:p>
            <a:r>
              <a:rPr lang="en-US" dirty="0" smtClean="0"/>
              <a:t>Dopamine</a:t>
            </a:r>
          </a:p>
          <a:p>
            <a:r>
              <a:rPr lang="en-US" dirty="0" smtClean="0"/>
              <a:t>Epinephrine</a:t>
            </a:r>
          </a:p>
          <a:p>
            <a:r>
              <a:rPr lang="en-US" dirty="0" smtClean="0"/>
              <a:t>Norepinephrine</a:t>
            </a:r>
          </a:p>
          <a:p>
            <a:r>
              <a:rPr lang="en-US" dirty="0" err="1" smtClean="0"/>
              <a:t>Gaba</a:t>
            </a:r>
            <a:r>
              <a:rPr lang="en-US" dirty="0" smtClean="0"/>
              <a:t> </a:t>
            </a:r>
          </a:p>
          <a:p>
            <a:r>
              <a:rPr lang="en-US" dirty="0" smtClean="0"/>
              <a:t>Serotonin</a:t>
            </a:r>
          </a:p>
          <a:p>
            <a:r>
              <a:rPr lang="en-US" dirty="0" smtClean="0"/>
              <a:t>Acetylcholine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1522</TotalTime>
  <Words>1584</Words>
  <Application>Microsoft Office PowerPoint</Application>
  <PresentationFormat>On-screen Show (4:3)</PresentationFormat>
  <Paragraphs>202</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Urban</vt:lpstr>
      <vt:lpstr>Biopsychology</vt:lpstr>
      <vt:lpstr>Slide 2</vt:lpstr>
      <vt:lpstr>Biopsychology </vt:lpstr>
      <vt:lpstr>Neural pathway</vt:lpstr>
      <vt:lpstr>Slide 5</vt:lpstr>
      <vt:lpstr>Structure and functions of neurons</vt:lpstr>
      <vt:lpstr>Slide 7</vt:lpstr>
      <vt:lpstr>Slide 8</vt:lpstr>
      <vt:lpstr>Neurotransmitter </vt:lpstr>
      <vt:lpstr>Slide 10</vt:lpstr>
      <vt:lpstr>Slide 11</vt:lpstr>
      <vt:lpstr>Slide 12</vt:lpstr>
      <vt:lpstr>Brain and nervous system</vt:lpstr>
      <vt:lpstr>The brain is also divided into four lobes</vt:lpstr>
      <vt:lpstr>Three parts of the brain</vt:lpstr>
      <vt:lpstr>Fore brain</vt:lpstr>
      <vt:lpstr>Slide 17</vt:lpstr>
      <vt:lpstr>Slide 18</vt:lpstr>
      <vt:lpstr>Pituitary gland</vt:lpstr>
      <vt:lpstr>Mid brain</vt:lpstr>
      <vt:lpstr>Hind brain</vt:lpstr>
      <vt:lpstr>Peripheral Nervous system</vt:lpstr>
      <vt:lpstr>1)Autonomic nervous system</vt:lpstr>
      <vt:lpstr>2) Parasympathetic nervous system</vt:lpstr>
      <vt:lpstr>Consumer behavior</vt:lpstr>
      <vt:lpstr>Perception </vt:lpstr>
      <vt:lpstr>Gestalt laws of organization A series of principles that describe how we organize bits and pieces of information into meaningful wholes.  </vt:lpstr>
      <vt:lpstr>Closure</vt:lpstr>
      <vt:lpstr>Proximity </vt:lpstr>
      <vt:lpstr>Figure and ground </vt:lpstr>
      <vt:lpstr>Perceptual constancy</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psychology</dc:title>
  <dc:creator>nOMi</dc:creator>
  <cp:lastModifiedBy>abc</cp:lastModifiedBy>
  <cp:revision>129</cp:revision>
  <dcterms:created xsi:type="dcterms:W3CDTF">2013-12-21T11:47:49Z</dcterms:created>
  <dcterms:modified xsi:type="dcterms:W3CDTF">2021-05-04T09:10:03Z</dcterms:modified>
</cp:coreProperties>
</file>