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72" r:id="rId4"/>
    <p:sldId id="258" r:id="rId5"/>
    <p:sldId id="259" r:id="rId6"/>
    <p:sldId id="260" r:id="rId7"/>
    <p:sldId id="261" r:id="rId8"/>
    <p:sldId id="263" r:id="rId9"/>
    <p:sldId id="265" r:id="rId10"/>
    <p:sldId id="266" r:id="rId11"/>
    <p:sldId id="269" r:id="rId12"/>
    <p:sldId id="27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F42E690-A07C-4ABE-B68F-7160F5AA81F6}" type="datetimeFigureOut">
              <a:rPr lang="en-US" smtClean="0"/>
              <a:t>6/2/2020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1615727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42E690-A07C-4ABE-B68F-7160F5AA81F6}" type="datetimeFigureOut">
              <a:rPr lang="en-US" smtClean="0"/>
              <a:t>6/2/2020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39781841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42E690-A07C-4ABE-B68F-7160F5AA81F6}" type="datetimeFigureOut">
              <a:rPr lang="en-US" smtClean="0"/>
              <a:t>6/2/2020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17398992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42E690-A07C-4ABE-B68F-7160F5AA81F6}" type="datetimeFigureOut">
              <a:rPr lang="en-US" smtClean="0"/>
              <a:t>6/2/2020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024750-AE89-4C3F-BB0D-5F19BFDC3E66}"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7656427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42E690-A07C-4ABE-B68F-7160F5AA81F6}" type="datetimeFigureOut">
              <a:rPr lang="en-US" smtClean="0"/>
              <a:t>6/2/2020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13878707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F42E690-A07C-4ABE-B68F-7160F5AA81F6}" type="datetimeFigureOut">
              <a:rPr lang="en-US" smtClean="0"/>
              <a:t>6/2/2020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31205287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F42E690-A07C-4ABE-B68F-7160F5AA81F6}" type="datetimeFigureOut">
              <a:rPr lang="en-US" smtClean="0"/>
              <a:t>6/2/2020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1251386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F42E690-A07C-4ABE-B68F-7160F5AA81F6}" type="datetimeFigureOut">
              <a:rPr lang="en-US" smtClean="0"/>
              <a:t>6/2/2020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40352286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F42E690-A07C-4ABE-B68F-7160F5AA81F6}" type="datetimeFigureOut">
              <a:rPr lang="en-US" smtClean="0"/>
              <a:t>6/2/2020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31584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FF42E690-A07C-4ABE-B68F-7160F5AA81F6}" type="datetimeFigureOut">
              <a:rPr lang="en-US" smtClean="0"/>
              <a:t>6/2/2020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3843851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42E690-A07C-4ABE-B68F-7160F5AA81F6}" type="datetimeFigureOut">
              <a:rPr lang="en-US" smtClean="0"/>
              <a:t>6/2/2020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14547203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F42E690-A07C-4ABE-B68F-7160F5AA81F6}" type="datetimeFigureOut">
              <a:rPr lang="en-US" smtClean="0"/>
              <a:t>6/2/2020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4242161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F42E690-A07C-4ABE-B68F-7160F5AA81F6}" type="datetimeFigureOut">
              <a:rPr lang="en-US" smtClean="0"/>
              <a:t>6/2/2020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3966474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FF42E690-A07C-4ABE-B68F-7160F5AA81F6}" type="datetimeFigureOut">
              <a:rPr lang="en-US" smtClean="0"/>
              <a:t>6/2/2020</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63749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FF42E690-A07C-4ABE-B68F-7160F5AA81F6}" type="datetimeFigureOut">
              <a:rPr lang="en-US" smtClean="0"/>
              <a:t>6/2/2020</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402918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FF42E690-A07C-4ABE-B68F-7160F5AA81F6}" type="datetimeFigureOut">
              <a:rPr lang="en-US" smtClean="0"/>
              <a:t>6/2/2020</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30294309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42E690-A07C-4ABE-B68F-7160F5AA81F6}" type="datetimeFigureOut">
              <a:rPr lang="en-US" smtClean="0"/>
              <a:t>6/2/2020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024750-AE89-4C3F-BB0D-5F19BFDC3E66}" type="slidenum">
              <a:rPr lang="en-US" smtClean="0"/>
              <a:t>‹#›</a:t>
            </a:fld>
            <a:endParaRPr lang="en-US"/>
          </a:p>
        </p:txBody>
      </p:sp>
    </p:spTree>
    <p:extLst>
      <p:ext uri="{BB962C8B-B14F-4D97-AF65-F5344CB8AC3E}">
        <p14:creationId xmlns:p14="http://schemas.microsoft.com/office/powerpoint/2010/main" val="1036654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FF42E690-A07C-4ABE-B68F-7160F5AA81F6}" type="datetimeFigureOut">
              <a:rPr lang="en-US" smtClean="0"/>
              <a:t>6/2/2020</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30024750-AE89-4C3F-BB0D-5F19BFDC3E66}" type="slidenum">
              <a:rPr lang="en-US" smtClean="0"/>
              <a:t>‹#›</a:t>
            </a:fld>
            <a:endParaRPr lang="en-US"/>
          </a:p>
        </p:txBody>
      </p:sp>
    </p:spTree>
    <p:extLst>
      <p:ext uri="{BB962C8B-B14F-4D97-AF65-F5344CB8AC3E}">
        <p14:creationId xmlns:p14="http://schemas.microsoft.com/office/powerpoint/2010/main" val="1192402212"/>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jobscan.co/resume-format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myperfectresume.com/how-to-write-a-resume/summary-section"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myperfectresume.com/how-to-write-a-resume/work-history-section"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myperfectresume.com/blog/resume-writing/entry-level-resume-mistakes" TargetMode="External"/><Relationship Id="rId2" Type="http://schemas.openxmlformats.org/officeDocument/2006/relationships/hyperlink" Target="https://www.myperfectresume.com/how-to-write-a-resume/education-certification"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myperfectresume.com/how-to-write-a-resume/skills-sectio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4400" b="1" dirty="0"/>
              <a:t>How to build your resume</a:t>
            </a:r>
            <a:endParaRPr lang="en-US" sz="4400" dirty="0"/>
          </a:p>
        </p:txBody>
      </p:sp>
    </p:spTree>
    <p:extLst>
      <p:ext uri="{BB962C8B-B14F-4D97-AF65-F5344CB8AC3E}">
        <p14:creationId xmlns:p14="http://schemas.microsoft.com/office/powerpoint/2010/main" val="40915189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smtClean="0">
                <a:cs typeface="Times New Roman" panose="02020603050405020304" pitchFamily="18" charset="0"/>
              </a:rPr>
              <a:t/>
            </a:r>
            <a:br>
              <a:rPr lang="en-US" sz="2800" b="1" dirty="0" smtClean="0">
                <a:cs typeface="Times New Roman" panose="02020603050405020304" pitchFamily="18" charset="0"/>
              </a:rPr>
            </a:br>
            <a:r>
              <a:rPr lang="en-US" sz="2800" b="1" dirty="0" smtClean="0">
                <a:cs typeface="Times New Roman" panose="02020603050405020304" pitchFamily="18" charset="0"/>
              </a:rPr>
              <a:t>6</a:t>
            </a:r>
            <a:r>
              <a:rPr lang="en-US" sz="2800" b="1" dirty="0">
                <a:cs typeface="Times New Roman" panose="02020603050405020304" pitchFamily="18" charset="0"/>
              </a:rPr>
              <a:t>. </a:t>
            </a:r>
            <a:r>
              <a:rPr lang="en-US" sz="2800" b="1" cap="all" dirty="0"/>
              <a:t>AWARDS AND HONORS</a:t>
            </a:r>
            <a:br>
              <a:rPr lang="en-US" sz="2800" b="1" cap="all" dirty="0"/>
            </a:br>
            <a:endParaRPr lang="en-US" sz="2800" b="1" dirty="0">
              <a:cs typeface="Times New Roman" panose="02020603050405020304" pitchFamily="18" charset="0"/>
            </a:endParaRPr>
          </a:p>
        </p:txBody>
      </p:sp>
      <p:sp>
        <p:nvSpPr>
          <p:cNvPr id="3" name="Content Placeholder 2"/>
          <p:cNvSpPr>
            <a:spLocks noGrp="1"/>
          </p:cNvSpPr>
          <p:nvPr>
            <p:ph idx="1"/>
          </p:nvPr>
        </p:nvSpPr>
        <p:spPr/>
        <p:txBody>
          <a:bodyPr>
            <a:noAutofit/>
          </a:bodyPr>
          <a:lstStyle/>
          <a:p>
            <a:r>
              <a:rPr lang="en-US" dirty="0"/>
              <a:t>Some </a:t>
            </a:r>
            <a:r>
              <a:rPr lang="en-US" dirty="0">
                <a:hlinkClick r:id="rId2"/>
              </a:rPr>
              <a:t>resume formats</a:t>
            </a:r>
            <a:r>
              <a:rPr lang="en-US" dirty="0"/>
              <a:t> allow room for a number of optional sections. Only use an awards or honors section on your resume if it makes sense for the job for which you’re applying. Relevant honors will increase your credibility while irrelevant awards might only distract from your best qualifications. For example, list that you earned Employee of the Month or received the highest customer satisfaction rating in your department, but maybe not that you are a go kart racing champion in your spare time.</a:t>
            </a:r>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07747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t>7</a:t>
            </a:r>
            <a:r>
              <a:rPr lang="en-US" sz="2800" b="1" dirty="0" smtClean="0"/>
              <a:t>.</a:t>
            </a:r>
            <a:r>
              <a:rPr lang="en-US" sz="2800" b="1" dirty="0"/>
              <a:t> Include keywords</a:t>
            </a:r>
            <a:endParaRPr lang="en-US" sz="2800" dirty="0"/>
          </a:p>
        </p:txBody>
      </p:sp>
      <p:sp>
        <p:nvSpPr>
          <p:cNvPr id="3" name="Content Placeholder 2"/>
          <p:cNvSpPr>
            <a:spLocks noGrp="1"/>
          </p:cNvSpPr>
          <p:nvPr>
            <p:ph idx="1"/>
          </p:nvPr>
        </p:nvSpPr>
        <p:spPr/>
        <p:txBody>
          <a:bodyPr>
            <a:normAutofit/>
          </a:bodyPr>
          <a:lstStyle/>
          <a:p>
            <a:r>
              <a:rPr lang="en-US" sz="2000" dirty="0" smtClean="0">
                <a:solidFill>
                  <a:schemeClr val="tx1"/>
                </a:solidFill>
                <a:latin typeface="+mn-lt"/>
                <a:cs typeface="Times New Roman" panose="02020603050405020304" pitchFamily="18" charset="0"/>
              </a:rPr>
              <a:t>Use </a:t>
            </a:r>
            <a:r>
              <a:rPr lang="en-US" sz="2000" dirty="0">
                <a:solidFill>
                  <a:schemeClr val="tx1"/>
                </a:solidFill>
                <a:latin typeface="+mn-lt"/>
                <a:cs typeface="Times New Roman" panose="02020603050405020304" pitchFamily="18" charset="0"/>
              </a:rPr>
              <a:t>words in your resume that directly relate to the position in which you’re applying. Consider reviewing the job description for keywords and incorporate them in your resume. For example, if the posting states the need for excellent time-managements skills, you can list time management in the skills section and work history section of your resume. Using keywords from the job posting can help you relate directly to the hiring manager, making it more likely that they will go on to review the rest of your application materials. </a:t>
            </a:r>
          </a:p>
        </p:txBody>
      </p:sp>
    </p:spTree>
    <p:extLst>
      <p:ext uri="{BB962C8B-B14F-4D97-AF65-F5344CB8AC3E}">
        <p14:creationId xmlns:p14="http://schemas.microsoft.com/office/powerpoint/2010/main" val="35694026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latin typeface="+mn-lt"/>
                <a:cs typeface="Times New Roman" panose="02020603050405020304" pitchFamily="18" charset="0"/>
              </a:rPr>
              <a:t>8</a:t>
            </a:r>
            <a:r>
              <a:rPr lang="en-US" sz="2800" b="1" dirty="0" smtClean="0">
                <a:latin typeface="+mn-lt"/>
                <a:cs typeface="Times New Roman" panose="02020603050405020304" pitchFamily="18" charset="0"/>
              </a:rPr>
              <a:t>.</a:t>
            </a:r>
            <a:r>
              <a:rPr lang="en-US" sz="2800" b="1" dirty="0">
                <a:latin typeface="+mn-lt"/>
                <a:cs typeface="Times New Roman" panose="02020603050405020304" pitchFamily="18" charset="0"/>
              </a:rPr>
              <a:t> Select a template</a:t>
            </a:r>
            <a:endParaRPr lang="en-US" sz="2800" dirty="0">
              <a:latin typeface="+mn-lt"/>
              <a:cs typeface="Times New Roman" panose="02020603050405020304" pitchFamily="18" charset="0"/>
            </a:endParaRPr>
          </a:p>
        </p:txBody>
      </p:sp>
      <p:sp>
        <p:nvSpPr>
          <p:cNvPr id="3" name="Content Placeholder 2"/>
          <p:cNvSpPr>
            <a:spLocks noGrp="1"/>
          </p:cNvSpPr>
          <p:nvPr>
            <p:ph idx="1"/>
          </p:nvPr>
        </p:nvSpPr>
        <p:spPr/>
        <p:txBody>
          <a:bodyPr>
            <a:normAutofit/>
          </a:bodyPr>
          <a:lstStyle/>
          <a:p>
            <a:r>
              <a:rPr lang="en-US" dirty="0" smtClean="0">
                <a:latin typeface="+mn-lt"/>
                <a:cs typeface="Times New Roman" panose="02020603050405020304" pitchFamily="18" charset="0"/>
              </a:rPr>
              <a:t>While </a:t>
            </a:r>
            <a:r>
              <a:rPr lang="en-US" dirty="0">
                <a:latin typeface="+mn-lt"/>
                <a:cs typeface="Times New Roman" panose="02020603050405020304" pitchFamily="18" charset="0"/>
              </a:rPr>
              <a:t>you can certainly draft your own resume using a word processor, you can also simplify the resume-building process by using a resume template. These templates allow you to fill in blanks with relevant information, offering a complete, professionally-formatted document. For example, Indeed provides </a:t>
            </a:r>
            <a:r>
              <a:rPr lang="en-US" b="1" u="sng" dirty="0">
                <a:latin typeface="+mn-lt"/>
                <a:cs typeface="Times New Roman" panose="02020603050405020304" pitchFamily="18" charset="0"/>
              </a:rPr>
              <a:t>a series of templates</a:t>
            </a:r>
            <a:r>
              <a:rPr lang="en-US" dirty="0">
                <a:latin typeface="+mn-lt"/>
                <a:cs typeface="Times New Roman" panose="02020603050405020304" pitchFamily="18" charset="0"/>
              </a:rPr>
              <a:t> that you can personalize to your industry and the expectations of your potential employer.</a:t>
            </a:r>
          </a:p>
        </p:txBody>
      </p:sp>
    </p:spTree>
    <p:extLst>
      <p:ext uri="{BB962C8B-B14F-4D97-AF65-F5344CB8AC3E}">
        <p14:creationId xmlns:p14="http://schemas.microsoft.com/office/powerpoint/2010/main" val="3141372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5132" y="1705188"/>
            <a:ext cx="8946541" cy="4195481"/>
          </a:xfrm>
        </p:spPr>
        <p:txBody>
          <a:bodyPr>
            <a:normAutofit lnSpcReduction="10000"/>
          </a:bodyPr>
          <a:lstStyle/>
          <a:p>
            <a:r>
              <a:rPr lang="en-US" sz="2200" dirty="0"/>
              <a:t>A resume is a short document used to summarize a job seeker’s experience and qualifications for a prospective employer. A resume includes the job seeker’s contact information, work experience, education, and relevant skills in support of a job application.</a:t>
            </a:r>
          </a:p>
          <a:p>
            <a:r>
              <a:rPr lang="en-US" sz="2200" dirty="0"/>
              <a:t>Your resume is arguably the most critical part of the modern job application process. Writing the best resume possible is more important than ever now that online job postings routinely attract hundreds if not thousands of applicants. A well-organized, tailored resume will increase your chances of landing an interview while a poorly written resume could get lost in the sea of applicants.</a:t>
            </a:r>
          </a:p>
          <a:p>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46224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cap="all" dirty="0" smtClean="0"/>
              <a:t/>
            </a:r>
            <a:br>
              <a:rPr lang="en-US" sz="2800" b="1" cap="all" dirty="0" smtClean="0"/>
            </a:br>
            <a:r>
              <a:rPr lang="en-US" sz="2800" b="1" cap="all" dirty="0" smtClean="0"/>
              <a:t>HOW </a:t>
            </a:r>
            <a:r>
              <a:rPr lang="en-US" sz="2800" b="1" cap="all" dirty="0"/>
              <a:t>TO WRITE A RESUME</a:t>
            </a:r>
            <a:r>
              <a:rPr lang="en-US" b="1" cap="all" dirty="0"/>
              <a:t/>
            </a:r>
            <a:br>
              <a:rPr lang="en-US" b="1" cap="all" dirty="0"/>
            </a:br>
            <a:endParaRPr lang="en-US" dirty="0"/>
          </a:p>
        </p:txBody>
      </p:sp>
      <p:sp>
        <p:nvSpPr>
          <p:cNvPr id="3" name="Content Placeholder 2"/>
          <p:cNvSpPr>
            <a:spLocks noGrp="1"/>
          </p:cNvSpPr>
          <p:nvPr>
            <p:ph idx="1"/>
          </p:nvPr>
        </p:nvSpPr>
        <p:spPr>
          <a:xfrm>
            <a:off x="1104293" y="1853248"/>
            <a:ext cx="8946541" cy="4195481"/>
          </a:xfrm>
        </p:spPr>
        <p:txBody>
          <a:bodyPr>
            <a:normAutofit lnSpcReduction="10000"/>
          </a:bodyPr>
          <a:lstStyle/>
          <a:p>
            <a:pPr marL="0" indent="0">
              <a:buNone/>
            </a:pPr>
            <a:endParaRPr lang="en-US" b="1" cap="all" dirty="0"/>
          </a:p>
          <a:p>
            <a:r>
              <a:rPr lang="en-US" dirty="0"/>
              <a:t>Pick a resume format with the sections you need</a:t>
            </a:r>
          </a:p>
          <a:p>
            <a:r>
              <a:rPr lang="en-US" dirty="0"/>
              <a:t>Always include contact information, work experience, and education</a:t>
            </a:r>
          </a:p>
          <a:p>
            <a:r>
              <a:rPr lang="en-US" dirty="0"/>
              <a:t>Use traditional headings for maximum compatibility</a:t>
            </a:r>
          </a:p>
          <a:p>
            <a:r>
              <a:rPr lang="en-US" dirty="0"/>
              <a:t>Include applicable skills directly from the job description</a:t>
            </a:r>
          </a:p>
          <a:p>
            <a:r>
              <a:rPr lang="en-US" dirty="0"/>
              <a:t>Replace basic job duties with impactful accomplishments</a:t>
            </a:r>
          </a:p>
          <a:p>
            <a:r>
              <a:rPr lang="en-US" dirty="0"/>
              <a:t>Don’t include an outdated objective statement or references section</a:t>
            </a:r>
          </a:p>
          <a:p>
            <a:r>
              <a:rPr lang="en-US" dirty="0"/>
              <a:t>Proofread and double-check what you’ve written</a:t>
            </a:r>
          </a:p>
          <a:p>
            <a:r>
              <a:rPr lang="en-US" dirty="0"/>
              <a:t>Save the resume as a DOCX file (preferred) or PDF.</a:t>
            </a:r>
          </a:p>
          <a:p>
            <a:endParaRPr lang="en-US" dirty="0"/>
          </a:p>
        </p:txBody>
      </p:sp>
    </p:spTree>
    <p:extLst>
      <p:ext uri="{BB962C8B-B14F-4D97-AF65-F5344CB8AC3E}">
        <p14:creationId xmlns:p14="http://schemas.microsoft.com/office/powerpoint/2010/main" val="2584144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latin typeface="+mn-lt"/>
                <a:cs typeface="Times New Roman" panose="02020603050405020304" pitchFamily="18" charset="0"/>
              </a:rPr>
              <a:t>You can follow these steps to build your resume:</a:t>
            </a:r>
          </a:p>
        </p:txBody>
      </p:sp>
      <p:sp>
        <p:nvSpPr>
          <p:cNvPr id="3" name="Content Placeholder 2"/>
          <p:cNvSpPr>
            <a:spLocks noGrp="1"/>
          </p:cNvSpPr>
          <p:nvPr>
            <p:ph idx="1"/>
          </p:nvPr>
        </p:nvSpPr>
        <p:spPr>
          <a:xfrm>
            <a:off x="1116317" y="1714803"/>
            <a:ext cx="8825659" cy="3738327"/>
          </a:xfrm>
        </p:spPr>
        <p:txBody>
          <a:bodyPr>
            <a:noAutofit/>
          </a:bodyPr>
          <a:lstStyle/>
          <a:p>
            <a:pPr lvl="0"/>
            <a:r>
              <a:rPr lang="en-US" dirty="0" smtClean="0">
                <a:latin typeface="+mn-lt"/>
                <a:cs typeface="Times New Roman" panose="02020603050405020304" pitchFamily="18" charset="0"/>
              </a:rPr>
              <a:t>C</a:t>
            </a:r>
            <a:r>
              <a:rPr lang="en-US" sz="2000" dirty="0" smtClean="0">
                <a:solidFill>
                  <a:schemeClr val="tx1"/>
                </a:solidFill>
                <a:latin typeface="+mn-lt"/>
                <a:cs typeface="Times New Roman" panose="02020603050405020304" pitchFamily="18" charset="0"/>
              </a:rPr>
              <a:t>ontact </a:t>
            </a:r>
            <a:r>
              <a:rPr lang="en-US" sz="2000" dirty="0">
                <a:solidFill>
                  <a:schemeClr val="tx1"/>
                </a:solidFill>
                <a:latin typeface="+mn-lt"/>
                <a:cs typeface="Times New Roman" panose="02020603050405020304" pitchFamily="18" charset="0"/>
              </a:rPr>
              <a:t>information</a:t>
            </a:r>
          </a:p>
          <a:p>
            <a:pPr lvl="0"/>
            <a:r>
              <a:rPr lang="en-US" sz="2000" dirty="0">
                <a:solidFill>
                  <a:schemeClr val="tx1"/>
                </a:solidFill>
                <a:latin typeface="+mn-lt"/>
                <a:cs typeface="Times New Roman" panose="02020603050405020304" pitchFamily="18" charset="0"/>
              </a:rPr>
              <a:t>Include a summary </a:t>
            </a:r>
          </a:p>
          <a:p>
            <a:pPr lvl="0"/>
            <a:r>
              <a:rPr lang="en-US" sz="2000" dirty="0">
                <a:solidFill>
                  <a:schemeClr val="tx1"/>
                </a:solidFill>
                <a:latin typeface="+mn-lt"/>
                <a:cs typeface="Times New Roman" panose="02020603050405020304" pitchFamily="18" charset="0"/>
              </a:rPr>
              <a:t>Add your work experience</a:t>
            </a:r>
          </a:p>
          <a:p>
            <a:pPr lvl="0"/>
            <a:r>
              <a:rPr lang="en-US" sz="2000" dirty="0">
                <a:solidFill>
                  <a:schemeClr val="tx1"/>
                </a:solidFill>
                <a:latin typeface="+mn-lt"/>
                <a:cs typeface="Times New Roman" panose="02020603050405020304" pitchFamily="18" charset="0"/>
              </a:rPr>
              <a:t>Include your education </a:t>
            </a:r>
          </a:p>
          <a:p>
            <a:pPr lvl="0"/>
            <a:r>
              <a:rPr lang="en-US" dirty="0" smtClean="0">
                <a:latin typeface="+mn-lt"/>
                <a:cs typeface="Times New Roman" panose="02020603050405020304" pitchFamily="18" charset="0"/>
              </a:rPr>
              <a:t>Add your</a:t>
            </a:r>
            <a:r>
              <a:rPr lang="en-US" sz="2000" dirty="0" smtClean="0">
                <a:solidFill>
                  <a:schemeClr val="tx1"/>
                </a:solidFill>
                <a:latin typeface="+mn-lt"/>
                <a:cs typeface="Times New Roman" panose="02020603050405020304" pitchFamily="18" charset="0"/>
              </a:rPr>
              <a:t> </a:t>
            </a:r>
            <a:r>
              <a:rPr lang="en-US" sz="2000" dirty="0">
                <a:solidFill>
                  <a:schemeClr val="tx1"/>
                </a:solidFill>
                <a:latin typeface="+mn-lt"/>
                <a:cs typeface="Times New Roman" panose="02020603050405020304" pitchFamily="18" charset="0"/>
              </a:rPr>
              <a:t>skills</a:t>
            </a:r>
          </a:p>
          <a:p>
            <a:pPr lvl="0"/>
            <a:r>
              <a:rPr lang="en-US" dirty="0" smtClean="0">
                <a:latin typeface="+mn-lt"/>
                <a:cs typeface="Times New Roman" panose="02020603050405020304" pitchFamily="18" charset="0"/>
              </a:rPr>
              <a:t>A</a:t>
            </a:r>
            <a:r>
              <a:rPr lang="en-US" sz="2000" dirty="0" smtClean="0">
                <a:solidFill>
                  <a:schemeClr val="tx1"/>
                </a:solidFill>
                <a:latin typeface="+mn-lt"/>
                <a:cs typeface="Times New Roman" panose="02020603050405020304" pitchFamily="18" charset="0"/>
              </a:rPr>
              <a:t>wards and Honors</a:t>
            </a:r>
            <a:endParaRPr lang="en-US" sz="2000" dirty="0">
              <a:solidFill>
                <a:schemeClr val="tx1"/>
              </a:solidFill>
              <a:latin typeface="+mn-lt"/>
              <a:cs typeface="Times New Roman" panose="02020603050405020304" pitchFamily="18" charset="0"/>
            </a:endParaRPr>
          </a:p>
          <a:p>
            <a:pPr lvl="0"/>
            <a:r>
              <a:rPr lang="en-US" sz="2000" dirty="0">
                <a:solidFill>
                  <a:schemeClr val="tx1"/>
                </a:solidFill>
                <a:latin typeface="+mn-lt"/>
                <a:cs typeface="Times New Roman" panose="02020603050405020304" pitchFamily="18" charset="0"/>
              </a:rPr>
              <a:t>Include </a:t>
            </a:r>
            <a:r>
              <a:rPr lang="en-US" sz="2000" dirty="0" smtClean="0">
                <a:solidFill>
                  <a:schemeClr val="tx1"/>
                </a:solidFill>
                <a:latin typeface="+mn-lt"/>
                <a:cs typeface="Times New Roman" panose="02020603050405020304" pitchFamily="18" charset="0"/>
              </a:rPr>
              <a:t>keywords</a:t>
            </a:r>
            <a:endParaRPr lang="en-US" sz="2000" dirty="0">
              <a:solidFill>
                <a:schemeClr val="tx1"/>
              </a:solidFill>
              <a:latin typeface="+mn-lt"/>
              <a:cs typeface="Times New Roman" panose="02020603050405020304" pitchFamily="18" charset="0"/>
            </a:endParaRPr>
          </a:p>
          <a:p>
            <a:pPr lvl="0"/>
            <a:r>
              <a:rPr lang="en-US" sz="2000" dirty="0">
                <a:solidFill>
                  <a:schemeClr val="tx1"/>
                </a:solidFill>
                <a:latin typeface="+mn-lt"/>
                <a:cs typeface="Times New Roman" panose="02020603050405020304" pitchFamily="18" charset="0"/>
              </a:rPr>
              <a:t>Select a template</a:t>
            </a:r>
          </a:p>
        </p:txBody>
      </p:sp>
    </p:spTree>
    <p:extLst>
      <p:ext uri="{BB962C8B-B14F-4D97-AF65-F5344CB8AC3E}">
        <p14:creationId xmlns:p14="http://schemas.microsoft.com/office/powerpoint/2010/main" val="547937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t>1</a:t>
            </a:r>
            <a:r>
              <a:rPr lang="en-US" sz="2800" b="1" dirty="0" smtClean="0"/>
              <a:t>. </a:t>
            </a:r>
            <a:r>
              <a:rPr lang="en-US" sz="2800" b="1" dirty="0"/>
              <a:t>C</a:t>
            </a:r>
            <a:r>
              <a:rPr lang="en-US" sz="2800" b="1" dirty="0" smtClean="0"/>
              <a:t>ontact </a:t>
            </a:r>
            <a:r>
              <a:rPr lang="en-US" sz="2800" b="1" dirty="0"/>
              <a:t>information</a:t>
            </a:r>
            <a:endParaRPr lang="en-US" sz="2800" dirty="0"/>
          </a:p>
        </p:txBody>
      </p:sp>
      <p:sp>
        <p:nvSpPr>
          <p:cNvPr id="3" name="Content Placeholder 2"/>
          <p:cNvSpPr>
            <a:spLocks noGrp="1"/>
          </p:cNvSpPr>
          <p:nvPr>
            <p:ph idx="1"/>
          </p:nvPr>
        </p:nvSpPr>
        <p:spPr/>
        <p:txBody>
          <a:bodyPr>
            <a:normAutofit/>
          </a:bodyPr>
          <a:lstStyle/>
          <a:p>
            <a:r>
              <a:rPr lang="en-US" dirty="0"/>
              <a:t>Feature your contact information at the top, or in a prominent position. Include your name, phone number, and city of residence. Make sure that everything is up to date and professional — this means changing your email address and even updating your voicemail greeting if needed.</a:t>
            </a: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9859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t>2. Include a summary </a:t>
            </a:r>
            <a:endParaRPr lang="en-US" sz="2800" dirty="0"/>
          </a:p>
        </p:txBody>
      </p:sp>
      <p:sp>
        <p:nvSpPr>
          <p:cNvPr id="3" name="Content Placeholder 2"/>
          <p:cNvSpPr>
            <a:spLocks noGrp="1"/>
          </p:cNvSpPr>
          <p:nvPr>
            <p:ph idx="1"/>
          </p:nvPr>
        </p:nvSpPr>
        <p:spPr/>
        <p:txBody>
          <a:bodyPr>
            <a:noAutofit/>
          </a:bodyPr>
          <a:lstStyle/>
          <a:p>
            <a:r>
              <a:rPr lang="en-US" dirty="0"/>
              <a:t>Write three to five declarative statements in paragraph or bullet-point format that describes your best professional accomplishments and capabilities. This is usually the first section to catch an employer’s eye, and must answer the question, “What do you bring to the table?” In your </a:t>
            </a:r>
            <a:r>
              <a:rPr lang="en-US" b="1" u="sng" dirty="0">
                <a:hlinkClick r:id="rId2"/>
              </a:rPr>
              <a:t>summary</a:t>
            </a:r>
            <a:r>
              <a:rPr lang="en-US" dirty="0"/>
              <a:t>, use language from the job description to show how you can answer the employer’s </a:t>
            </a:r>
            <a:r>
              <a:rPr lang="en-US" dirty="0" smtClean="0"/>
              <a:t>needs</a:t>
            </a:r>
            <a:r>
              <a:rPr lang="en-US" sz="2000" dirty="0" smtClean="0">
                <a:solidFill>
                  <a:schemeClr val="tx1"/>
                </a:solidFill>
                <a:latin typeface="Times New Roman" panose="02020603050405020304" pitchFamily="18" charset="0"/>
                <a:cs typeface="Times New Roman" panose="02020603050405020304" pitchFamily="18" charset="0"/>
              </a:rPr>
              <a:t>.</a:t>
            </a:r>
            <a:endParaRPr lang="en-US"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77091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t>3. Add your work experience</a:t>
            </a:r>
            <a:endParaRPr lang="en-US" sz="2800" dirty="0"/>
          </a:p>
        </p:txBody>
      </p:sp>
      <p:sp>
        <p:nvSpPr>
          <p:cNvPr id="3" name="Content Placeholder 2"/>
          <p:cNvSpPr>
            <a:spLocks noGrp="1"/>
          </p:cNvSpPr>
          <p:nvPr>
            <p:ph idx="1"/>
          </p:nvPr>
        </p:nvSpPr>
        <p:spPr>
          <a:xfrm>
            <a:off x="1039045" y="1402488"/>
            <a:ext cx="9863113" cy="3416300"/>
          </a:xfrm>
        </p:spPr>
        <p:txBody>
          <a:bodyPr>
            <a:noAutofit/>
          </a:bodyPr>
          <a:lstStyle/>
          <a:p>
            <a:pPr fontAlgn="t"/>
            <a:r>
              <a:rPr lang="en-US" dirty="0"/>
              <a:t>This section is particularly important for chronological and combination resume formats, which focus on showing off your extensive </a:t>
            </a:r>
            <a:r>
              <a:rPr lang="en-US" b="1" u="sng" dirty="0">
                <a:hlinkClick r:id="rId2"/>
              </a:rPr>
              <a:t>work history</a:t>
            </a:r>
            <a:r>
              <a:rPr lang="en-US" dirty="0"/>
              <a:t>. Include your job title, name of the company, and your employment dates for each job in reverse-chronological order (your most recent job first).</a:t>
            </a:r>
          </a:p>
          <a:p>
            <a:pPr fontAlgn="t"/>
            <a:r>
              <a:rPr lang="en-US" dirty="0"/>
              <a:t>Under each entry, describe your responsibilities and successes. Use industry-specific numbers, such as percentages, sales revenue or website traffic, to add tangible proof to your claims</a:t>
            </a:r>
            <a:r>
              <a:rPr lang="en-US" dirty="0" smtClean="0"/>
              <a:t>.</a:t>
            </a:r>
          </a:p>
          <a:p>
            <a:r>
              <a:rPr lang="en-US" dirty="0"/>
              <a:t>Under the main heading, list each job in reverse-chronological order. Each job should have its own subheading that includes the following information:</a:t>
            </a:r>
          </a:p>
          <a:p>
            <a:r>
              <a:rPr lang="en-US" dirty="0"/>
              <a:t>Company</a:t>
            </a:r>
          </a:p>
          <a:p>
            <a:r>
              <a:rPr lang="en-US" dirty="0"/>
              <a:t>Job location</a:t>
            </a:r>
          </a:p>
          <a:p>
            <a:r>
              <a:rPr lang="en-US" dirty="0"/>
              <a:t>Your job title</a:t>
            </a:r>
          </a:p>
          <a:p>
            <a:r>
              <a:rPr lang="en-US" dirty="0"/>
              <a:t>Start and end dates</a:t>
            </a:r>
          </a:p>
          <a:p>
            <a:pPr fontAlgn="t"/>
            <a:endParaRPr lang="en-US" dirty="0"/>
          </a:p>
          <a:p>
            <a:endParaRPr lang="en-US"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93452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smtClean="0"/>
              <a:t/>
            </a:r>
            <a:br>
              <a:rPr lang="en-US" sz="2800" b="1" dirty="0" smtClean="0"/>
            </a:br>
            <a:r>
              <a:rPr lang="en-US" sz="2800" b="1" dirty="0" smtClean="0"/>
              <a:t>4</a:t>
            </a:r>
            <a:r>
              <a:rPr lang="en-US" sz="2800" b="1" dirty="0"/>
              <a:t>. Include your education</a:t>
            </a:r>
            <a:endParaRPr lang="en-US" sz="2800" dirty="0"/>
          </a:p>
        </p:txBody>
      </p:sp>
      <p:sp>
        <p:nvSpPr>
          <p:cNvPr id="3" name="Content Placeholder 2"/>
          <p:cNvSpPr>
            <a:spLocks noGrp="1"/>
          </p:cNvSpPr>
          <p:nvPr>
            <p:ph idx="1"/>
          </p:nvPr>
        </p:nvSpPr>
        <p:spPr>
          <a:xfrm>
            <a:off x="1154954" y="2190939"/>
            <a:ext cx="10116610" cy="3828861"/>
          </a:xfrm>
        </p:spPr>
        <p:txBody>
          <a:bodyPr>
            <a:noAutofit/>
          </a:bodyPr>
          <a:lstStyle/>
          <a:p>
            <a:r>
              <a:rPr lang="en-US" dirty="0"/>
              <a:t>Your </a:t>
            </a:r>
            <a:r>
              <a:rPr lang="en-US" b="1" u="sng" dirty="0">
                <a:hlinkClick r:id="rId2"/>
              </a:rPr>
              <a:t>education section</a:t>
            </a:r>
            <a:r>
              <a:rPr lang="en-US" dirty="0"/>
              <a:t> usually carries less weight than your skills and work history sections, although it can play an important role if you are a recent graduate or </a:t>
            </a:r>
            <a:r>
              <a:rPr lang="en-US" b="1" u="sng" dirty="0">
                <a:hlinkClick r:id="rId3"/>
              </a:rPr>
              <a:t>entry-level job applicant</a:t>
            </a:r>
            <a:r>
              <a:rPr lang="en-US" dirty="0"/>
              <a:t> lacking work experience. In writing this section, list your most advanced degree first and work backwards.</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38743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a:t>5. </a:t>
            </a:r>
            <a:r>
              <a:rPr lang="en-US" sz="2800" b="1" dirty="0" smtClean="0"/>
              <a:t>Add your </a:t>
            </a:r>
            <a:r>
              <a:rPr lang="en-US" sz="2800" b="1" dirty="0"/>
              <a:t>skills</a:t>
            </a:r>
            <a:endParaRPr lang="en-US" sz="2800" dirty="0"/>
          </a:p>
        </p:txBody>
      </p:sp>
      <p:sp>
        <p:nvSpPr>
          <p:cNvPr id="3" name="Content Placeholder 2"/>
          <p:cNvSpPr>
            <a:spLocks noGrp="1"/>
          </p:cNvSpPr>
          <p:nvPr>
            <p:ph idx="1"/>
          </p:nvPr>
        </p:nvSpPr>
        <p:spPr/>
        <p:txBody>
          <a:bodyPr>
            <a:normAutofit/>
          </a:bodyPr>
          <a:lstStyle/>
          <a:p>
            <a:r>
              <a:rPr lang="en-US" dirty="0"/>
              <a:t>Your </a:t>
            </a:r>
            <a:r>
              <a:rPr lang="en-US" b="1" u="sng" dirty="0">
                <a:hlinkClick r:id="rId2"/>
              </a:rPr>
              <a:t>skills section</a:t>
            </a:r>
            <a:r>
              <a:rPr lang="en-US" dirty="0"/>
              <a:t> should be a bullet list of six to eight of your most relevant capabilities. Read the job description to see what the employer needs, and match your most relevant skills to the description. Include a mix of “hard” skills (the technical qualifications you have for a job) and “soft skills” (your interpersonal talents, such as customer support).</a:t>
            </a:r>
            <a:endParaRPr lang="en-US" sz="20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71620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63</TotalTime>
  <Words>487</Words>
  <Application>Microsoft Office PowerPoint</Application>
  <PresentationFormat>Widescreen</PresentationFormat>
  <Paragraphs>44</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Century Gothic</vt:lpstr>
      <vt:lpstr>Times New Roman</vt:lpstr>
      <vt:lpstr>Wingdings 3</vt:lpstr>
      <vt:lpstr>Ion</vt:lpstr>
      <vt:lpstr>How to build your resume</vt:lpstr>
      <vt:lpstr>PowerPoint Presentation</vt:lpstr>
      <vt:lpstr> HOW TO WRITE A RESUME </vt:lpstr>
      <vt:lpstr>You can follow these steps to build your resume:</vt:lpstr>
      <vt:lpstr>1. Contact information</vt:lpstr>
      <vt:lpstr>2. Include a summary </vt:lpstr>
      <vt:lpstr>3. Add your work experience</vt:lpstr>
      <vt:lpstr> 4. Include your education</vt:lpstr>
      <vt:lpstr>5. Add your skills</vt:lpstr>
      <vt:lpstr> 6. AWARDS AND HONORS </vt:lpstr>
      <vt:lpstr>7. Include keywords</vt:lpstr>
      <vt:lpstr>8. Select a template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build your resume</dc:title>
  <dc:creator>naDia</dc:creator>
  <cp:lastModifiedBy>h</cp:lastModifiedBy>
  <cp:revision>8</cp:revision>
  <dcterms:created xsi:type="dcterms:W3CDTF">2020-05-03T19:10:48Z</dcterms:created>
  <dcterms:modified xsi:type="dcterms:W3CDTF">2020-06-01T20:48:40Z</dcterms:modified>
</cp:coreProperties>
</file>