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9060B9BC-0F09-4284-925F-C3912625E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 build="p">
        <p:tmplLst>
          <p:tmpl lvl="1">
            <p:tnLst>
              <p:par>
                <p:cTn presetID="14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639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41481-3AF7-4A12-91BA-F1803B7E6F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0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3C402-1DC3-4555-929C-C7EB2B890A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44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C293A2E3-6631-4572-A251-AE4AE80F6A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43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CA077E70-E85F-4D2E-AF29-80A3DE856D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52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DB194-DE91-44E0-B11A-6DBD6EA649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0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46DF8-959D-4F4E-B405-DEDC5114AF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4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09710-0F24-487F-B884-57EF4EAB81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6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B7A92-D95C-4687-BA84-9DEF40CB8C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6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C4E18-B9F2-4B9A-B17F-E97A26146A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3BDB9-5BC6-4708-A5F4-5EC0F7D247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8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60524-9D1A-4DEA-A002-D2EEBEE61A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5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BE7FE-07A9-4CC5-821D-8D3113DE2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5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B5440783-B8CB-4DE1-9CD8-DE0CCBD112D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5368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369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>
        <p:tmplLst>
          <p:tmpl lvl="1">
            <p:tnLst>
              <p:par>
                <p:cTn presetID="14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/>
              <a:t>Molybdenum (Mo):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534400" cy="4953000"/>
          </a:xfrm>
        </p:spPr>
        <p:txBody>
          <a:bodyPr/>
          <a:lstStyle/>
          <a:p>
            <a:r>
              <a:rPr lang="en-US"/>
              <a:t>Dietary sources</a:t>
            </a:r>
          </a:p>
          <a:p>
            <a:pPr lvl="1"/>
            <a:r>
              <a:rPr lang="en-US"/>
              <a:t>Food content depends on soil</a:t>
            </a:r>
          </a:p>
          <a:p>
            <a:pPr lvl="1"/>
            <a:r>
              <a:rPr lang="en-US"/>
              <a:t>Legumes, grains, nuts, peas, cauliflower</a:t>
            </a:r>
          </a:p>
          <a:p>
            <a:pPr lvl="1"/>
            <a:r>
              <a:rPr lang="en-US"/>
              <a:t>Low amount in fruits, sugar, oil &amp; fish</a:t>
            </a:r>
          </a:p>
          <a:p>
            <a:r>
              <a:rPr lang="en-US"/>
              <a:t>Absorption &amp; regulation</a:t>
            </a:r>
          </a:p>
          <a:p>
            <a:pPr lvl="1"/>
            <a:r>
              <a:rPr lang="en-US"/>
              <a:t>Absorbed in intestine</a:t>
            </a:r>
          </a:p>
          <a:p>
            <a:pPr lvl="1"/>
            <a:r>
              <a:rPr lang="en-US"/>
              <a:t>Circulated to liver via blood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Cadmium : Toxicity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/>
              <a:t>Exposure to cadmium oxide</a:t>
            </a:r>
          </a:p>
          <a:p>
            <a:r>
              <a:rPr lang="en-US"/>
              <a:t>Risk of lung, prostate &amp; kidney cancer</a:t>
            </a:r>
          </a:p>
          <a:p>
            <a:r>
              <a:rPr lang="en-US"/>
              <a:t>Anemia</a:t>
            </a:r>
          </a:p>
          <a:p>
            <a:r>
              <a:rPr lang="en-US"/>
              <a:t>Loss of smell</a:t>
            </a:r>
          </a:p>
          <a:p>
            <a:r>
              <a:rPr lang="en-US"/>
              <a:t>Fatigue</a:t>
            </a:r>
          </a:p>
          <a:p>
            <a:r>
              <a:rPr lang="en-US"/>
              <a:t>Yellow staining of teeth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Functions of Molybdenum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8915400" cy="4953000"/>
          </a:xfrm>
        </p:spPr>
        <p:txBody>
          <a:bodyPr/>
          <a:lstStyle/>
          <a:p>
            <a:r>
              <a:rPr lang="en-US"/>
              <a:t>Cofactor for several enzymes</a:t>
            </a:r>
          </a:p>
          <a:p>
            <a:r>
              <a:rPr lang="en-US"/>
              <a:t>Molybdenum containing enzymes:</a:t>
            </a:r>
          </a:p>
          <a:p>
            <a:pPr lvl="1"/>
            <a:r>
              <a:rPr lang="en-US"/>
              <a:t>Xanthine oxidase, aldehyde oxidase, nitrate reductase</a:t>
            </a:r>
          </a:p>
          <a:p>
            <a:pPr lvl="1"/>
            <a:r>
              <a:rPr lang="en-US"/>
              <a:t>Sulfite oxidase</a:t>
            </a:r>
          </a:p>
          <a:p>
            <a:r>
              <a:rPr lang="en-US"/>
              <a:t>Metabolism of:</a:t>
            </a:r>
          </a:p>
          <a:p>
            <a:pPr lvl="1"/>
            <a:r>
              <a:rPr lang="en-US"/>
              <a:t>Sulfur-containing amino acids</a:t>
            </a:r>
          </a:p>
          <a:p>
            <a:pPr lvl="1"/>
            <a:r>
              <a:rPr lang="en-US"/>
              <a:t>DNA &amp; RNA</a:t>
            </a:r>
          </a:p>
          <a:p>
            <a:r>
              <a:rPr lang="en-US"/>
              <a:t>Detoxifying drugs in liver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Molybdenum Deficiency &amp; Toxicity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05000"/>
            <a:ext cx="4953000" cy="4495800"/>
          </a:xfrm>
        </p:spPr>
        <p:txBody>
          <a:bodyPr/>
          <a:lstStyle/>
          <a:p>
            <a:r>
              <a:rPr lang="en-US" sz="2800"/>
              <a:t>Deficiency</a:t>
            </a:r>
          </a:p>
          <a:p>
            <a:pPr lvl="1"/>
            <a:r>
              <a:rPr lang="en-US" sz="2800"/>
              <a:t>Rare </a:t>
            </a:r>
          </a:p>
          <a:p>
            <a:pPr lvl="1"/>
            <a:r>
              <a:rPr lang="en-US" sz="2800"/>
              <a:t>May be due to TPN, Crohn’s disease</a:t>
            </a:r>
          </a:p>
          <a:p>
            <a:r>
              <a:rPr lang="en-US" sz="2800"/>
              <a:t>Toxicity </a:t>
            </a:r>
          </a:p>
          <a:p>
            <a:pPr lvl="1"/>
            <a:r>
              <a:rPr lang="en-US" sz="2800"/>
              <a:t>Hair loss</a:t>
            </a:r>
          </a:p>
          <a:p>
            <a:pPr lvl="1"/>
            <a:r>
              <a:rPr lang="en-US" sz="2800"/>
              <a:t>Dermatitis </a:t>
            </a:r>
          </a:p>
        </p:txBody>
      </p:sp>
      <p:pic>
        <p:nvPicPr>
          <p:cNvPr id="38916" name="Picture 4" descr="j014988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2057400"/>
            <a:ext cx="3733800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/>
              <a:t>Aluminium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05000"/>
            <a:ext cx="4305300" cy="4495800"/>
          </a:xfrm>
        </p:spPr>
        <p:txBody>
          <a:bodyPr/>
          <a:lstStyle/>
          <a:p>
            <a:r>
              <a:rPr lang="en-US" sz="3200"/>
              <a:t>Daily requirement   10 – 90 mg</a:t>
            </a:r>
          </a:p>
          <a:p>
            <a:pPr>
              <a:buFont typeface="Wingdings" pitchFamily="2" charset="2"/>
              <a:buNone/>
            </a:pPr>
            <a:endParaRPr lang="en-US" sz="3200"/>
          </a:p>
          <a:p>
            <a:r>
              <a:rPr lang="en-US" sz="3200"/>
              <a:t>Total aluminium content  50– 150 mg</a:t>
            </a:r>
          </a:p>
        </p:txBody>
      </p:sp>
      <p:pic>
        <p:nvPicPr>
          <p:cNvPr id="39940" name="Picture 4" descr="j018316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2057400"/>
            <a:ext cx="41148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/>
              <a:t>Aluminium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05000"/>
            <a:ext cx="5257800" cy="4572000"/>
          </a:xfrm>
        </p:spPr>
        <p:txBody>
          <a:bodyPr/>
          <a:lstStyle/>
          <a:p>
            <a:r>
              <a:rPr lang="en-US" sz="2800"/>
              <a:t>Dietary sources</a:t>
            </a:r>
          </a:p>
          <a:p>
            <a:pPr lvl="1"/>
            <a:r>
              <a:rPr lang="en-US" sz="2800"/>
              <a:t>Added sodium Al sulphate</a:t>
            </a:r>
          </a:p>
          <a:p>
            <a:pPr lvl="1"/>
            <a:r>
              <a:rPr lang="en-US" sz="2800"/>
              <a:t>Al sulphate</a:t>
            </a:r>
          </a:p>
          <a:p>
            <a:r>
              <a:rPr lang="en-US" sz="2800"/>
              <a:t>Absorption</a:t>
            </a:r>
          </a:p>
          <a:p>
            <a:pPr lvl="1"/>
            <a:r>
              <a:rPr lang="en-US" sz="2800"/>
              <a:t>Poor  </a:t>
            </a:r>
          </a:p>
          <a:p>
            <a:pPr lvl="1"/>
            <a:r>
              <a:rPr lang="en-US" sz="2800"/>
              <a:t>Minute amount in jejunum</a:t>
            </a:r>
          </a:p>
          <a:p>
            <a:r>
              <a:rPr lang="en-US" sz="2800"/>
              <a:t>Excretion </a:t>
            </a:r>
          </a:p>
          <a:p>
            <a:pPr lvl="1"/>
            <a:r>
              <a:rPr lang="en-US" sz="2800"/>
              <a:t>Feces </a:t>
            </a:r>
          </a:p>
        </p:txBody>
      </p:sp>
      <p:pic>
        <p:nvPicPr>
          <p:cNvPr id="40964" name="Picture 4" descr="j019928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905000"/>
            <a:ext cx="3810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/>
              <a:t>Aluminium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05000"/>
            <a:ext cx="4572000" cy="4419600"/>
          </a:xfrm>
        </p:spPr>
        <p:txBody>
          <a:bodyPr/>
          <a:lstStyle/>
          <a:p>
            <a:r>
              <a:rPr lang="en-US" sz="3200"/>
              <a:t>Toxicity </a:t>
            </a:r>
          </a:p>
          <a:p>
            <a:r>
              <a:rPr lang="en-US" sz="3200"/>
              <a:t>High Al intake</a:t>
            </a:r>
          </a:p>
          <a:p>
            <a:pPr lvl="1"/>
            <a:r>
              <a:rPr lang="en-US" sz="3200"/>
              <a:t>Rickets like symptoms</a:t>
            </a:r>
          </a:p>
          <a:p>
            <a:r>
              <a:rPr lang="en-US" sz="3200"/>
              <a:t>Renal toxicity in uremia causes Al deposition</a:t>
            </a:r>
          </a:p>
        </p:txBody>
      </p:sp>
      <p:pic>
        <p:nvPicPr>
          <p:cNvPr id="41988" name="Picture 4" descr="j019975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1828800"/>
            <a:ext cx="3505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/>
              <a:t>Cadmium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05000"/>
            <a:ext cx="4305300" cy="4495800"/>
          </a:xfrm>
        </p:spPr>
        <p:txBody>
          <a:bodyPr/>
          <a:lstStyle/>
          <a:p>
            <a:r>
              <a:rPr lang="en-US" sz="3200"/>
              <a:t>Occurs in earth crest in elemental form</a:t>
            </a:r>
          </a:p>
          <a:p>
            <a:r>
              <a:rPr lang="en-US" sz="3200"/>
              <a:t>Distribution </a:t>
            </a:r>
          </a:p>
          <a:p>
            <a:pPr lvl="1"/>
            <a:r>
              <a:rPr lang="en-US" sz="3200"/>
              <a:t>Renal cortex   6 %</a:t>
            </a:r>
          </a:p>
          <a:p>
            <a:pPr lvl="1"/>
            <a:r>
              <a:rPr lang="en-US" sz="3200"/>
              <a:t>Metallothionine binds Cd and Zn</a:t>
            </a:r>
          </a:p>
        </p:txBody>
      </p:sp>
      <p:pic>
        <p:nvPicPr>
          <p:cNvPr id="43012" name="Picture 4" descr="j009038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828800"/>
            <a:ext cx="4419600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Cadmium : Functions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724400"/>
          </a:xfrm>
        </p:spPr>
        <p:txBody>
          <a:bodyPr/>
          <a:lstStyle/>
          <a:p>
            <a:r>
              <a:rPr lang="en-US"/>
              <a:t>Essential component of various metalloenzymes</a:t>
            </a:r>
          </a:p>
          <a:p>
            <a:r>
              <a:rPr lang="en-US"/>
              <a:t>Essential for normal body functions</a:t>
            </a:r>
          </a:p>
          <a:p>
            <a:r>
              <a:rPr lang="en-US"/>
              <a:t>Assists in wound healing</a:t>
            </a:r>
          </a:p>
          <a:p>
            <a:r>
              <a:rPr lang="en-US"/>
              <a:t>Increase immunity</a:t>
            </a:r>
          </a:p>
          <a:p>
            <a:r>
              <a:rPr lang="en-US"/>
              <a:t>Helps in taste sensation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/>
              <a:t>Cadmium :</a:t>
            </a:r>
            <a:r>
              <a:rPr lang="en-US"/>
              <a:t> </a:t>
            </a:r>
            <a:r>
              <a:rPr lang="en-US" sz="4400" b="1"/>
              <a:t>Deficiency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05000"/>
            <a:ext cx="4305300" cy="4953000"/>
          </a:xfrm>
        </p:spPr>
        <p:txBody>
          <a:bodyPr/>
          <a:lstStyle/>
          <a:p>
            <a:r>
              <a:rPr lang="en-US" sz="2800"/>
              <a:t>Diabetes like disease</a:t>
            </a:r>
          </a:p>
          <a:p>
            <a:r>
              <a:rPr lang="en-US" sz="2800"/>
              <a:t>Decreased growth</a:t>
            </a:r>
          </a:p>
          <a:p>
            <a:r>
              <a:rPr lang="en-US" sz="2800"/>
              <a:t>Reduced taste sensations</a:t>
            </a:r>
          </a:p>
          <a:p>
            <a:r>
              <a:rPr lang="en-US" sz="2800"/>
              <a:t>Hypogonadism</a:t>
            </a:r>
          </a:p>
          <a:p>
            <a:r>
              <a:rPr lang="en-US" sz="2800"/>
              <a:t>Delayed wound healing</a:t>
            </a:r>
            <a:r>
              <a:rPr lang="en-US" sz="2700"/>
              <a:t>  </a:t>
            </a:r>
          </a:p>
          <a:p>
            <a:endParaRPr lang="en-US" sz="2700"/>
          </a:p>
        </p:txBody>
      </p:sp>
      <p:pic>
        <p:nvPicPr>
          <p:cNvPr id="45060" name="Picture 4" descr="j014962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1981200"/>
            <a:ext cx="4191000" cy="3352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192</TotalTime>
  <Words>219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Times New Roman</vt:lpstr>
      <vt:lpstr>Wingdings</vt:lpstr>
      <vt:lpstr>Studio</vt:lpstr>
      <vt:lpstr>Molybdenum (Mo):</vt:lpstr>
      <vt:lpstr>Functions of Molybdenum</vt:lpstr>
      <vt:lpstr>Molybdenum Deficiency &amp; Toxicity</vt:lpstr>
      <vt:lpstr>Aluminium</vt:lpstr>
      <vt:lpstr>Aluminium</vt:lpstr>
      <vt:lpstr>Aluminium</vt:lpstr>
      <vt:lpstr>Cadmium</vt:lpstr>
      <vt:lpstr>Cadmium : Functions</vt:lpstr>
      <vt:lpstr>Cadmium : Deficiency</vt:lpstr>
      <vt:lpstr>Cadmium : Toxicity</vt:lpstr>
    </vt:vector>
  </TitlesOfParts>
  <Company>Data Center, University of Sargodha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DIETARY MINERALS</dc:title>
  <dc:creator>Muhammad Muddassir Iqbal</dc:creator>
  <cp:lastModifiedBy>Dr.Usman Shahnawaz</cp:lastModifiedBy>
  <cp:revision>63</cp:revision>
  <dcterms:created xsi:type="dcterms:W3CDTF">2002-08-12T07:13:06Z</dcterms:created>
  <dcterms:modified xsi:type="dcterms:W3CDTF">2020-05-05T15:10:37Z</dcterms:modified>
</cp:coreProperties>
</file>