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112BB-5D5A-4B83-B78A-5A29913B8A6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7B6303-0E37-4D42-B528-550508533D9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GB" sz="1100" dirty="0" smtClean="0"/>
            <a:t>· </a:t>
          </a:r>
          <a:r>
            <a:rPr lang="en-GB" sz="2000" i="1" dirty="0" smtClean="0"/>
            <a:t>Why birds sing</a:t>
          </a:r>
          <a:endParaRPr lang="en-GB" sz="2000" dirty="0"/>
        </a:p>
      </dgm:t>
    </dgm:pt>
    <dgm:pt modelId="{42D752C8-F309-4F42-98E0-9873B82BC47D}" type="parTrans" cxnId="{ACC29110-9BBB-4F6B-AB62-1B6D7E4DE130}">
      <dgm:prSet/>
      <dgm:spPr/>
      <dgm:t>
        <a:bodyPr/>
        <a:lstStyle/>
        <a:p>
          <a:endParaRPr lang="en-GB"/>
        </a:p>
      </dgm:t>
    </dgm:pt>
    <dgm:pt modelId="{3C0A30A3-7184-4D36-A8C1-7B1263FBE84C}" type="sibTrans" cxnId="{ACC29110-9BBB-4F6B-AB62-1B6D7E4DE130}">
      <dgm:prSet/>
      <dgm:spPr/>
      <dgm:t>
        <a:bodyPr/>
        <a:lstStyle/>
        <a:p>
          <a:endParaRPr lang="en-GB"/>
        </a:p>
      </dgm:t>
    </dgm:pt>
    <dgm:pt modelId="{C7DF26D1-1226-4CDC-8E8D-E1A8F59D453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100" dirty="0" smtClean="0"/>
            <a:t>· </a:t>
          </a:r>
          <a:r>
            <a:rPr lang="en-GB" sz="2000" i="1" dirty="0" smtClean="0"/>
            <a:t>Why some insects fly and not others</a:t>
          </a:r>
          <a:endParaRPr lang="en-GB" sz="2000" i="1" dirty="0"/>
        </a:p>
      </dgm:t>
    </dgm:pt>
    <dgm:pt modelId="{757B472D-5195-4F02-BCD6-3752C4511A3E}" type="parTrans" cxnId="{91D10095-F2B1-4CE3-B6E1-BAFC850024F0}">
      <dgm:prSet/>
      <dgm:spPr/>
      <dgm:t>
        <a:bodyPr/>
        <a:lstStyle/>
        <a:p>
          <a:endParaRPr lang="en-GB"/>
        </a:p>
      </dgm:t>
    </dgm:pt>
    <dgm:pt modelId="{E00FF555-58F1-45FB-8108-051957E7C0A2}" type="sibTrans" cxnId="{91D10095-F2B1-4CE3-B6E1-BAFC850024F0}">
      <dgm:prSet/>
      <dgm:spPr/>
      <dgm:t>
        <a:bodyPr/>
        <a:lstStyle/>
        <a:p>
          <a:endParaRPr lang="en-GB"/>
        </a:p>
      </dgm:t>
    </dgm:pt>
    <dgm:pt modelId="{3CD1902E-AE89-42F6-8F4D-70B141354B1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100" dirty="0" smtClean="0"/>
            <a:t>· </a:t>
          </a:r>
          <a:r>
            <a:rPr lang="en-GB" sz="2000" i="1" dirty="0" smtClean="0"/>
            <a:t>Why plants transpire</a:t>
          </a:r>
          <a:endParaRPr lang="en-GB" sz="2000" i="1" dirty="0"/>
        </a:p>
      </dgm:t>
    </dgm:pt>
    <dgm:pt modelId="{D1018CD9-76D7-4CC2-BBAF-EBAB2FF80CCB}" type="parTrans" cxnId="{49718A09-B63D-4EE4-900E-9F435EF47AD1}">
      <dgm:prSet/>
      <dgm:spPr/>
      <dgm:t>
        <a:bodyPr/>
        <a:lstStyle/>
        <a:p>
          <a:endParaRPr lang="en-GB"/>
        </a:p>
      </dgm:t>
    </dgm:pt>
    <dgm:pt modelId="{80B90A5F-568A-4834-BA39-5ACF32BA251F}" type="sibTrans" cxnId="{49718A09-B63D-4EE4-900E-9F435EF47AD1}">
      <dgm:prSet/>
      <dgm:spPr/>
      <dgm:t>
        <a:bodyPr/>
        <a:lstStyle/>
        <a:p>
          <a:endParaRPr lang="en-GB"/>
        </a:p>
      </dgm:t>
    </dgm:pt>
    <dgm:pt modelId="{03FF92A5-A843-43D6-9555-9E2B686DCB9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100" dirty="0" smtClean="0"/>
            <a:t>· </a:t>
          </a:r>
          <a:r>
            <a:rPr lang="en-GB" sz="2000" i="1" dirty="0" smtClean="0"/>
            <a:t>Why children learn</a:t>
          </a:r>
          <a:endParaRPr lang="en-GB" sz="2000" i="1" dirty="0"/>
        </a:p>
      </dgm:t>
    </dgm:pt>
    <dgm:pt modelId="{38AA1119-F292-4945-A93B-E1D4ABBBD570}" type="parTrans" cxnId="{48636A79-947D-4CFC-A6DF-E99247C03D52}">
      <dgm:prSet/>
      <dgm:spPr/>
      <dgm:t>
        <a:bodyPr/>
        <a:lstStyle/>
        <a:p>
          <a:endParaRPr lang="en-GB"/>
        </a:p>
      </dgm:t>
    </dgm:pt>
    <dgm:pt modelId="{89B2DDB9-A834-44E3-ABCA-A17097752211}" type="sibTrans" cxnId="{48636A79-947D-4CFC-A6DF-E99247C03D52}">
      <dgm:prSet/>
      <dgm:spPr/>
      <dgm:t>
        <a:bodyPr/>
        <a:lstStyle/>
        <a:p>
          <a:endParaRPr lang="en-GB"/>
        </a:p>
      </dgm:t>
    </dgm:pt>
    <dgm:pt modelId="{BDEE9BEB-A7BA-4814-94DB-FE1D50FCDDD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dirty="0" smtClean="0"/>
            <a:t>According to Bernstein [2000] Psychology is the science that seeks to understand behaviour and mental processes and applies that understanding in the service of human welfare.</a:t>
          </a:r>
          <a:endParaRPr lang="en-GB" dirty="0"/>
        </a:p>
      </dgm:t>
    </dgm:pt>
    <dgm:pt modelId="{ABA8EB21-E798-4D91-83D8-8E84186361A7}" type="parTrans" cxnId="{865EBEDC-01F0-4703-8601-09B9C4160F6D}">
      <dgm:prSet/>
      <dgm:spPr/>
      <dgm:t>
        <a:bodyPr/>
        <a:lstStyle/>
        <a:p>
          <a:endParaRPr lang="en-GB"/>
        </a:p>
      </dgm:t>
    </dgm:pt>
    <dgm:pt modelId="{193F04AD-3DB1-44B2-B31C-6AD9FFBE9CBB}" type="sibTrans" cxnId="{865EBEDC-01F0-4703-8601-09B9C4160F6D}">
      <dgm:prSet/>
      <dgm:spPr/>
      <dgm:t>
        <a:bodyPr/>
        <a:lstStyle/>
        <a:p>
          <a:endParaRPr lang="en-GB"/>
        </a:p>
      </dgm:t>
    </dgm:pt>
    <dgm:pt modelId="{7A6DA6A1-6EAE-4D8A-9E57-90AEEF744FA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1800" i="1" dirty="0" smtClean="0"/>
            <a:t>All these are behaviours and psychology is the science that studies them</a:t>
          </a:r>
          <a:endParaRPr lang="en-GB" sz="1800" i="1" dirty="0"/>
        </a:p>
      </dgm:t>
    </dgm:pt>
    <dgm:pt modelId="{BED0B8FC-C9E9-4F39-B406-D551FF05EBA7}" type="sibTrans" cxnId="{2BDF75E7-EA91-49A9-907E-7CD0CB591994}">
      <dgm:prSet/>
      <dgm:spPr/>
      <dgm:t>
        <a:bodyPr/>
        <a:lstStyle/>
        <a:p>
          <a:endParaRPr lang="en-GB"/>
        </a:p>
      </dgm:t>
    </dgm:pt>
    <dgm:pt modelId="{034DD007-C3DD-4D6C-B405-5FCEDBAFFCE2}" type="parTrans" cxnId="{2BDF75E7-EA91-49A9-907E-7CD0CB591994}">
      <dgm:prSet/>
      <dgm:spPr/>
      <dgm:t>
        <a:bodyPr/>
        <a:lstStyle/>
        <a:p>
          <a:endParaRPr lang="en-GB"/>
        </a:p>
      </dgm:t>
    </dgm:pt>
    <dgm:pt modelId="{5171B155-FDC3-4357-8F32-F6C075885CE2}" type="pres">
      <dgm:prSet presAssocID="{4AB112BB-5D5A-4B83-B78A-5A29913B8A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13E64D7-60A1-476D-81C2-595C5D520EF5}" type="pres">
      <dgm:prSet presAssocID="{BDEE9BEB-A7BA-4814-94DB-FE1D50FCDDD3}" presName="boxAndChildren" presStyleCnt="0"/>
      <dgm:spPr/>
    </dgm:pt>
    <dgm:pt modelId="{0E0FE16E-EDAF-4199-BE23-9F734FDF71B0}" type="pres">
      <dgm:prSet presAssocID="{BDEE9BEB-A7BA-4814-94DB-FE1D50FCDDD3}" presName="parentTextBox" presStyleLbl="node1" presStyleIdx="0" presStyleCnt="6"/>
      <dgm:spPr/>
      <dgm:t>
        <a:bodyPr/>
        <a:lstStyle/>
        <a:p>
          <a:endParaRPr lang="en-GB"/>
        </a:p>
      </dgm:t>
    </dgm:pt>
    <dgm:pt modelId="{57447CCF-5203-44E6-8A96-0867ED02E0D0}" type="pres">
      <dgm:prSet presAssocID="{BED0B8FC-C9E9-4F39-B406-D551FF05EBA7}" presName="sp" presStyleCnt="0"/>
      <dgm:spPr/>
    </dgm:pt>
    <dgm:pt modelId="{D0E5A7AC-FA00-4EA4-9714-D422DBAA975C}" type="pres">
      <dgm:prSet presAssocID="{7A6DA6A1-6EAE-4D8A-9E57-90AEEF744FA5}" presName="arrowAndChildren" presStyleCnt="0"/>
      <dgm:spPr/>
    </dgm:pt>
    <dgm:pt modelId="{0025DAA4-031D-41F0-98A2-53756BBA541A}" type="pres">
      <dgm:prSet presAssocID="{7A6DA6A1-6EAE-4D8A-9E57-90AEEF744FA5}" presName="parentTextArrow" presStyleLbl="node1" presStyleIdx="1" presStyleCnt="6"/>
      <dgm:spPr/>
      <dgm:t>
        <a:bodyPr/>
        <a:lstStyle/>
        <a:p>
          <a:endParaRPr lang="en-GB"/>
        </a:p>
      </dgm:t>
    </dgm:pt>
    <dgm:pt modelId="{7B3F94C8-A556-434E-A781-02B7325F304C}" type="pres">
      <dgm:prSet presAssocID="{89B2DDB9-A834-44E3-ABCA-A17097752211}" presName="sp" presStyleCnt="0"/>
      <dgm:spPr/>
    </dgm:pt>
    <dgm:pt modelId="{AC8495BB-E479-4281-8DD3-E0C027FCEDC0}" type="pres">
      <dgm:prSet presAssocID="{03FF92A5-A843-43D6-9555-9E2B686DCB92}" presName="arrowAndChildren" presStyleCnt="0"/>
      <dgm:spPr/>
    </dgm:pt>
    <dgm:pt modelId="{EF35D343-4E56-4190-9404-BE8ADABA75E8}" type="pres">
      <dgm:prSet presAssocID="{03FF92A5-A843-43D6-9555-9E2B686DCB92}" presName="parentTextArrow" presStyleLbl="node1" presStyleIdx="2" presStyleCnt="6"/>
      <dgm:spPr/>
      <dgm:t>
        <a:bodyPr/>
        <a:lstStyle/>
        <a:p>
          <a:endParaRPr lang="en-GB"/>
        </a:p>
      </dgm:t>
    </dgm:pt>
    <dgm:pt modelId="{E30AACA6-2981-4B89-833D-E4F211C9E1F2}" type="pres">
      <dgm:prSet presAssocID="{80B90A5F-568A-4834-BA39-5ACF32BA251F}" presName="sp" presStyleCnt="0"/>
      <dgm:spPr/>
    </dgm:pt>
    <dgm:pt modelId="{29C2F75F-AE30-49D8-BCA4-303F8256E307}" type="pres">
      <dgm:prSet presAssocID="{3CD1902E-AE89-42F6-8F4D-70B141354B19}" presName="arrowAndChildren" presStyleCnt="0"/>
      <dgm:spPr/>
    </dgm:pt>
    <dgm:pt modelId="{062962A8-7115-4AEE-8996-1B7B119F4D15}" type="pres">
      <dgm:prSet presAssocID="{3CD1902E-AE89-42F6-8F4D-70B141354B19}" presName="parentTextArrow" presStyleLbl="node1" presStyleIdx="3" presStyleCnt="6" custLinFactNeighborX="-109" custLinFactNeighborY="-1362"/>
      <dgm:spPr/>
      <dgm:t>
        <a:bodyPr/>
        <a:lstStyle/>
        <a:p>
          <a:endParaRPr lang="en-GB"/>
        </a:p>
      </dgm:t>
    </dgm:pt>
    <dgm:pt modelId="{F11D0C02-D981-4FD9-A9D2-3CABB9E34F56}" type="pres">
      <dgm:prSet presAssocID="{E00FF555-58F1-45FB-8108-051957E7C0A2}" presName="sp" presStyleCnt="0"/>
      <dgm:spPr/>
    </dgm:pt>
    <dgm:pt modelId="{4AF41D36-11D8-45B3-AFF7-6A5B968F43CC}" type="pres">
      <dgm:prSet presAssocID="{C7DF26D1-1226-4CDC-8E8D-E1A8F59D4532}" presName="arrowAndChildren" presStyleCnt="0"/>
      <dgm:spPr/>
    </dgm:pt>
    <dgm:pt modelId="{ABFA11BF-D7CF-45AB-AB00-B776F41A9363}" type="pres">
      <dgm:prSet presAssocID="{C7DF26D1-1226-4CDC-8E8D-E1A8F59D4532}" presName="parentTextArrow" presStyleLbl="node1" presStyleIdx="4" presStyleCnt="6"/>
      <dgm:spPr/>
      <dgm:t>
        <a:bodyPr/>
        <a:lstStyle/>
        <a:p>
          <a:endParaRPr lang="en-GB"/>
        </a:p>
      </dgm:t>
    </dgm:pt>
    <dgm:pt modelId="{72BE3996-7E7D-4B23-BAA4-C3B5E7ECFB1C}" type="pres">
      <dgm:prSet presAssocID="{3C0A30A3-7184-4D36-A8C1-7B1263FBE84C}" presName="sp" presStyleCnt="0"/>
      <dgm:spPr/>
    </dgm:pt>
    <dgm:pt modelId="{6F8788F6-AD50-4654-B553-D8725225D33A}" type="pres">
      <dgm:prSet presAssocID="{917B6303-0E37-4D42-B528-550508533D90}" presName="arrowAndChildren" presStyleCnt="0"/>
      <dgm:spPr/>
    </dgm:pt>
    <dgm:pt modelId="{24EA7EF8-0113-4C9D-A974-395AB81F9DD2}" type="pres">
      <dgm:prSet presAssocID="{917B6303-0E37-4D42-B528-550508533D90}" presName="parentTextArrow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153DB90A-7847-4BCF-9E86-1C9E7A8C511A}" type="presOf" srcId="{4AB112BB-5D5A-4B83-B78A-5A29913B8A64}" destId="{5171B155-FDC3-4357-8F32-F6C075885CE2}" srcOrd="0" destOrd="0" presId="urn:microsoft.com/office/officeart/2005/8/layout/process4"/>
    <dgm:cxn modelId="{48636A79-947D-4CFC-A6DF-E99247C03D52}" srcId="{4AB112BB-5D5A-4B83-B78A-5A29913B8A64}" destId="{03FF92A5-A843-43D6-9555-9E2B686DCB92}" srcOrd="3" destOrd="0" parTransId="{38AA1119-F292-4945-A93B-E1D4ABBBD570}" sibTransId="{89B2DDB9-A834-44E3-ABCA-A17097752211}"/>
    <dgm:cxn modelId="{2BFF05D0-CD53-4D82-94BF-E47459CC1099}" type="presOf" srcId="{03FF92A5-A843-43D6-9555-9E2B686DCB92}" destId="{EF35D343-4E56-4190-9404-BE8ADABA75E8}" srcOrd="0" destOrd="0" presId="urn:microsoft.com/office/officeart/2005/8/layout/process4"/>
    <dgm:cxn modelId="{49718A09-B63D-4EE4-900E-9F435EF47AD1}" srcId="{4AB112BB-5D5A-4B83-B78A-5A29913B8A64}" destId="{3CD1902E-AE89-42F6-8F4D-70B141354B19}" srcOrd="2" destOrd="0" parTransId="{D1018CD9-76D7-4CC2-BBAF-EBAB2FF80CCB}" sibTransId="{80B90A5F-568A-4834-BA39-5ACF32BA251F}"/>
    <dgm:cxn modelId="{ACC29110-9BBB-4F6B-AB62-1B6D7E4DE130}" srcId="{4AB112BB-5D5A-4B83-B78A-5A29913B8A64}" destId="{917B6303-0E37-4D42-B528-550508533D90}" srcOrd="0" destOrd="0" parTransId="{42D752C8-F309-4F42-98E0-9873B82BC47D}" sibTransId="{3C0A30A3-7184-4D36-A8C1-7B1263FBE84C}"/>
    <dgm:cxn modelId="{865EBEDC-01F0-4703-8601-09B9C4160F6D}" srcId="{4AB112BB-5D5A-4B83-B78A-5A29913B8A64}" destId="{BDEE9BEB-A7BA-4814-94DB-FE1D50FCDDD3}" srcOrd="5" destOrd="0" parTransId="{ABA8EB21-E798-4D91-83D8-8E84186361A7}" sibTransId="{193F04AD-3DB1-44B2-B31C-6AD9FFBE9CBB}"/>
    <dgm:cxn modelId="{64442D8A-71DA-4D6C-9AFF-02AEE8362C98}" type="presOf" srcId="{917B6303-0E37-4D42-B528-550508533D90}" destId="{24EA7EF8-0113-4C9D-A974-395AB81F9DD2}" srcOrd="0" destOrd="0" presId="urn:microsoft.com/office/officeart/2005/8/layout/process4"/>
    <dgm:cxn modelId="{9690D5C9-E337-413F-A301-A00070B657F5}" type="presOf" srcId="{C7DF26D1-1226-4CDC-8E8D-E1A8F59D4532}" destId="{ABFA11BF-D7CF-45AB-AB00-B776F41A9363}" srcOrd="0" destOrd="0" presId="urn:microsoft.com/office/officeart/2005/8/layout/process4"/>
    <dgm:cxn modelId="{2B5AA6FA-3CCF-4E21-A857-C2618D37C2BE}" type="presOf" srcId="{3CD1902E-AE89-42F6-8F4D-70B141354B19}" destId="{062962A8-7115-4AEE-8996-1B7B119F4D15}" srcOrd="0" destOrd="0" presId="urn:microsoft.com/office/officeart/2005/8/layout/process4"/>
    <dgm:cxn modelId="{8C275439-4B3D-4313-B23C-B71DB360D69B}" type="presOf" srcId="{7A6DA6A1-6EAE-4D8A-9E57-90AEEF744FA5}" destId="{0025DAA4-031D-41F0-98A2-53756BBA541A}" srcOrd="0" destOrd="0" presId="urn:microsoft.com/office/officeart/2005/8/layout/process4"/>
    <dgm:cxn modelId="{4EB77597-B52B-4E17-AB67-744675B1498F}" type="presOf" srcId="{BDEE9BEB-A7BA-4814-94DB-FE1D50FCDDD3}" destId="{0E0FE16E-EDAF-4199-BE23-9F734FDF71B0}" srcOrd="0" destOrd="0" presId="urn:microsoft.com/office/officeart/2005/8/layout/process4"/>
    <dgm:cxn modelId="{91D10095-F2B1-4CE3-B6E1-BAFC850024F0}" srcId="{4AB112BB-5D5A-4B83-B78A-5A29913B8A64}" destId="{C7DF26D1-1226-4CDC-8E8D-E1A8F59D4532}" srcOrd="1" destOrd="0" parTransId="{757B472D-5195-4F02-BCD6-3752C4511A3E}" sibTransId="{E00FF555-58F1-45FB-8108-051957E7C0A2}"/>
    <dgm:cxn modelId="{2BDF75E7-EA91-49A9-907E-7CD0CB591994}" srcId="{4AB112BB-5D5A-4B83-B78A-5A29913B8A64}" destId="{7A6DA6A1-6EAE-4D8A-9E57-90AEEF744FA5}" srcOrd="4" destOrd="0" parTransId="{034DD007-C3DD-4D6C-B405-5FCEDBAFFCE2}" sibTransId="{BED0B8FC-C9E9-4F39-B406-D551FF05EBA7}"/>
    <dgm:cxn modelId="{4D5C90F4-164B-47BE-BFF7-7F8088063130}" type="presParOf" srcId="{5171B155-FDC3-4357-8F32-F6C075885CE2}" destId="{A13E64D7-60A1-476D-81C2-595C5D520EF5}" srcOrd="0" destOrd="0" presId="urn:microsoft.com/office/officeart/2005/8/layout/process4"/>
    <dgm:cxn modelId="{32BEBEAB-AFA2-4EFE-9902-3F07E9D3AED0}" type="presParOf" srcId="{A13E64D7-60A1-476D-81C2-595C5D520EF5}" destId="{0E0FE16E-EDAF-4199-BE23-9F734FDF71B0}" srcOrd="0" destOrd="0" presId="urn:microsoft.com/office/officeart/2005/8/layout/process4"/>
    <dgm:cxn modelId="{A994066B-CDB8-484A-98F3-1DE48B45CC79}" type="presParOf" srcId="{5171B155-FDC3-4357-8F32-F6C075885CE2}" destId="{57447CCF-5203-44E6-8A96-0867ED02E0D0}" srcOrd="1" destOrd="0" presId="urn:microsoft.com/office/officeart/2005/8/layout/process4"/>
    <dgm:cxn modelId="{E6BDFB38-3496-4B41-8B6C-84843F9D252A}" type="presParOf" srcId="{5171B155-FDC3-4357-8F32-F6C075885CE2}" destId="{D0E5A7AC-FA00-4EA4-9714-D422DBAA975C}" srcOrd="2" destOrd="0" presId="urn:microsoft.com/office/officeart/2005/8/layout/process4"/>
    <dgm:cxn modelId="{F0925E09-4C44-46C1-A329-8465AB742277}" type="presParOf" srcId="{D0E5A7AC-FA00-4EA4-9714-D422DBAA975C}" destId="{0025DAA4-031D-41F0-98A2-53756BBA541A}" srcOrd="0" destOrd="0" presId="urn:microsoft.com/office/officeart/2005/8/layout/process4"/>
    <dgm:cxn modelId="{F8E5578D-CFDA-4822-8008-A53C33A2F652}" type="presParOf" srcId="{5171B155-FDC3-4357-8F32-F6C075885CE2}" destId="{7B3F94C8-A556-434E-A781-02B7325F304C}" srcOrd="3" destOrd="0" presId="urn:microsoft.com/office/officeart/2005/8/layout/process4"/>
    <dgm:cxn modelId="{06CFF0E0-5F07-4EDD-BA88-3BA1CA7286B2}" type="presParOf" srcId="{5171B155-FDC3-4357-8F32-F6C075885CE2}" destId="{AC8495BB-E479-4281-8DD3-E0C027FCEDC0}" srcOrd="4" destOrd="0" presId="urn:microsoft.com/office/officeart/2005/8/layout/process4"/>
    <dgm:cxn modelId="{FCF3F014-C1D4-4418-AB21-1596EBE050C9}" type="presParOf" srcId="{AC8495BB-E479-4281-8DD3-E0C027FCEDC0}" destId="{EF35D343-4E56-4190-9404-BE8ADABA75E8}" srcOrd="0" destOrd="0" presId="urn:microsoft.com/office/officeart/2005/8/layout/process4"/>
    <dgm:cxn modelId="{D34501A3-0B9C-4CC3-9B6C-0FBF3EEC7A4B}" type="presParOf" srcId="{5171B155-FDC3-4357-8F32-F6C075885CE2}" destId="{E30AACA6-2981-4B89-833D-E4F211C9E1F2}" srcOrd="5" destOrd="0" presId="urn:microsoft.com/office/officeart/2005/8/layout/process4"/>
    <dgm:cxn modelId="{C869DB33-DDAC-444E-801F-55F21CAECF8E}" type="presParOf" srcId="{5171B155-FDC3-4357-8F32-F6C075885CE2}" destId="{29C2F75F-AE30-49D8-BCA4-303F8256E307}" srcOrd="6" destOrd="0" presId="urn:microsoft.com/office/officeart/2005/8/layout/process4"/>
    <dgm:cxn modelId="{6F133C76-1753-4036-B6EE-0EDD009DE8A4}" type="presParOf" srcId="{29C2F75F-AE30-49D8-BCA4-303F8256E307}" destId="{062962A8-7115-4AEE-8996-1B7B119F4D15}" srcOrd="0" destOrd="0" presId="urn:microsoft.com/office/officeart/2005/8/layout/process4"/>
    <dgm:cxn modelId="{C0CCF1D9-EFD1-4150-AD48-1093807DB8DF}" type="presParOf" srcId="{5171B155-FDC3-4357-8F32-F6C075885CE2}" destId="{F11D0C02-D981-4FD9-A9D2-3CABB9E34F56}" srcOrd="7" destOrd="0" presId="urn:microsoft.com/office/officeart/2005/8/layout/process4"/>
    <dgm:cxn modelId="{4106C865-CFE1-4D29-9F5F-A6DBDAAE8CFC}" type="presParOf" srcId="{5171B155-FDC3-4357-8F32-F6C075885CE2}" destId="{4AF41D36-11D8-45B3-AFF7-6A5B968F43CC}" srcOrd="8" destOrd="0" presId="urn:microsoft.com/office/officeart/2005/8/layout/process4"/>
    <dgm:cxn modelId="{86E49F5B-863D-4D69-87C0-46980CAAF5C8}" type="presParOf" srcId="{4AF41D36-11D8-45B3-AFF7-6A5B968F43CC}" destId="{ABFA11BF-D7CF-45AB-AB00-B776F41A9363}" srcOrd="0" destOrd="0" presId="urn:microsoft.com/office/officeart/2005/8/layout/process4"/>
    <dgm:cxn modelId="{1149DFFD-D98C-44BA-AA5E-91984F9055B7}" type="presParOf" srcId="{5171B155-FDC3-4357-8F32-F6C075885CE2}" destId="{72BE3996-7E7D-4B23-BAA4-C3B5E7ECFB1C}" srcOrd="9" destOrd="0" presId="urn:microsoft.com/office/officeart/2005/8/layout/process4"/>
    <dgm:cxn modelId="{53A20022-838D-486E-A715-ADD1DFB16DA9}" type="presParOf" srcId="{5171B155-FDC3-4357-8F32-F6C075885CE2}" destId="{6F8788F6-AD50-4654-B553-D8725225D33A}" srcOrd="10" destOrd="0" presId="urn:microsoft.com/office/officeart/2005/8/layout/process4"/>
    <dgm:cxn modelId="{7C80DB48-8194-450C-9410-54BDA4519CAF}" type="presParOf" srcId="{6F8788F6-AD50-4654-B553-D8725225D33A}" destId="{24EA7EF8-0113-4C9D-A974-395AB81F9D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FE16E-EDAF-4199-BE23-9F734FDF71B0}">
      <dsp:nvSpPr>
        <dsp:cNvPr id="0" name=""/>
        <dsp:cNvSpPr/>
      </dsp:nvSpPr>
      <dsp:spPr>
        <a:xfrm>
          <a:off x="0" y="5874997"/>
          <a:ext cx="12192000" cy="771090"/>
        </a:xfrm>
        <a:prstGeom prst="rect">
          <a:avLst/>
        </a:prstGeom>
        <a:gradFill rotWithShape="1">
          <a:gsLst>
            <a:gs pos="0">
              <a:schemeClr val="dk1">
                <a:tint val="60000"/>
                <a:lumMod val="110000"/>
              </a:schemeClr>
            </a:gs>
            <a:gs pos="100000">
              <a:schemeClr val="dk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According to Bernstein [2000] Psychology is the science that seeks to understand behaviour and mental processes and applies that understanding in the service of human welfare.</a:t>
          </a:r>
          <a:endParaRPr lang="en-GB" sz="1900" kern="1200" dirty="0"/>
        </a:p>
      </dsp:txBody>
      <dsp:txXfrm>
        <a:off x="0" y="5874997"/>
        <a:ext cx="12192000" cy="771090"/>
      </dsp:txXfrm>
    </dsp:sp>
    <dsp:sp modelId="{0025DAA4-031D-41F0-98A2-53756BBA541A}">
      <dsp:nvSpPr>
        <dsp:cNvPr id="0" name=""/>
        <dsp:cNvSpPr/>
      </dsp:nvSpPr>
      <dsp:spPr>
        <a:xfrm rot="10800000">
          <a:off x="0" y="4700627"/>
          <a:ext cx="12192000" cy="1185936"/>
        </a:xfrm>
        <a:prstGeom prst="upArrowCallout">
          <a:avLst/>
        </a:prstGeom>
        <a:gradFill rotWithShape="1">
          <a:gsLst>
            <a:gs pos="0">
              <a:schemeClr val="accent6">
                <a:tint val="60000"/>
                <a:lumMod val="110000"/>
              </a:schemeClr>
            </a:gs>
            <a:gs pos="100000">
              <a:schemeClr val="accent6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 smtClean="0"/>
            <a:t>All these are behaviours and psychology is the science that studies them</a:t>
          </a:r>
          <a:endParaRPr lang="en-GB" sz="1800" i="1" kern="1200" dirty="0"/>
        </a:p>
      </dsp:txBody>
      <dsp:txXfrm rot="10800000">
        <a:off x="0" y="4700627"/>
        <a:ext cx="12192000" cy="770586"/>
      </dsp:txXfrm>
    </dsp:sp>
    <dsp:sp modelId="{EF35D343-4E56-4190-9404-BE8ADABA75E8}">
      <dsp:nvSpPr>
        <dsp:cNvPr id="0" name=""/>
        <dsp:cNvSpPr/>
      </dsp:nvSpPr>
      <dsp:spPr>
        <a:xfrm rot="10800000">
          <a:off x="0" y="3526256"/>
          <a:ext cx="12192000" cy="1185936"/>
        </a:xfrm>
        <a:prstGeom prst="upArrowCallout">
          <a:avLst/>
        </a:prstGeom>
        <a:gradFill rotWithShape="1">
          <a:gsLst>
            <a:gs pos="0">
              <a:schemeClr val="accent4">
                <a:tint val="60000"/>
                <a:lumMod val="110000"/>
              </a:schemeClr>
            </a:gs>
            <a:gs pos="100000">
              <a:schemeClr val="accent4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· </a:t>
          </a:r>
          <a:r>
            <a:rPr lang="en-GB" sz="2000" i="1" kern="1200" dirty="0" smtClean="0"/>
            <a:t>Why children learn</a:t>
          </a:r>
          <a:endParaRPr lang="en-GB" sz="2000" i="1" kern="1200" dirty="0"/>
        </a:p>
      </dsp:txBody>
      <dsp:txXfrm rot="10800000">
        <a:off x="0" y="3526256"/>
        <a:ext cx="12192000" cy="770586"/>
      </dsp:txXfrm>
    </dsp:sp>
    <dsp:sp modelId="{062962A8-7115-4AEE-8996-1B7B119F4D15}">
      <dsp:nvSpPr>
        <dsp:cNvPr id="0" name=""/>
        <dsp:cNvSpPr/>
      </dsp:nvSpPr>
      <dsp:spPr>
        <a:xfrm rot="10800000">
          <a:off x="0" y="2335733"/>
          <a:ext cx="12192000" cy="1185936"/>
        </a:xfrm>
        <a:prstGeom prst="upArrowCallout">
          <a:avLst/>
        </a:prstGeom>
        <a:gradFill rotWithShape="1">
          <a:gsLst>
            <a:gs pos="0">
              <a:schemeClr val="accent3">
                <a:tint val="60000"/>
                <a:lumMod val="110000"/>
              </a:schemeClr>
            </a:gs>
            <a:gs pos="100000">
              <a:schemeClr val="accent3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· </a:t>
          </a:r>
          <a:r>
            <a:rPr lang="en-GB" sz="2000" i="1" kern="1200" dirty="0" smtClean="0"/>
            <a:t>Why plants transpire</a:t>
          </a:r>
          <a:endParaRPr lang="en-GB" sz="2000" i="1" kern="1200" dirty="0"/>
        </a:p>
      </dsp:txBody>
      <dsp:txXfrm rot="10800000">
        <a:off x="0" y="2335733"/>
        <a:ext cx="12192000" cy="770586"/>
      </dsp:txXfrm>
    </dsp:sp>
    <dsp:sp modelId="{ABFA11BF-D7CF-45AB-AB00-B776F41A9363}">
      <dsp:nvSpPr>
        <dsp:cNvPr id="0" name=""/>
        <dsp:cNvSpPr/>
      </dsp:nvSpPr>
      <dsp:spPr>
        <a:xfrm rot="10800000">
          <a:off x="0" y="1177515"/>
          <a:ext cx="12192000" cy="1185936"/>
        </a:xfrm>
        <a:prstGeom prst="upArrowCallout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· </a:t>
          </a:r>
          <a:r>
            <a:rPr lang="en-GB" sz="2000" i="1" kern="1200" dirty="0" smtClean="0"/>
            <a:t>Why some insects fly and not others</a:t>
          </a:r>
          <a:endParaRPr lang="en-GB" sz="2000" i="1" kern="1200" dirty="0"/>
        </a:p>
      </dsp:txBody>
      <dsp:txXfrm rot="10800000">
        <a:off x="0" y="1177515"/>
        <a:ext cx="12192000" cy="770586"/>
      </dsp:txXfrm>
    </dsp:sp>
    <dsp:sp modelId="{24EA7EF8-0113-4C9D-A974-395AB81F9DD2}">
      <dsp:nvSpPr>
        <dsp:cNvPr id="0" name=""/>
        <dsp:cNvSpPr/>
      </dsp:nvSpPr>
      <dsp:spPr>
        <a:xfrm rot="10800000">
          <a:off x="0" y="3145"/>
          <a:ext cx="12192000" cy="1185936"/>
        </a:xfrm>
        <a:prstGeom prst="upArrowCallout">
          <a:avLst/>
        </a:prstGeom>
        <a:solidFill>
          <a:schemeClr val="accent2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· </a:t>
          </a:r>
          <a:r>
            <a:rPr lang="en-GB" sz="2000" i="1" kern="1200" dirty="0" smtClean="0"/>
            <a:t>Why birds sing</a:t>
          </a:r>
          <a:endParaRPr lang="en-GB" sz="2000" kern="1200" dirty="0"/>
        </a:p>
      </dsp:txBody>
      <dsp:txXfrm rot="10800000">
        <a:off x="0" y="3145"/>
        <a:ext cx="12192000" cy="770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14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919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13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58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84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422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9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5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38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2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65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41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9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05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6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F8406-F98D-4F75-A6AC-8FE7F9F829D4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5777A6-3513-4661-8D56-FA34C5D55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3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Psychology is the study of behaviour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26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/6/2015 7&#10;www.drjayeshpatidar.blogspot.com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702"/>
            <a:ext cx="12192000" cy="644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7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 Psychology is an offspring of subject&#10;philosophy.&#10; Psychology is a Greek word, „psychi‟ &amp;&#10;logos‟.&#10; „Psychi‟ means so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991109" cy="66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2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 “Any manifestation of life is activity” &amp; behavior&#10;is a collective name for these activities.&#10; The term behavior inclu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0"/>
            <a:ext cx="11305309" cy="67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2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assification of BehaviorOvert    Obviously manifested         action, activities and         behavior.Covert   Hidden 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68884859"/>
              </p:ext>
            </p:extLst>
          </p:nvPr>
        </p:nvGraphicFramePr>
        <p:xfrm>
          <a:off x="0" y="92136"/>
          <a:ext cx="12192000" cy="664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737252"/>
            <a:ext cx="12192000" cy="5644076"/>
            <a:chOff x="2339752" y="737252"/>
            <a:chExt cx="4318826" cy="5644076"/>
          </a:xfrm>
        </p:grpSpPr>
        <p:sp>
          <p:nvSpPr>
            <p:cNvPr id="9" name="Freeform 8"/>
            <p:cNvSpPr/>
            <p:nvPr/>
          </p:nvSpPr>
          <p:spPr>
            <a:xfrm>
              <a:off x="2339752" y="737252"/>
              <a:ext cx="4201150" cy="459500"/>
            </a:xfrm>
            <a:custGeom>
              <a:avLst/>
              <a:gdLst>
                <a:gd name="connsiteX0" fmla="*/ 0 w 4201150"/>
                <a:gd name="connsiteY0" fmla="*/ 76585 h 459500"/>
                <a:gd name="connsiteX1" fmla="*/ 76585 w 4201150"/>
                <a:gd name="connsiteY1" fmla="*/ 0 h 459500"/>
                <a:gd name="connsiteX2" fmla="*/ 4124565 w 4201150"/>
                <a:gd name="connsiteY2" fmla="*/ 0 h 459500"/>
                <a:gd name="connsiteX3" fmla="*/ 4201150 w 4201150"/>
                <a:gd name="connsiteY3" fmla="*/ 76585 h 459500"/>
                <a:gd name="connsiteX4" fmla="*/ 4201150 w 4201150"/>
                <a:gd name="connsiteY4" fmla="*/ 382915 h 459500"/>
                <a:gd name="connsiteX5" fmla="*/ 4124565 w 4201150"/>
                <a:gd name="connsiteY5" fmla="*/ 459500 h 459500"/>
                <a:gd name="connsiteX6" fmla="*/ 76585 w 4201150"/>
                <a:gd name="connsiteY6" fmla="*/ 459500 h 459500"/>
                <a:gd name="connsiteX7" fmla="*/ 0 w 4201150"/>
                <a:gd name="connsiteY7" fmla="*/ 382915 h 459500"/>
                <a:gd name="connsiteX8" fmla="*/ 0 w 4201150"/>
                <a:gd name="connsiteY8" fmla="*/ 76585 h 4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1150" h="459500">
                  <a:moveTo>
                    <a:pt x="0" y="76585"/>
                  </a:moveTo>
                  <a:cubicBezTo>
                    <a:pt x="0" y="34288"/>
                    <a:pt x="34288" y="0"/>
                    <a:pt x="76585" y="0"/>
                  </a:cubicBezTo>
                  <a:lnTo>
                    <a:pt x="4124565" y="0"/>
                  </a:lnTo>
                  <a:cubicBezTo>
                    <a:pt x="4166862" y="0"/>
                    <a:pt x="4201150" y="34288"/>
                    <a:pt x="4201150" y="76585"/>
                  </a:cubicBezTo>
                  <a:lnTo>
                    <a:pt x="4201150" y="382915"/>
                  </a:lnTo>
                  <a:cubicBezTo>
                    <a:pt x="4201150" y="425212"/>
                    <a:pt x="4166862" y="459500"/>
                    <a:pt x="4124565" y="459500"/>
                  </a:cubicBezTo>
                  <a:lnTo>
                    <a:pt x="76585" y="459500"/>
                  </a:lnTo>
                  <a:cubicBezTo>
                    <a:pt x="34288" y="459500"/>
                    <a:pt x="0" y="425212"/>
                    <a:pt x="0" y="382915"/>
                  </a:cubicBezTo>
                  <a:lnTo>
                    <a:pt x="0" y="7658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721" tIns="56721" rIns="56721" bIns="56721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/>
                <a:t>Meaning of the term behaviour</a:t>
              </a:r>
              <a:endParaRPr lang="en-GB" sz="900" b="1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339752" y="1385324"/>
              <a:ext cx="4201150" cy="459500"/>
            </a:xfrm>
            <a:custGeom>
              <a:avLst/>
              <a:gdLst>
                <a:gd name="connsiteX0" fmla="*/ 0 w 4201150"/>
                <a:gd name="connsiteY0" fmla="*/ 76585 h 459500"/>
                <a:gd name="connsiteX1" fmla="*/ 76585 w 4201150"/>
                <a:gd name="connsiteY1" fmla="*/ 0 h 459500"/>
                <a:gd name="connsiteX2" fmla="*/ 4124565 w 4201150"/>
                <a:gd name="connsiteY2" fmla="*/ 0 h 459500"/>
                <a:gd name="connsiteX3" fmla="*/ 4201150 w 4201150"/>
                <a:gd name="connsiteY3" fmla="*/ 76585 h 459500"/>
                <a:gd name="connsiteX4" fmla="*/ 4201150 w 4201150"/>
                <a:gd name="connsiteY4" fmla="*/ 382915 h 459500"/>
                <a:gd name="connsiteX5" fmla="*/ 4124565 w 4201150"/>
                <a:gd name="connsiteY5" fmla="*/ 459500 h 459500"/>
                <a:gd name="connsiteX6" fmla="*/ 76585 w 4201150"/>
                <a:gd name="connsiteY6" fmla="*/ 459500 h 459500"/>
                <a:gd name="connsiteX7" fmla="*/ 0 w 4201150"/>
                <a:gd name="connsiteY7" fmla="*/ 382915 h 459500"/>
                <a:gd name="connsiteX8" fmla="*/ 0 w 4201150"/>
                <a:gd name="connsiteY8" fmla="*/ 76585 h 4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1150" h="459500">
                  <a:moveTo>
                    <a:pt x="0" y="76585"/>
                  </a:moveTo>
                  <a:cubicBezTo>
                    <a:pt x="0" y="34288"/>
                    <a:pt x="34288" y="0"/>
                    <a:pt x="76585" y="0"/>
                  </a:cubicBezTo>
                  <a:lnTo>
                    <a:pt x="4124565" y="0"/>
                  </a:lnTo>
                  <a:cubicBezTo>
                    <a:pt x="4166862" y="0"/>
                    <a:pt x="4201150" y="34288"/>
                    <a:pt x="4201150" y="76585"/>
                  </a:cubicBezTo>
                  <a:lnTo>
                    <a:pt x="4201150" y="382915"/>
                  </a:lnTo>
                  <a:cubicBezTo>
                    <a:pt x="4201150" y="425212"/>
                    <a:pt x="4166862" y="459500"/>
                    <a:pt x="4124565" y="459500"/>
                  </a:cubicBezTo>
                  <a:lnTo>
                    <a:pt x="76585" y="459500"/>
                  </a:lnTo>
                  <a:cubicBezTo>
                    <a:pt x="34288" y="459500"/>
                    <a:pt x="0" y="425212"/>
                    <a:pt x="0" y="382915"/>
                  </a:cubicBezTo>
                  <a:lnTo>
                    <a:pt x="0" y="76585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6721" tIns="56721" rIns="56721" bIns="56721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dirty="0"/>
                <a:t>· </a:t>
              </a:r>
              <a:r>
                <a:rPr lang="en-GB" sz="1600" dirty="0"/>
                <a:t>‘Any manifestation of life is activity’ (Woodworth 1948)</a:t>
              </a:r>
              <a:endParaRPr lang="en-GB" sz="16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812712" y="1961388"/>
              <a:ext cx="3253443" cy="459500"/>
            </a:xfrm>
            <a:custGeom>
              <a:avLst/>
              <a:gdLst>
                <a:gd name="connsiteX0" fmla="*/ 0 w 4201150"/>
                <a:gd name="connsiteY0" fmla="*/ 76585 h 459500"/>
                <a:gd name="connsiteX1" fmla="*/ 76585 w 4201150"/>
                <a:gd name="connsiteY1" fmla="*/ 0 h 459500"/>
                <a:gd name="connsiteX2" fmla="*/ 4124565 w 4201150"/>
                <a:gd name="connsiteY2" fmla="*/ 0 h 459500"/>
                <a:gd name="connsiteX3" fmla="*/ 4201150 w 4201150"/>
                <a:gd name="connsiteY3" fmla="*/ 76585 h 459500"/>
                <a:gd name="connsiteX4" fmla="*/ 4201150 w 4201150"/>
                <a:gd name="connsiteY4" fmla="*/ 382915 h 459500"/>
                <a:gd name="connsiteX5" fmla="*/ 4124565 w 4201150"/>
                <a:gd name="connsiteY5" fmla="*/ 459500 h 459500"/>
                <a:gd name="connsiteX6" fmla="*/ 76585 w 4201150"/>
                <a:gd name="connsiteY6" fmla="*/ 459500 h 459500"/>
                <a:gd name="connsiteX7" fmla="*/ 0 w 4201150"/>
                <a:gd name="connsiteY7" fmla="*/ 382915 h 459500"/>
                <a:gd name="connsiteX8" fmla="*/ 0 w 4201150"/>
                <a:gd name="connsiteY8" fmla="*/ 76585 h 4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1150" h="459500">
                  <a:moveTo>
                    <a:pt x="0" y="76585"/>
                  </a:moveTo>
                  <a:cubicBezTo>
                    <a:pt x="0" y="34288"/>
                    <a:pt x="34288" y="0"/>
                    <a:pt x="76585" y="0"/>
                  </a:cubicBezTo>
                  <a:lnTo>
                    <a:pt x="4124565" y="0"/>
                  </a:lnTo>
                  <a:cubicBezTo>
                    <a:pt x="4166862" y="0"/>
                    <a:pt x="4201150" y="34288"/>
                    <a:pt x="4201150" y="76585"/>
                  </a:cubicBezTo>
                  <a:lnTo>
                    <a:pt x="4201150" y="382915"/>
                  </a:lnTo>
                  <a:cubicBezTo>
                    <a:pt x="4201150" y="425212"/>
                    <a:pt x="4166862" y="459500"/>
                    <a:pt x="4124565" y="459500"/>
                  </a:cubicBezTo>
                  <a:lnTo>
                    <a:pt x="76585" y="459500"/>
                  </a:lnTo>
                  <a:cubicBezTo>
                    <a:pt x="34288" y="459500"/>
                    <a:pt x="0" y="425212"/>
                    <a:pt x="0" y="382915"/>
                  </a:cubicBezTo>
                  <a:lnTo>
                    <a:pt x="0" y="7658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391" tIns="83391" rIns="83391" bIns="83391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/>
                <a:t>and</a:t>
              </a:r>
              <a:endParaRPr lang="en-GB" sz="16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812712" y="2465444"/>
              <a:ext cx="3253443" cy="459500"/>
            </a:xfrm>
            <a:custGeom>
              <a:avLst/>
              <a:gdLst>
                <a:gd name="connsiteX0" fmla="*/ 0 w 4201150"/>
                <a:gd name="connsiteY0" fmla="*/ 76585 h 459500"/>
                <a:gd name="connsiteX1" fmla="*/ 76585 w 4201150"/>
                <a:gd name="connsiteY1" fmla="*/ 0 h 459500"/>
                <a:gd name="connsiteX2" fmla="*/ 4124565 w 4201150"/>
                <a:gd name="connsiteY2" fmla="*/ 0 h 459500"/>
                <a:gd name="connsiteX3" fmla="*/ 4201150 w 4201150"/>
                <a:gd name="connsiteY3" fmla="*/ 76585 h 459500"/>
                <a:gd name="connsiteX4" fmla="*/ 4201150 w 4201150"/>
                <a:gd name="connsiteY4" fmla="*/ 382915 h 459500"/>
                <a:gd name="connsiteX5" fmla="*/ 4124565 w 4201150"/>
                <a:gd name="connsiteY5" fmla="*/ 459500 h 459500"/>
                <a:gd name="connsiteX6" fmla="*/ 76585 w 4201150"/>
                <a:gd name="connsiteY6" fmla="*/ 459500 h 459500"/>
                <a:gd name="connsiteX7" fmla="*/ 0 w 4201150"/>
                <a:gd name="connsiteY7" fmla="*/ 382915 h 459500"/>
                <a:gd name="connsiteX8" fmla="*/ 0 w 4201150"/>
                <a:gd name="connsiteY8" fmla="*/ 76585 h 4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1150" h="459500">
                  <a:moveTo>
                    <a:pt x="0" y="76585"/>
                  </a:moveTo>
                  <a:cubicBezTo>
                    <a:pt x="0" y="34288"/>
                    <a:pt x="34288" y="0"/>
                    <a:pt x="76585" y="0"/>
                  </a:cubicBezTo>
                  <a:lnTo>
                    <a:pt x="4124565" y="0"/>
                  </a:lnTo>
                  <a:cubicBezTo>
                    <a:pt x="4166862" y="0"/>
                    <a:pt x="4201150" y="34288"/>
                    <a:pt x="4201150" y="76585"/>
                  </a:cubicBezTo>
                  <a:lnTo>
                    <a:pt x="4201150" y="382915"/>
                  </a:lnTo>
                  <a:cubicBezTo>
                    <a:pt x="4201150" y="425212"/>
                    <a:pt x="4166862" y="459500"/>
                    <a:pt x="4124565" y="459500"/>
                  </a:cubicBezTo>
                  <a:lnTo>
                    <a:pt x="76585" y="459500"/>
                  </a:lnTo>
                  <a:cubicBezTo>
                    <a:pt x="34288" y="459500"/>
                    <a:pt x="0" y="425212"/>
                    <a:pt x="0" y="382915"/>
                  </a:cubicBezTo>
                  <a:lnTo>
                    <a:pt x="0" y="7658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83391" tIns="83391" rIns="83391" bIns="83391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/>
                <a:t>behaviour is a collective name for these activities.</a:t>
              </a:r>
              <a:endParaRPr lang="en-GB" sz="16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60331" y="3041508"/>
              <a:ext cx="4201150" cy="459500"/>
            </a:xfrm>
            <a:custGeom>
              <a:avLst/>
              <a:gdLst>
                <a:gd name="connsiteX0" fmla="*/ 0 w 4201150"/>
                <a:gd name="connsiteY0" fmla="*/ 76585 h 459500"/>
                <a:gd name="connsiteX1" fmla="*/ 76585 w 4201150"/>
                <a:gd name="connsiteY1" fmla="*/ 0 h 459500"/>
                <a:gd name="connsiteX2" fmla="*/ 4124565 w 4201150"/>
                <a:gd name="connsiteY2" fmla="*/ 0 h 459500"/>
                <a:gd name="connsiteX3" fmla="*/ 4201150 w 4201150"/>
                <a:gd name="connsiteY3" fmla="*/ 76585 h 459500"/>
                <a:gd name="connsiteX4" fmla="*/ 4201150 w 4201150"/>
                <a:gd name="connsiteY4" fmla="*/ 382915 h 459500"/>
                <a:gd name="connsiteX5" fmla="*/ 4124565 w 4201150"/>
                <a:gd name="connsiteY5" fmla="*/ 459500 h 459500"/>
                <a:gd name="connsiteX6" fmla="*/ 76585 w 4201150"/>
                <a:gd name="connsiteY6" fmla="*/ 459500 h 459500"/>
                <a:gd name="connsiteX7" fmla="*/ 0 w 4201150"/>
                <a:gd name="connsiteY7" fmla="*/ 382915 h 459500"/>
                <a:gd name="connsiteX8" fmla="*/ 0 w 4201150"/>
                <a:gd name="connsiteY8" fmla="*/ 76585 h 4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1150" h="459500">
                  <a:moveTo>
                    <a:pt x="0" y="76585"/>
                  </a:moveTo>
                  <a:cubicBezTo>
                    <a:pt x="0" y="34288"/>
                    <a:pt x="34288" y="0"/>
                    <a:pt x="76585" y="0"/>
                  </a:cubicBezTo>
                  <a:lnTo>
                    <a:pt x="4124565" y="0"/>
                  </a:lnTo>
                  <a:cubicBezTo>
                    <a:pt x="4166862" y="0"/>
                    <a:pt x="4201150" y="34288"/>
                    <a:pt x="4201150" y="76585"/>
                  </a:cubicBezTo>
                  <a:lnTo>
                    <a:pt x="4201150" y="382915"/>
                  </a:lnTo>
                  <a:cubicBezTo>
                    <a:pt x="4201150" y="425212"/>
                    <a:pt x="4166862" y="459500"/>
                    <a:pt x="4124565" y="459500"/>
                  </a:cubicBezTo>
                  <a:lnTo>
                    <a:pt x="76585" y="459500"/>
                  </a:lnTo>
                  <a:cubicBezTo>
                    <a:pt x="34288" y="459500"/>
                    <a:pt x="0" y="425212"/>
                    <a:pt x="0" y="382915"/>
                  </a:cubicBezTo>
                  <a:lnTo>
                    <a:pt x="0" y="7658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721" tIns="56721" rIns="56721" bIns="56721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900" dirty="0"/>
                <a:t>· </a:t>
              </a:r>
              <a:r>
                <a:rPr lang="en-GB" sz="1600" dirty="0"/>
                <a:t>it includes all the motor or conative activities [like walking, swimming,  </a:t>
              </a:r>
              <a:r>
                <a:rPr lang="en-GB" sz="1600" dirty="0" err="1"/>
                <a:t>etc</a:t>
              </a:r>
              <a:r>
                <a:rPr lang="en-GB" sz="1100" dirty="0"/>
                <a:t>], </a:t>
              </a:r>
              <a:endParaRPr lang="en-GB" sz="11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399556" y="3933056"/>
              <a:ext cx="4201150" cy="459500"/>
            </a:xfrm>
            <a:custGeom>
              <a:avLst/>
              <a:gdLst>
                <a:gd name="connsiteX0" fmla="*/ 0 w 4201150"/>
                <a:gd name="connsiteY0" fmla="*/ 76585 h 459500"/>
                <a:gd name="connsiteX1" fmla="*/ 76585 w 4201150"/>
                <a:gd name="connsiteY1" fmla="*/ 0 h 459500"/>
                <a:gd name="connsiteX2" fmla="*/ 4124565 w 4201150"/>
                <a:gd name="connsiteY2" fmla="*/ 0 h 459500"/>
                <a:gd name="connsiteX3" fmla="*/ 4201150 w 4201150"/>
                <a:gd name="connsiteY3" fmla="*/ 76585 h 459500"/>
                <a:gd name="connsiteX4" fmla="*/ 4201150 w 4201150"/>
                <a:gd name="connsiteY4" fmla="*/ 382915 h 459500"/>
                <a:gd name="connsiteX5" fmla="*/ 4124565 w 4201150"/>
                <a:gd name="connsiteY5" fmla="*/ 459500 h 459500"/>
                <a:gd name="connsiteX6" fmla="*/ 76585 w 4201150"/>
                <a:gd name="connsiteY6" fmla="*/ 459500 h 459500"/>
                <a:gd name="connsiteX7" fmla="*/ 0 w 4201150"/>
                <a:gd name="connsiteY7" fmla="*/ 382915 h 459500"/>
                <a:gd name="connsiteX8" fmla="*/ 0 w 4201150"/>
                <a:gd name="connsiteY8" fmla="*/ 76585 h 4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1150" h="459500">
                  <a:moveTo>
                    <a:pt x="0" y="76585"/>
                  </a:moveTo>
                  <a:cubicBezTo>
                    <a:pt x="0" y="34288"/>
                    <a:pt x="34288" y="0"/>
                    <a:pt x="76585" y="0"/>
                  </a:cubicBezTo>
                  <a:lnTo>
                    <a:pt x="4124565" y="0"/>
                  </a:lnTo>
                  <a:cubicBezTo>
                    <a:pt x="4166862" y="0"/>
                    <a:pt x="4201150" y="34288"/>
                    <a:pt x="4201150" y="76585"/>
                  </a:cubicBezTo>
                  <a:lnTo>
                    <a:pt x="4201150" y="382915"/>
                  </a:lnTo>
                  <a:cubicBezTo>
                    <a:pt x="4201150" y="425212"/>
                    <a:pt x="4166862" y="459500"/>
                    <a:pt x="4124565" y="459500"/>
                  </a:cubicBezTo>
                  <a:lnTo>
                    <a:pt x="76585" y="459500"/>
                  </a:lnTo>
                  <a:cubicBezTo>
                    <a:pt x="34288" y="459500"/>
                    <a:pt x="0" y="425212"/>
                    <a:pt x="0" y="382915"/>
                  </a:cubicBezTo>
                  <a:lnTo>
                    <a:pt x="0" y="76585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56721" tIns="56721" rIns="56721" bIns="56721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dirty="0"/>
                <a:t>cognitive activities</a:t>
              </a:r>
              <a:endParaRPr lang="en-GB" sz="1600" b="1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422190" y="4563945"/>
              <a:ext cx="4201150" cy="459500"/>
            </a:xfrm>
            <a:custGeom>
              <a:avLst/>
              <a:gdLst>
                <a:gd name="connsiteX0" fmla="*/ 0 w 4201150"/>
                <a:gd name="connsiteY0" fmla="*/ 76585 h 459500"/>
                <a:gd name="connsiteX1" fmla="*/ 76585 w 4201150"/>
                <a:gd name="connsiteY1" fmla="*/ 0 h 459500"/>
                <a:gd name="connsiteX2" fmla="*/ 4124565 w 4201150"/>
                <a:gd name="connsiteY2" fmla="*/ 0 h 459500"/>
                <a:gd name="connsiteX3" fmla="*/ 4201150 w 4201150"/>
                <a:gd name="connsiteY3" fmla="*/ 76585 h 459500"/>
                <a:gd name="connsiteX4" fmla="*/ 4201150 w 4201150"/>
                <a:gd name="connsiteY4" fmla="*/ 382915 h 459500"/>
                <a:gd name="connsiteX5" fmla="*/ 4124565 w 4201150"/>
                <a:gd name="connsiteY5" fmla="*/ 459500 h 459500"/>
                <a:gd name="connsiteX6" fmla="*/ 76585 w 4201150"/>
                <a:gd name="connsiteY6" fmla="*/ 459500 h 459500"/>
                <a:gd name="connsiteX7" fmla="*/ 0 w 4201150"/>
                <a:gd name="connsiteY7" fmla="*/ 382915 h 459500"/>
                <a:gd name="connsiteX8" fmla="*/ 0 w 4201150"/>
                <a:gd name="connsiteY8" fmla="*/ 76585 h 4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1150" h="459500">
                  <a:moveTo>
                    <a:pt x="0" y="76585"/>
                  </a:moveTo>
                  <a:cubicBezTo>
                    <a:pt x="0" y="34288"/>
                    <a:pt x="34288" y="0"/>
                    <a:pt x="76585" y="0"/>
                  </a:cubicBezTo>
                  <a:lnTo>
                    <a:pt x="4124565" y="0"/>
                  </a:lnTo>
                  <a:cubicBezTo>
                    <a:pt x="4166862" y="0"/>
                    <a:pt x="4201150" y="34288"/>
                    <a:pt x="4201150" y="76585"/>
                  </a:cubicBezTo>
                  <a:lnTo>
                    <a:pt x="4201150" y="382915"/>
                  </a:lnTo>
                  <a:cubicBezTo>
                    <a:pt x="4201150" y="425212"/>
                    <a:pt x="4166862" y="459500"/>
                    <a:pt x="4124565" y="459500"/>
                  </a:cubicBezTo>
                  <a:lnTo>
                    <a:pt x="76585" y="459500"/>
                  </a:lnTo>
                  <a:cubicBezTo>
                    <a:pt x="34288" y="459500"/>
                    <a:pt x="0" y="425212"/>
                    <a:pt x="0" y="382915"/>
                  </a:cubicBezTo>
                  <a:lnTo>
                    <a:pt x="0" y="7658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721" tIns="56721" rIns="56721" bIns="56721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/>
                <a:t>[like thinking, reasoning, imagining </a:t>
              </a:r>
              <a:r>
                <a:rPr lang="en-GB" dirty="0" err="1"/>
                <a:t>etc</a:t>
              </a:r>
              <a:r>
                <a:rPr lang="en-GB" dirty="0"/>
                <a:t>],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438782" y="5417772"/>
              <a:ext cx="4201150" cy="459500"/>
            </a:xfrm>
            <a:custGeom>
              <a:avLst/>
              <a:gdLst>
                <a:gd name="connsiteX0" fmla="*/ 0 w 4201150"/>
                <a:gd name="connsiteY0" fmla="*/ 76585 h 459500"/>
                <a:gd name="connsiteX1" fmla="*/ 76585 w 4201150"/>
                <a:gd name="connsiteY1" fmla="*/ 0 h 459500"/>
                <a:gd name="connsiteX2" fmla="*/ 4124565 w 4201150"/>
                <a:gd name="connsiteY2" fmla="*/ 0 h 459500"/>
                <a:gd name="connsiteX3" fmla="*/ 4201150 w 4201150"/>
                <a:gd name="connsiteY3" fmla="*/ 76585 h 459500"/>
                <a:gd name="connsiteX4" fmla="*/ 4201150 w 4201150"/>
                <a:gd name="connsiteY4" fmla="*/ 382915 h 459500"/>
                <a:gd name="connsiteX5" fmla="*/ 4124565 w 4201150"/>
                <a:gd name="connsiteY5" fmla="*/ 459500 h 459500"/>
                <a:gd name="connsiteX6" fmla="*/ 76585 w 4201150"/>
                <a:gd name="connsiteY6" fmla="*/ 459500 h 459500"/>
                <a:gd name="connsiteX7" fmla="*/ 0 w 4201150"/>
                <a:gd name="connsiteY7" fmla="*/ 382915 h 459500"/>
                <a:gd name="connsiteX8" fmla="*/ 0 w 4201150"/>
                <a:gd name="connsiteY8" fmla="*/ 76585 h 4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1150" h="459500">
                  <a:moveTo>
                    <a:pt x="0" y="76585"/>
                  </a:moveTo>
                  <a:cubicBezTo>
                    <a:pt x="0" y="34288"/>
                    <a:pt x="34288" y="0"/>
                    <a:pt x="76585" y="0"/>
                  </a:cubicBezTo>
                  <a:lnTo>
                    <a:pt x="4124565" y="0"/>
                  </a:lnTo>
                  <a:cubicBezTo>
                    <a:pt x="4166862" y="0"/>
                    <a:pt x="4201150" y="34288"/>
                    <a:pt x="4201150" y="76585"/>
                  </a:cubicBezTo>
                  <a:lnTo>
                    <a:pt x="4201150" y="382915"/>
                  </a:lnTo>
                  <a:cubicBezTo>
                    <a:pt x="4201150" y="425212"/>
                    <a:pt x="4166862" y="459500"/>
                    <a:pt x="4124565" y="459500"/>
                  </a:cubicBezTo>
                  <a:lnTo>
                    <a:pt x="76585" y="459500"/>
                  </a:lnTo>
                  <a:cubicBezTo>
                    <a:pt x="34288" y="459500"/>
                    <a:pt x="0" y="425212"/>
                    <a:pt x="0" y="382915"/>
                  </a:cubicBezTo>
                  <a:lnTo>
                    <a:pt x="0" y="76585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56721" tIns="56721" rIns="56721" bIns="56721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1" dirty="0"/>
                <a:t>and affective activities</a:t>
              </a:r>
              <a:endParaRPr lang="en-GB" sz="1400" b="1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457428" y="5921828"/>
              <a:ext cx="4201150" cy="459500"/>
            </a:xfrm>
            <a:custGeom>
              <a:avLst/>
              <a:gdLst>
                <a:gd name="connsiteX0" fmla="*/ 0 w 4201150"/>
                <a:gd name="connsiteY0" fmla="*/ 76585 h 459500"/>
                <a:gd name="connsiteX1" fmla="*/ 76585 w 4201150"/>
                <a:gd name="connsiteY1" fmla="*/ 0 h 459500"/>
                <a:gd name="connsiteX2" fmla="*/ 4124565 w 4201150"/>
                <a:gd name="connsiteY2" fmla="*/ 0 h 459500"/>
                <a:gd name="connsiteX3" fmla="*/ 4201150 w 4201150"/>
                <a:gd name="connsiteY3" fmla="*/ 76585 h 459500"/>
                <a:gd name="connsiteX4" fmla="*/ 4201150 w 4201150"/>
                <a:gd name="connsiteY4" fmla="*/ 382915 h 459500"/>
                <a:gd name="connsiteX5" fmla="*/ 4124565 w 4201150"/>
                <a:gd name="connsiteY5" fmla="*/ 459500 h 459500"/>
                <a:gd name="connsiteX6" fmla="*/ 76585 w 4201150"/>
                <a:gd name="connsiteY6" fmla="*/ 459500 h 459500"/>
                <a:gd name="connsiteX7" fmla="*/ 0 w 4201150"/>
                <a:gd name="connsiteY7" fmla="*/ 382915 h 459500"/>
                <a:gd name="connsiteX8" fmla="*/ 0 w 4201150"/>
                <a:gd name="connsiteY8" fmla="*/ 76585 h 4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1150" h="459500">
                  <a:moveTo>
                    <a:pt x="0" y="76585"/>
                  </a:moveTo>
                  <a:cubicBezTo>
                    <a:pt x="0" y="34288"/>
                    <a:pt x="34288" y="0"/>
                    <a:pt x="76585" y="0"/>
                  </a:cubicBezTo>
                  <a:lnTo>
                    <a:pt x="4124565" y="0"/>
                  </a:lnTo>
                  <a:cubicBezTo>
                    <a:pt x="4166862" y="0"/>
                    <a:pt x="4201150" y="34288"/>
                    <a:pt x="4201150" y="76585"/>
                  </a:cubicBezTo>
                  <a:lnTo>
                    <a:pt x="4201150" y="382915"/>
                  </a:lnTo>
                  <a:cubicBezTo>
                    <a:pt x="4201150" y="425212"/>
                    <a:pt x="4166862" y="459500"/>
                    <a:pt x="4124565" y="459500"/>
                  </a:cubicBezTo>
                  <a:lnTo>
                    <a:pt x="76585" y="459500"/>
                  </a:lnTo>
                  <a:cubicBezTo>
                    <a:pt x="34288" y="459500"/>
                    <a:pt x="0" y="425212"/>
                    <a:pt x="0" y="382915"/>
                  </a:cubicBezTo>
                  <a:lnTo>
                    <a:pt x="0" y="7658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721" tIns="56721" rIns="56721" bIns="56721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/>
                <a:t>[ like feeling happy, sad, angry </a:t>
              </a:r>
              <a:r>
                <a:rPr lang="en-GB" dirty="0" err="1"/>
                <a:t>etc</a:t>
              </a:r>
              <a:r>
                <a:rPr lang="en-GB" dirty="0"/>
                <a:t>].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0126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6632"/>
            <a:ext cx="8686800" cy="674136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It also includes not only the conscious behaviour and activities of the human mind but also the subconscious and unconscious.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it covers not only the overt behaviour but also the covert behaviour involving all the inner experiences and mental processes.</a:t>
            </a:r>
          </a:p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· It is not limited to the study of human behaviour. The behaviour of animals, insects, birds and plants is also covered in psychology.</a:t>
            </a:r>
          </a:p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In a nutshell the term behaviour refers to the entire life activities and experiences of all the living organisms.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6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 Schools of thought formed around these&#10;psychologists.&#10; These schools of thought were known as the&#10;schools of psycholog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73"/>
            <a:ext cx="11907981" cy="817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2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/6/2015 6&#10;www.drjayeshpatidar.blogspot.com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970327" cy="671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684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227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Organic</vt:lpstr>
      <vt:lpstr>Psychology is the study of behaviour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Saima</dc:creator>
  <cp:lastModifiedBy>Saima</cp:lastModifiedBy>
  <cp:revision>2</cp:revision>
  <dcterms:created xsi:type="dcterms:W3CDTF">2020-05-03T20:11:11Z</dcterms:created>
  <dcterms:modified xsi:type="dcterms:W3CDTF">2020-05-03T20:16:43Z</dcterms:modified>
</cp:coreProperties>
</file>